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charts/colors2.xml" ContentType="application/vnd.ms-office.chartcolor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charts/style3.xml" ContentType="application/vnd.ms-office.chart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rawings/drawing3.xml" ContentType="application/vnd.openxmlformats-officedocument.drawingml.chartshapes+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charts/colors3.xml" ContentType="application/vnd.ms-office.chartcolorstyle+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charts/chart8.xml" ContentType="application/vnd.openxmlformats-officedocument.drawingml.chart+xml"/>
  <Override PartName="/ppt/notesSlides/notesSlide22.xml" ContentType="application/vnd.openxmlformats-officedocument.presentationml.notesSlide+xml"/>
  <Override PartName="/ppt/charts/chart12.xml" ContentType="application/vnd.openxmlformats-officedocument.drawingml.chart+xml"/>
  <Override PartName="/ppt/notesSlides/notesSlide33.xml" ContentType="application/vnd.openxmlformats-officedocument.presentationml.notesSlide+xml"/>
  <Override PartName="/ppt/charts/colors1.xml" ContentType="application/vnd.ms-office.chartcolorstyl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20.xml" ContentType="application/vnd.openxmlformats-officedocument.presentationml.notesSlide+xml"/>
  <Override PartName="/ppt/charts/chart10.xml" ContentType="application/vnd.openxmlformats-officedocument.drawingml.char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charts/style2.xml" ContentType="application/vnd.ms-office.chart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harts/chart9.xml" ContentType="application/vnd.openxmlformats-officedocument.drawingml.chart+xml"/>
  <Override PartName="/ppt/charts/chart11.xml" ContentType="application/vnd.openxmlformats-officedocument.drawingml.chart+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45"/>
  </p:notesMasterIdLst>
  <p:sldIdLst>
    <p:sldId id="401" r:id="rId2"/>
    <p:sldId id="380" r:id="rId3"/>
    <p:sldId id="381" r:id="rId4"/>
    <p:sldId id="382" r:id="rId5"/>
    <p:sldId id="383" r:id="rId6"/>
    <p:sldId id="404" r:id="rId7"/>
    <p:sldId id="385" r:id="rId8"/>
    <p:sldId id="386" r:id="rId9"/>
    <p:sldId id="387" r:id="rId10"/>
    <p:sldId id="388" r:id="rId11"/>
    <p:sldId id="389" r:id="rId12"/>
    <p:sldId id="390" r:id="rId13"/>
    <p:sldId id="391" r:id="rId14"/>
    <p:sldId id="392" r:id="rId15"/>
    <p:sldId id="393" r:id="rId16"/>
    <p:sldId id="394" r:id="rId17"/>
    <p:sldId id="395" r:id="rId18"/>
    <p:sldId id="396" r:id="rId19"/>
    <p:sldId id="397" r:id="rId20"/>
    <p:sldId id="398" r:id="rId21"/>
    <p:sldId id="399" r:id="rId22"/>
    <p:sldId id="400" r:id="rId23"/>
    <p:sldId id="325" r:id="rId24"/>
    <p:sldId id="370" r:id="rId25"/>
    <p:sldId id="371" r:id="rId26"/>
    <p:sldId id="330" r:id="rId27"/>
    <p:sldId id="334" r:id="rId28"/>
    <p:sldId id="402" r:id="rId29"/>
    <p:sldId id="374" r:id="rId30"/>
    <p:sldId id="375" r:id="rId31"/>
    <p:sldId id="376" r:id="rId32"/>
    <p:sldId id="405" r:id="rId33"/>
    <p:sldId id="406" r:id="rId34"/>
    <p:sldId id="409" r:id="rId35"/>
    <p:sldId id="410" r:id="rId36"/>
    <p:sldId id="377" r:id="rId37"/>
    <p:sldId id="363" r:id="rId38"/>
    <p:sldId id="365" r:id="rId39"/>
    <p:sldId id="364" r:id="rId40"/>
    <p:sldId id="366" r:id="rId41"/>
    <p:sldId id="367" r:id="rId42"/>
    <p:sldId id="411" r:id="rId43"/>
    <p:sldId id="378"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6FF33"/>
    <a:srgbClr val="CC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70" autoAdjust="0"/>
    <p:restoredTop sz="79354" autoAdjust="0"/>
  </p:normalViewPr>
  <p:slideViewPr>
    <p:cSldViewPr>
      <p:cViewPr varScale="1">
        <p:scale>
          <a:sx n="79" d="100"/>
          <a:sy n="79" d="100"/>
        </p:scale>
        <p:origin x="-918" y="-96"/>
      </p:cViewPr>
      <p:guideLst>
        <p:guide orient="horz" pos="2160"/>
        <p:guide pos="2880"/>
      </p:guideLst>
    </p:cSldViewPr>
  </p:slideViewPr>
  <p:outlineViewPr>
    <p:cViewPr>
      <p:scale>
        <a:sx n="33" d="100"/>
        <a:sy n="33" d="100"/>
      </p:scale>
      <p:origin x="0" y="2496"/>
    </p:cViewPr>
  </p:outlineViewPr>
  <p:notesTextViewPr>
    <p:cViewPr>
      <p:scale>
        <a:sx n="125" d="100"/>
        <a:sy n="125"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0.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chartUserShapes" Target="../drawings/drawing3.xml"/><Relationship Id="rId1" Type="http://schemas.openxmlformats.org/officeDocument/2006/relationships/oleObject" Target="Book1" TargetMode="External"/><Relationship Id="rId4" Type="http://schemas.microsoft.com/office/2011/relationships/chartStyle" Target="style1.xml"/></Relationships>
</file>

<file path=ppt/charts/_rels/chart11.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C:\Users\Cany%20Li\Desktop\Book1.xlsx" TargetMode="External"/></Relationships>
</file>

<file path=ppt/charts/_rels/chart12.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chartUserShapes" Target="../drawings/drawing4.xml"/><Relationship Id="rId1" Type="http://schemas.openxmlformats.org/officeDocument/2006/relationships/oleObject" Target="file:///C:\Users\Cany%20Li\Desktop\Book1.xlsx" TargetMode="External"/><Relationship Id="rId4" Type="http://schemas.microsoft.com/office/2011/relationships/chartStyle" Target="style3.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5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7.xlsx"/></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88.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10"/>
  <c:chart>
    <c:title>
      <c:tx>
        <c:rich>
          <a:bodyPr/>
          <a:lstStyle/>
          <a:p>
            <a:pPr>
              <a:defRPr>
                <a:latin typeface="Arial" pitchFamily="34" charset="0"/>
                <a:cs typeface="Arial" pitchFamily="34" charset="0"/>
              </a:defRPr>
            </a:pPr>
            <a:r>
              <a:rPr lang="en-US" dirty="0" smtClean="0"/>
              <a:t>Age group</a:t>
            </a:r>
            <a:endParaRPr lang="en-US" dirty="0"/>
          </a:p>
        </c:rich>
      </c:tx>
      <c:layout>
        <c:manualLayout>
          <c:xMode val="edge"/>
          <c:yMode val="edge"/>
          <c:x val="0.61802871996769648"/>
          <c:y val="4.7297297297297314E-2"/>
        </c:manualLayout>
      </c:layout>
    </c:title>
    <c:plotArea>
      <c:layout>
        <c:manualLayout>
          <c:layoutTarget val="inner"/>
          <c:xMode val="edge"/>
          <c:yMode val="edge"/>
          <c:x val="8.0980214011710044E-2"/>
          <c:y val="0.12957590827462351"/>
          <c:w val="0.56397309711286092"/>
          <c:h val="0.77175265920707292"/>
        </c:manualLayout>
      </c:layout>
      <c:barChart>
        <c:barDir val="bar"/>
        <c:grouping val="clustered"/>
        <c:ser>
          <c:idx val="0"/>
          <c:order val="0"/>
          <c:tx>
            <c:strRef>
              <c:f>Sheet1!$B$2</c:f>
              <c:strCache>
                <c:ptCount val="1"/>
                <c:pt idx="0">
                  <c:v>Retention</c:v>
                </c:pt>
              </c:strCache>
            </c:strRef>
          </c:tx>
          <c:cat>
            <c:strRef>
              <c:f>Sheet1!$A$3:$A$5</c:f>
              <c:strCache>
                <c:ptCount val="3"/>
                <c:pt idx="0">
                  <c:v>&lt;30</c:v>
                </c:pt>
                <c:pt idx="1">
                  <c:v>30-39</c:v>
                </c:pt>
                <c:pt idx="2">
                  <c:v>≥40</c:v>
                </c:pt>
              </c:strCache>
            </c:strRef>
          </c:cat>
          <c:val>
            <c:numRef>
              <c:f>Sheet1!$B$3:$B$5</c:f>
              <c:numCache>
                <c:formatCode>0.00</c:formatCode>
                <c:ptCount val="3"/>
                <c:pt idx="0" formatCode="General">
                  <c:v>13</c:v>
                </c:pt>
                <c:pt idx="1">
                  <c:v>61</c:v>
                </c:pt>
                <c:pt idx="2" formatCode="General">
                  <c:v>26</c:v>
                </c:pt>
              </c:numCache>
            </c:numRef>
          </c:val>
        </c:ser>
        <c:ser>
          <c:idx val="1"/>
          <c:order val="1"/>
          <c:tx>
            <c:strRef>
              <c:f>Sheet1!$C$2</c:f>
              <c:strCache>
                <c:ptCount val="1"/>
                <c:pt idx="0">
                  <c:v>Dropout</c:v>
                </c:pt>
              </c:strCache>
            </c:strRef>
          </c:tx>
          <c:spPr>
            <a:solidFill>
              <a:srgbClr val="FFC000"/>
            </a:solidFill>
          </c:spPr>
          <c:cat>
            <c:strRef>
              <c:f>Sheet1!$A$3:$A$5</c:f>
              <c:strCache>
                <c:ptCount val="3"/>
                <c:pt idx="0">
                  <c:v>&lt;30</c:v>
                </c:pt>
                <c:pt idx="1">
                  <c:v>30-39</c:v>
                </c:pt>
                <c:pt idx="2">
                  <c:v>≥40</c:v>
                </c:pt>
              </c:strCache>
            </c:strRef>
          </c:cat>
          <c:val>
            <c:numRef>
              <c:f>Sheet1!$C$3:$C$5</c:f>
              <c:numCache>
                <c:formatCode>General</c:formatCode>
                <c:ptCount val="3"/>
                <c:pt idx="0">
                  <c:v>23</c:v>
                </c:pt>
                <c:pt idx="1">
                  <c:v>59</c:v>
                </c:pt>
                <c:pt idx="2">
                  <c:v>18</c:v>
                </c:pt>
              </c:numCache>
            </c:numRef>
          </c:val>
        </c:ser>
        <c:dLbls/>
        <c:gapWidth val="100"/>
        <c:axId val="126748544"/>
        <c:axId val="126750080"/>
      </c:barChart>
      <c:catAx>
        <c:axId val="126748544"/>
        <c:scaling>
          <c:orientation val="minMax"/>
        </c:scaling>
        <c:axPos val="l"/>
        <c:numFmt formatCode="General" sourceLinked="1"/>
        <c:tickLblPos val="nextTo"/>
        <c:crossAx val="126750080"/>
        <c:crosses val="autoZero"/>
        <c:auto val="1"/>
        <c:lblAlgn val="ctr"/>
        <c:lblOffset val="100"/>
      </c:catAx>
      <c:valAx>
        <c:axId val="126750080"/>
        <c:scaling>
          <c:orientation val="minMax"/>
        </c:scaling>
        <c:axPos val="b"/>
        <c:numFmt formatCode="General" sourceLinked="1"/>
        <c:tickLblPos val="nextTo"/>
        <c:crossAx val="126748544"/>
        <c:crosses val="autoZero"/>
        <c:crossBetween val="between"/>
      </c:valAx>
    </c:plotArea>
    <c:legend>
      <c:legendPos val="r"/>
      <c:layout>
        <c:manualLayout>
          <c:xMode val="edge"/>
          <c:yMode val="edge"/>
          <c:x val="0.60692681797128301"/>
          <c:y val="0.24369227495211743"/>
          <c:w val="0.36316684679120986"/>
          <c:h val="0.41277293041072571"/>
        </c:manualLayout>
      </c:layout>
      <c:txPr>
        <a:bodyPr/>
        <a:lstStyle/>
        <a:p>
          <a:pPr>
            <a:defRPr>
              <a:latin typeface="Arial" pitchFamily="34" charset="0"/>
              <a:cs typeface="Arial" pitchFamily="34" charset="0"/>
            </a:defRPr>
          </a:pPr>
          <a:endParaRPr lang="en-US"/>
        </a:p>
      </c:txPr>
    </c:legend>
    <c:plotVisOnly val="1"/>
    <c:dispBlanksAs val="gap"/>
  </c:chart>
  <c:spPr>
    <a:solidFill>
      <a:schemeClr val="accent3">
        <a:lumMod val="20000"/>
        <a:lumOff val="80000"/>
      </a:schemeClr>
    </a:solidFill>
  </c:spPr>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11204755433939549"/>
          <c:y val="4.2090460675174232E-2"/>
          <c:w val="0.88795244566060449"/>
          <c:h val="0.64038624409527312"/>
        </c:manualLayout>
      </c:layout>
      <c:barChart>
        <c:barDir val="col"/>
        <c:grouping val="clustered"/>
        <c:ser>
          <c:idx val="0"/>
          <c:order val="0"/>
          <c:tx>
            <c:strRef>
              <c:f>Sheet1!$B$1</c:f>
              <c:strCache>
                <c:ptCount val="1"/>
                <c:pt idx="0">
                  <c:v>Duy trì</c:v>
                </c:pt>
              </c:strCache>
            </c:strRef>
          </c:tx>
          <c:spPr>
            <a:solidFill>
              <a:schemeClr val="accent1"/>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Morphine</c:v>
                </c:pt>
                <c:pt idx="1">
                  <c:v>Heroin</c:v>
                </c:pt>
                <c:pt idx="2">
                  <c:v>Amphetamin</c:v>
                </c:pt>
                <c:pt idx="3">
                  <c:v>Thuốc lá</c:v>
                </c:pt>
              </c:strCache>
            </c:strRef>
          </c:cat>
          <c:val>
            <c:numRef>
              <c:f>Sheet1!$B$2:$B$5</c:f>
              <c:numCache>
                <c:formatCode>General</c:formatCode>
                <c:ptCount val="4"/>
                <c:pt idx="0">
                  <c:v>4</c:v>
                </c:pt>
                <c:pt idx="1">
                  <c:v>39</c:v>
                </c:pt>
                <c:pt idx="2">
                  <c:v>8</c:v>
                </c:pt>
                <c:pt idx="3">
                  <c:v>66</c:v>
                </c:pt>
              </c:numCache>
            </c:numRef>
          </c:val>
        </c:ser>
        <c:ser>
          <c:idx val="1"/>
          <c:order val="1"/>
          <c:tx>
            <c:strRef>
              <c:f>Sheet1!$C$1</c:f>
              <c:strCache>
                <c:ptCount val="1"/>
                <c:pt idx="0">
                  <c:v>Ra khỏi CT</c:v>
                </c:pt>
              </c:strCache>
            </c:strRef>
          </c:tx>
          <c:spPr>
            <a:solidFill>
              <a:srgbClr val="FFC000"/>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Morphine</c:v>
                </c:pt>
                <c:pt idx="1">
                  <c:v>Heroin</c:v>
                </c:pt>
                <c:pt idx="2">
                  <c:v>Amphetamin</c:v>
                </c:pt>
                <c:pt idx="3">
                  <c:v>Thuốc lá</c:v>
                </c:pt>
              </c:strCache>
            </c:strRef>
          </c:cat>
          <c:val>
            <c:numRef>
              <c:f>Sheet1!$C$2:$C$5</c:f>
              <c:numCache>
                <c:formatCode>General</c:formatCode>
                <c:ptCount val="4"/>
                <c:pt idx="0">
                  <c:v>2</c:v>
                </c:pt>
                <c:pt idx="1">
                  <c:v>53</c:v>
                </c:pt>
                <c:pt idx="2">
                  <c:v>11</c:v>
                </c:pt>
                <c:pt idx="3">
                  <c:v>59</c:v>
                </c:pt>
              </c:numCache>
            </c:numRef>
          </c:val>
        </c:ser>
        <c:dLbls>
          <c:showVal val="1"/>
        </c:dLbls>
        <c:gapWidth val="219"/>
        <c:overlap val="-27"/>
        <c:axId val="61003264"/>
        <c:axId val="61004800"/>
      </c:barChart>
      <c:catAx>
        <c:axId val="61003264"/>
        <c:scaling>
          <c:orientation val="minMax"/>
        </c:scaling>
        <c:axPos val="b"/>
        <c:numFmt formatCode="General" sourceLinked="1"/>
        <c:maj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61004800"/>
        <c:crosses val="autoZero"/>
        <c:auto val="1"/>
        <c:lblAlgn val="ctr"/>
        <c:lblOffset val="100"/>
      </c:catAx>
      <c:valAx>
        <c:axId val="61004800"/>
        <c:scaling>
          <c:orientation val="minMax"/>
        </c:scaling>
        <c:axPos val="l"/>
        <c:numFmt formatCode="General" sourceLinked="1"/>
        <c:maj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61003264"/>
        <c:crosses val="autoZero"/>
        <c:crossBetween val="between"/>
      </c:valAx>
      <c:spPr>
        <a:noFill/>
        <a:ln>
          <a:noFill/>
        </a:ln>
        <a:effectLst/>
      </c:spPr>
    </c:plotArea>
    <c:legend>
      <c:legendPos val="r"/>
      <c:layout>
        <c:manualLayout>
          <c:xMode val="edge"/>
          <c:yMode val="edge"/>
          <c:x val="0"/>
          <c:y val="0.80049691108040399"/>
          <c:w val="0.37461141825356942"/>
          <c:h val="0.13171825504570553"/>
        </c:manualLayout>
      </c:layout>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noFill/>
    <a:ln>
      <a:noFill/>
    </a:ln>
    <a:effectLst/>
  </c:spPr>
  <c:txPr>
    <a:bodyPr/>
    <a:lstStyle/>
    <a:p>
      <a:pPr>
        <a:defRPr/>
      </a:pPr>
      <a:endParaRPr lang="en-US"/>
    </a:p>
  </c:txPr>
  <c:externalData r:id="rId1">
    <c:autoUpdate val="1"/>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0.1020357200525208"/>
          <c:y val="3.3818055294846383E-2"/>
          <c:w val="0.89513771014684029"/>
          <c:h val="0.5846345797572684"/>
        </c:manualLayout>
      </c:layout>
      <c:lineChart>
        <c:grouping val="standard"/>
        <c:ser>
          <c:idx val="0"/>
          <c:order val="0"/>
          <c:tx>
            <c:strRef>
              <c:f>Sheet3!$B$4</c:f>
              <c:strCache>
                <c:ptCount val="1"/>
                <c:pt idx="0">
                  <c:v>Retention_NO ARV</c:v>
                </c:pt>
              </c:strCache>
            </c:strRef>
          </c:tx>
          <c:spPr>
            <a:ln w="60325" cap="rnd">
              <a:solidFill>
                <a:srgbClr val="002060"/>
              </a:solidFill>
              <a:round/>
            </a:ln>
            <a:effectLst/>
          </c:spPr>
          <c:marker>
            <c:symbol val="none"/>
          </c:marker>
          <c:dLbls>
            <c:delete val="1"/>
          </c:dLbls>
          <c:cat>
            <c:strRef>
              <c:f>Sheet3!$C$3:$M$3</c:f>
              <c:strCache>
                <c:ptCount val="11"/>
                <c:pt idx="0">
                  <c:v>First dose</c:v>
                </c:pt>
                <c:pt idx="1">
                  <c:v>1st month</c:v>
                </c:pt>
                <c:pt idx="2">
                  <c:v>3rd month</c:v>
                </c:pt>
                <c:pt idx="3">
                  <c:v>6th month</c:v>
                </c:pt>
                <c:pt idx="4">
                  <c:v>9th month</c:v>
                </c:pt>
                <c:pt idx="5">
                  <c:v>12th month</c:v>
                </c:pt>
                <c:pt idx="6">
                  <c:v>15th month</c:v>
                </c:pt>
                <c:pt idx="7">
                  <c:v>18th month</c:v>
                </c:pt>
                <c:pt idx="8">
                  <c:v>21th month</c:v>
                </c:pt>
                <c:pt idx="9">
                  <c:v>24th month</c:v>
                </c:pt>
                <c:pt idx="10">
                  <c:v>27th month</c:v>
                </c:pt>
              </c:strCache>
            </c:strRef>
          </c:cat>
          <c:val>
            <c:numRef>
              <c:f>Sheet3!$C$4:$M$4</c:f>
              <c:numCache>
                <c:formatCode>###0</c:formatCode>
                <c:ptCount val="11"/>
                <c:pt idx="0">
                  <c:v>20</c:v>
                </c:pt>
                <c:pt idx="1">
                  <c:v>70</c:v>
                </c:pt>
                <c:pt idx="2">
                  <c:v>80</c:v>
                </c:pt>
                <c:pt idx="3">
                  <c:v>80</c:v>
                </c:pt>
                <c:pt idx="4">
                  <c:v>80</c:v>
                </c:pt>
                <c:pt idx="5">
                  <c:v>80</c:v>
                </c:pt>
                <c:pt idx="6">
                  <c:v>75</c:v>
                </c:pt>
                <c:pt idx="7">
                  <c:v>70</c:v>
                </c:pt>
                <c:pt idx="8">
                  <c:v>65</c:v>
                </c:pt>
                <c:pt idx="9">
                  <c:v>65</c:v>
                </c:pt>
                <c:pt idx="10">
                  <c:v>70</c:v>
                </c:pt>
              </c:numCache>
            </c:numRef>
          </c:val>
        </c:ser>
        <c:ser>
          <c:idx val="1"/>
          <c:order val="1"/>
          <c:tx>
            <c:strRef>
              <c:f>Sheet3!$B$5</c:f>
              <c:strCache>
                <c:ptCount val="1"/>
                <c:pt idx="0">
                  <c:v>Retention_ARV</c:v>
                </c:pt>
              </c:strCache>
            </c:strRef>
          </c:tx>
          <c:spPr>
            <a:ln w="69850" cap="rnd" cmpd="sng">
              <a:solidFill>
                <a:srgbClr val="FFFF00"/>
              </a:solidFill>
              <a:round/>
            </a:ln>
            <a:effectLst/>
          </c:spPr>
          <c:marker>
            <c:symbol val="none"/>
          </c:marker>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8"/>
              <c:delete val="1"/>
              <c:extLst>
                <c:ext xmlns:c15="http://schemas.microsoft.com/office/drawing/2012/chart" uri="{CE6537A1-D6FC-4f65-9D91-7224C49458BB}"/>
              </c:extLst>
            </c:dLbl>
            <c:dLbl>
              <c:idx val="9"/>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dLblPos val="t"/>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Sheet3!$C$3:$M$3</c:f>
              <c:strCache>
                <c:ptCount val="11"/>
                <c:pt idx="0">
                  <c:v>First dose</c:v>
                </c:pt>
                <c:pt idx="1">
                  <c:v>1st month</c:v>
                </c:pt>
                <c:pt idx="2">
                  <c:v>3rd month</c:v>
                </c:pt>
                <c:pt idx="3">
                  <c:v>6th month</c:v>
                </c:pt>
                <c:pt idx="4">
                  <c:v>9th month</c:v>
                </c:pt>
                <c:pt idx="5">
                  <c:v>12th month</c:v>
                </c:pt>
                <c:pt idx="6">
                  <c:v>15th month</c:v>
                </c:pt>
                <c:pt idx="7">
                  <c:v>18th month</c:v>
                </c:pt>
                <c:pt idx="8">
                  <c:v>21th month</c:v>
                </c:pt>
                <c:pt idx="9">
                  <c:v>24th month</c:v>
                </c:pt>
                <c:pt idx="10">
                  <c:v>27th month</c:v>
                </c:pt>
              </c:strCache>
            </c:strRef>
          </c:cat>
          <c:val>
            <c:numRef>
              <c:f>Sheet3!$C$5:$M$5</c:f>
              <c:numCache>
                <c:formatCode>###0</c:formatCode>
                <c:ptCount val="11"/>
                <c:pt idx="0">
                  <c:v>20</c:v>
                </c:pt>
                <c:pt idx="1">
                  <c:v>120</c:v>
                </c:pt>
                <c:pt idx="2">
                  <c:v>145</c:v>
                </c:pt>
                <c:pt idx="3">
                  <c:v>160</c:v>
                </c:pt>
                <c:pt idx="4">
                  <c:v>170</c:v>
                </c:pt>
                <c:pt idx="5">
                  <c:v>165</c:v>
                </c:pt>
                <c:pt idx="6">
                  <c:v>170</c:v>
                </c:pt>
                <c:pt idx="7">
                  <c:v>167.5</c:v>
                </c:pt>
                <c:pt idx="8">
                  <c:v>160</c:v>
                </c:pt>
                <c:pt idx="9">
                  <c:v>160</c:v>
                </c:pt>
                <c:pt idx="10">
                  <c:v>210</c:v>
                </c:pt>
              </c:numCache>
            </c:numRef>
          </c:val>
        </c:ser>
        <c:ser>
          <c:idx val="2"/>
          <c:order val="2"/>
          <c:tx>
            <c:strRef>
              <c:f>Sheet3!$B$6</c:f>
              <c:strCache>
                <c:ptCount val="1"/>
                <c:pt idx="0">
                  <c:v>Dropout_NO ARV</c:v>
                </c:pt>
              </c:strCache>
            </c:strRef>
          </c:tx>
          <c:spPr>
            <a:ln w="63500" cap="rnd">
              <a:solidFill>
                <a:schemeClr val="accent3"/>
              </a:solidFill>
              <a:prstDash val="sysDash"/>
              <a:round/>
            </a:ln>
            <a:effectLst/>
          </c:spPr>
          <c:marker>
            <c:symbol val="none"/>
          </c:marker>
          <c:dLbls>
            <c:dLbl>
              <c:idx val="0"/>
              <c:layout>
                <c:manualLayout>
                  <c:x val="-4.0956996411257891E-2"/>
                  <c:y val="-5.6123804385899007E-2"/>
                </c:manualLayout>
              </c:layout>
              <c:dLblPos val="r"/>
              <c:showVal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8"/>
              <c:delete val="1"/>
              <c:extLst>
                <c:ext xmlns:c15="http://schemas.microsoft.com/office/drawing/2012/chart" uri="{CE6537A1-D6FC-4f65-9D91-7224C49458BB}"/>
              </c:extLst>
            </c:dLbl>
            <c:dLbl>
              <c:idx val="9"/>
              <c:delete val="1"/>
              <c:extLst>
                <c:ext xmlns:c15="http://schemas.microsoft.com/office/drawing/2012/chart" uri="{CE6537A1-D6FC-4f65-9D91-7224C49458BB}"/>
              </c:extLst>
            </c:dLbl>
            <c:dLbl>
              <c:idx val="10"/>
              <c:layout>
                <c:manualLayout>
                  <c:x val="0"/>
                  <c:y val="-3.8513984939513718E-2"/>
                </c:manualLayout>
              </c:layout>
              <c:dLblPos val="r"/>
              <c:showVal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dLblPos val="t"/>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Sheet3!$C$3:$M$3</c:f>
              <c:strCache>
                <c:ptCount val="11"/>
                <c:pt idx="0">
                  <c:v>First dose</c:v>
                </c:pt>
                <c:pt idx="1">
                  <c:v>1st month</c:v>
                </c:pt>
                <c:pt idx="2">
                  <c:v>3rd month</c:v>
                </c:pt>
                <c:pt idx="3">
                  <c:v>6th month</c:v>
                </c:pt>
                <c:pt idx="4">
                  <c:v>9th month</c:v>
                </c:pt>
                <c:pt idx="5">
                  <c:v>12th month</c:v>
                </c:pt>
                <c:pt idx="6">
                  <c:v>15th month</c:v>
                </c:pt>
                <c:pt idx="7">
                  <c:v>18th month</c:v>
                </c:pt>
                <c:pt idx="8">
                  <c:v>21th month</c:v>
                </c:pt>
                <c:pt idx="9">
                  <c:v>24th month</c:v>
                </c:pt>
                <c:pt idx="10">
                  <c:v>27th month</c:v>
                </c:pt>
              </c:strCache>
            </c:strRef>
          </c:cat>
          <c:val>
            <c:numRef>
              <c:f>Sheet3!$C$6:$M$6</c:f>
              <c:numCache>
                <c:formatCode>###0</c:formatCode>
                <c:ptCount val="11"/>
                <c:pt idx="0">
                  <c:v>20</c:v>
                </c:pt>
                <c:pt idx="1">
                  <c:v>55</c:v>
                </c:pt>
                <c:pt idx="2">
                  <c:v>80</c:v>
                </c:pt>
                <c:pt idx="3">
                  <c:v>75</c:v>
                </c:pt>
                <c:pt idx="4">
                  <c:v>70</c:v>
                </c:pt>
                <c:pt idx="5">
                  <c:v>70</c:v>
                </c:pt>
                <c:pt idx="6">
                  <c:v>65</c:v>
                </c:pt>
                <c:pt idx="7">
                  <c:v>62.5</c:v>
                </c:pt>
                <c:pt idx="8">
                  <c:v>67.5</c:v>
                </c:pt>
                <c:pt idx="9">
                  <c:v>60</c:v>
                </c:pt>
                <c:pt idx="10">
                  <c:v>70</c:v>
                </c:pt>
              </c:numCache>
            </c:numRef>
          </c:val>
        </c:ser>
        <c:ser>
          <c:idx val="3"/>
          <c:order val="3"/>
          <c:tx>
            <c:strRef>
              <c:f>Sheet3!$B$7</c:f>
              <c:strCache>
                <c:ptCount val="1"/>
                <c:pt idx="0">
                  <c:v>Retention_ARV</c:v>
                </c:pt>
              </c:strCache>
            </c:strRef>
          </c:tx>
          <c:spPr>
            <a:ln w="57150" cap="rnd">
              <a:solidFill>
                <a:srgbClr val="FF0000"/>
              </a:solidFill>
              <a:prstDash val="sysDash"/>
              <a:round/>
            </a:ln>
            <a:effectLst/>
          </c:spPr>
          <c:marker>
            <c:symbol val="none"/>
          </c:marker>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8"/>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dLblPos val="t"/>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Sheet3!$C$3:$M$3</c:f>
              <c:strCache>
                <c:ptCount val="11"/>
                <c:pt idx="0">
                  <c:v>First dose</c:v>
                </c:pt>
                <c:pt idx="1">
                  <c:v>1st month</c:v>
                </c:pt>
                <c:pt idx="2">
                  <c:v>3rd month</c:v>
                </c:pt>
                <c:pt idx="3">
                  <c:v>6th month</c:v>
                </c:pt>
                <c:pt idx="4">
                  <c:v>9th month</c:v>
                </c:pt>
                <c:pt idx="5">
                  <c:v>12th month</c:v>
                </c:pt>
                <c:pt idx="6">
                  <c:v>15th month</c:v>
                </c:pt>
                <c:pt idx="7">
                  <c:v>18th month</c:v>
                </c:pt>
                <c:pt idx="8">
                  <c:v>21th month</c:v>
                </c:pt>
                <c:pt idx="9">
                  <c:v>24th month</c:v>
                </c:pt>
                <c:pt idx="10">
                  <c:v>27th month</c:v>
                </c:pt>
              </c:strCache>
            </c:strRef>
          </c:cat>
          <c:val>
            <c:numRef>
              <c:f>Sheet3!$C$7:$M$7</c:f>
              <c:numCache>
                <c:formatCode>###0</c:formatCode>
                <c:ptCount val="11"/>
                <c:pt idx="0">
                  <c:v>20</c:v>
                </c:pt>
                <c:pt idx="1">
                  <c:v>60</c:v>
                </c:pt>
                <c:pt idx="2">
                  <c:v>110</c:v>
                </c:pt>
                <c:pt idx="3">
                  <c:v>130</c:v>
                </c:pt>
                <c:pt idx="4">
                  <c:v>130</c:v>
                </c:pt>
                <c:pt idx="5">
                  <c:v>167.5</c:v>
                </c:pt>
                <c:pt idx="6">
                  <c:v>180</c:v>
                </c:pt>
                <c:pt idx="7">
                  <c:v>250</c:v>
                </c:pt>
                <c:pt idx="8">
                  <c:v>230</c:v>
                </c:pt>
                <c:pt idx="9">
                  <c:v>265</c:v>
                </c:pt>
              </c:numCache>
            </c:numRef>
          </c:val>
        </c:ser>
        <c:dLbls>
          <c:showVal val="1"/>
        </c:dLbls>
        <c:marker val="1"/>
        <c:axId val="61717120"/>
        <c:axId val="61604224"/>
      </c:lineChart>
      <c:catAx>
        <c:axId val="6171712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61604224"/>
        <c:crosses val="autoZero"/>
        <c:auto val="1"/>
        <c:lblAlgn val="ctr"/>
        <c:lblOffset val="100"/>
      </c:catAx>
      <c:valAx>
        <c:axId val="61604224"/>
        <c:scaling>
          <c:orientation val="minMax"/>
          <c:max val="300"/>
          <c:min val="0"/>
        </c:scaling>
        <c:axPos val="l"/>
        <c:majorGridlines>
          <c:spPr>
            <a:ln w="9525" cap="flat" cmpd="sng" algn="ctr">
              <a:solidFill>
                <a:schemeClr val="tx1">
                  <a:lumMod val="15000"/>
                  <a:lumOff val="85000"/>
                </a:schemeClr>
              </a:solidFill>
              <a:round/>
            </a:ln>
            <a:effectLst/>
          </c:spPr>
        </c:majorGridlines>
        <c:numFmt formatCode="#,##0" sourceLinked="0"/>
        <c:maj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61717120"/>
        <c:crosses val="autoZero"/>
        <c:crossBetween val="between"/>
      </c:valAx>
      <c:spPr>
        <a:noFill/>
        <a:ln w="25400">
          <a:noFill/>
        </a:ln>
        <a:effectLst/>
      </c:spPr>
    </c:plotArea>
    <c:legend>
      <c:legendPos val="b"/>
      <c:layout>
        <c:manualLayout>
          <c:xMode val="edge"/>
          <c:yMode val="edge"/>
          <c:x val="0.28131797670028091"/>
          <c:y val="0.86115261638098972"/>
          <c:w val="0.6625102454298476"/>
          <c:h val="0.13805989850302874"/>
        </c:manualLayout>
      </c:layout>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noFill/>
    <a:ln>
      <a:noFill/>
    </a:ln>
    <a:effectLst/>
  </c:spPr>
  <c:txPr>
    <a:bodyPr/>
    <a:lstStyle/>
    <a:p>
      <a:pPr>
        <a:defRPr/>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0.26605686789151356"/>
          <c:y val="9.8611246004013067E-2"/>
          <c:w val="0.70038068678915133"/>
          <c:h val="0.7070391363915336"/>
        </c:manualLayout>
      </c:layout>
      <c:barChart>
        <c:barDir val="bar"/>
        <c:grouping val="clustered"/>
        <c:ser>
          <c:idx val="0"/>
          <c:order val="0"/>
          <c:tx>
            <c:strRef>
              <c:f>Sheet2!$B$1</c:f>
              <c:strCache>
                <c:ptCount val="1"/>
                <c:pt idx="0">
                  <c:v>Retetion</c:v>
                </c:pt>
              </c:strCache>
            </c:strRef>
          </c:tx>
          <c:spPr>
            <a:solidFill>
              <a:schemeClr val="accent1"/>
            </a:solidFill>
            <a:ln>
              <a:noFill/>
            </a:ln>
            <a:effectLst/>
          </c:spPr>
          <c:dPt>
            <c:idx val="1"/>
            <c:spPr>
              <a:solidFill>
                <a:srgbClr val="FF0000"/>
              </a:solidFill>
              <a:ln>
                <a:noFill/>
              </a:ln>
              <a:effectLst/>
            </c:spPr>
          </c:dPt>
          <c:dPt>
            <c:idx val="5"/>
            <c:spPr>
              <a:solidFill>
                <a:srgbClr val="FF0000"/>
              </a:solidFill>
              <a:ln>
                <a:noFill/>
              </a:ln>
              <a:effectLst/>
            </c:spPr>
          </c:dPt>
          <c:dPt>
            <c:idx val="7"/>
            <c:spPr>
              <a:solidFill>
                <a:srgbClr val="FF0000"/>
              </a:solidFill>
              <a:ln>
                <a:noFill/>
              </a:ln>
              <a:effectLst/>
            </c:spPr>
          </c:dPt>
          <c:dPt>
            <c:idx val="9"/>
            <c:spPr>
              <a:solidFill>
                <a:srgbClr val="FF0000"/>
              </a:solidFill>
              <a:ln>
                <a:noFill/>
              </a:ln>
              <a:effectLst/>
            </c:spPr>
          </c:dPt>
          <c:dLbls>
            <c:delete val="1"/>
          </c:dLbls>
          <c:cat>
            <c:strRef>
              <c:f>Sheet2!$A$2:$A$11</c:f>
              <c:strCache>
                <c:ptCount val="10"/>
                <c:pt idx="0">
                  <c:v>HIV</c:v>
                </c:pt>
                <c:pt idx="1">
                  <c:v>HIV Treatment</c:v>
                </c:pt>
                <c:pt idx="2">
                  <c:v>HBV</c:v>
                </c:pt>
                <c:pt idx="3">
                  <c:v>Treatment HBV</c:v>
                </c:pt>
                <c:pt idx="4">
                  <c:v>HCV</c:v>
                </c:pt>
                <c:pt idx="5">
                  <c:v>HCV Treatment</c:v>
                </c:pt>
                <c:pt idx="6">
                  <c:v>TB</c:v>
                </c:pt>
                <c:pt idx="7">
                  <c:v>TB Treatment</c:v>
                </c:pt>
                <c:pt idx="8">
                  <c:v>Mental disorders</c:v>
                </c:pt>
                <c:pt idx="9">
                  <c:v>Mental treatment</c:v>
                </c:pt>
              </c:strCache>
            </c:strRef>
          </c:cat>
          <c:val>
            <c:numRef>
              <c:f>Sheet2!$B$2:$B$11</c:f>
              <c:numCache>
                <c:formatCode>General</c:formatCode>
                <c:ptCount val="10"/>
                <c:pt idx="0">
                  <c:v>29</c:v>
                </c:pt>
                <c:pt idx="1">
                  <c:v>29</c:v>
                </c:pt>
                <c:pt idx="2">
                  <c:v>10</c:v>
                </c:pt>
                <c:pt idx="3">
                  <c:v>0.1</c:v>
                </c:pt>
                <c:pt idx="4">
                  <c:v>53</c:v>
                </c:pt>
                <c:pt idx="5">
                  <c:v>1.1000000000000001</c:v>
                </c:pt>
                <c:pt idx="6">
                  <c:v>3</c:v>
                </c:pt>
                <c:pt idx="7">
                  <c:v>2</c:v>
                </c:pt>
                <c:pt idx="8">
                  <c:v>0.4</c:v>
                </c:pt>
                <c:pt idx="9">
                  <c:v>0.30000000000000004</c:v>
                </c:pt>
              </c:numCache>
            </c:numRef>
          </c:val>
        </c:ser>
        <c:ser>
          <c:idx val="1"/>
          <c:order val="1"/>
          <c:tx>
            <c:strRef>
              <c:f>Sheet2!$C$1</c:f>
              <c:strCache>
                <c:ptCount val="1"/>
                <c:pt idx="0">
                  <c:v>Dropout</c:v>
                </c:pt>
              </c:strCache>
            </c:strRef>
          </c:tx>
          <c:spPr>
            <a:solidFill>
              <a:srgbClr val="FFC000"/>
            </a:solidFill>
            <a:ln>
              <a:noFill/>
            </a:ln>
            <a:effectLst/>
          </c:spPr>
          <c:dPt>
            <c:idx val="1"/>
            <c:spPr>
              <a:solidFill>
                <a:srgbClr val="66FF33"/>
              </a:solidFill>
              <a:ln>
                <a:noFill/>
              </a:ln>
              <a:effectLst/>
            </c:spPr>
          </c:dPt>
          <c:dPt>
            <c:idx val="3"/>
            <c:spPr>
              <a:solidFill>
                <a:srgbClr val="66FF33"/>
              </a:solidFill>
              <a:ln>
                <a:noFill/>
              </a:ln>
              <a:effectLst/>
            </c:spPr>
          </c:dPt>
          <c:dPt>
            <c:idx val="5"/>
            <c:spPr>
              <a:solidFill>
                <a:srgbClr val="66FF33"/>
              </a:solidFill>
              <a:ln>
                <a:noFill/>
              </a:ln>
              <a:effectLst/>
            </c:spPr>
          </c:dPt>
          <c:dPt>
            <c:idx val="7"/>
            <c:spPr>
              <a:solidFill>
                <a:srgbClr val="66FF33"/>
              </a:solidFill>
              <a:ln>
                <a:noFill/>
              </a:ln>
              <a:effectLst/>
            </c:spPr>
          </c:dPt>
          <c:dPt>
            <c:idx val="9"/>
            <c:spPr>
              <a:solidFill>
                <a:srgbClr val="66FF33"/>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Sheet2!$A$2:$A$11</c:f>
              <c:strCache>
                <c:ptCount val="10"/>
                <c:pt idx="0">
                  <c:v>HIV</c:v>
                </c:pt>
                <c:pt idx="1">
                  <c:v>HIV Treatment</c:v>
                </c:pt>
                <c:pt idx="2">
                  <c:v>HBV</c:v>
                </c:pt>
                <c:pt idx="3">
                  <c:v>Treatment HBV</c:v>
                </c:pt>
                <c:pt idx="4">
                  <c:v>HCV</c:v>
                </c:pt>
                <c:pt idx="5">
                  <c:v>HCV Treatment</c:v>
                </c:pt>
                <c:pt idx="6">
                  <c:v>TB</c:v>
                </c:pt>
                <c:pt idx="7">
                  <c:v>TB Treatment</c:v>
                </c:pt>
                <c:pt idx="8">
                  <c:v>Mental disorders</c:v>
                </c:pt>
                <c:pt idx="9">
                  <c:v>Mental treatment</c:v>
                </c:pt>
              </c:strCache>
            </c:strRef>
          </c:cat>
          <c:val>
            <c:numRef>
              <c:f>Sheet2!$C$2:$C$11</c:f>
              <c:numCache>
                <c:formatCode>General</c:formatCode>
                <c:ptCount val="10"/>
                <c:pt idx="0">
                  <c:v>31</c:v>
                </c:pt>
                <c:pt idx="1">
                  <c:v>27</c:v>
                </c:pt>
                <c:pt idx="2">
                  <c:v>9</c:v>
                </c:pt>
                <c:pt idx="3">
                  <c:v>0.30000000000000004</c:v>
                </c:pt>
                <c:pt idx="4">
                  <c:v>56</c:v>
                </c:pt>
                <c:pt idx="5">
                  <c:v>5</c:v>
                </c:pt>
                <c:pt idx="6">
                  <c:v>5</c:v>
                </c:pt>
                <c:pt idx="7">
                  <c:v>4</c:v>
                </c:pt>
                <c:pt idx="8">
                  <c:v>2</c:v>
                </c:pt>
                <c:pt idx="9">
                  <c:v>1.4</c:v>
                </c:pt>
              </c:numCache>
            </c:numRef>
          </c:val>
        </c:ser>
        <c:dLbls>
          <c:showVal val="1"/>
        </c:dLbls>
        <c:gapWidth val="182"/>
        <c:axId val="62066688"/>
        <c:axId val="62068224"/>
      </c:barChart>
      <c:catAx>
        <c:axId val="62066688"/>
        <c:scaling>
          <c:orientation val="minMax"/>
        </c:scaling>
        <c:axPos val="l"/>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62068224"/>
        <c:crosses val="autoZero"/>
        <c:auto val="1"/>
        <c:lblAlgn val="ctr"/>
        <c:lblOffset val="100"/>
      </c:catAx>
      <c:valAx>
        <c:axId val="62068224"/>
        <c:scaling>
          <c:orientation val="minMax"/>
        </c:scaling>
        <c:axPos val="b"/>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62066688"/>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legend>
    <c:plotVisOnly val="1"/>
    <c:dispBlanksAs val="gap"/>
  </c:chart>
  <c:spPr>
    <a:solidFill>
      <a:schemeClr val="bg1"/>
    </a:solidFill>
    <a:ln>
      <a:noFill/>
    </a:ln>
    <a:effectLst/>
  </c:spPr>
  <c:txPr>
    <a:bodyPr/>
    <a:lstStyle/>
    <a:p>
      <a:pPr>
        <a:defRPr/>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13374562554680669"/>
          <c:y val="0.15779137405121663"/>
          <c:w val="0.50084908136482953"/>
          <c:h val="0.81218769951053427"/>
        </c:manualLayout>
      </c:layout>
      <c:barChart>
        <c:barDir val="col"/>
        <c:grouping val="clustered"/>
        <c:ser>
          <c:idx val="0"/>
          <c:order val="0"/>
          <c:tx>
            <c:strRef>
              <c:f>Sheet1!$B$1</c:f>
              <c:strCache>
                <c:ptCount val="1"/>
                <c:pt idx="0">
                  <c:v>Retetion</c:v>
                </c:pt>
              </c:strCache>
            </c:strRef>
          </c:tx>
          <c:spPr>
            <a:solidFill>
              <a:schemeClr val="accent1"/>
            </a:solidFill>
            <a:ln w="6350" cap="flat" cmpd="sng" algn="ctr">
              <a:solidFill>
                <a:schemeClr val="lt1"/>
              </a:solidFill>
              <a:prstDash val="solid"/>
              <a:round/>
            </a:ln>
            <a:effectLst>
              <a:outerShdw blurRad="40000" dist="20000" dir="5400000" rotWithShape="0">
                <a:srgbClr val="000000">
                  <a:alpha val="38000"/>
                </a:srgbClr>
              </a:outerShdw>
            </a:effectLst>
          </c:spPr>
          <c:dPt>
            <c:idx val="0"/>
          </c:dPt>
          <c:dPt>
            <c:idx val="1"/>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en-US"/>
              </a:p>
            </c:txPr>
            <c:showVal val="1"/>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Sheet1!$A$2:$A$3</c:f>
              <c:strCache>
                <c:ptCount val="2"/>
                <c:pt idx="0">
                  <c:v>Nam</c:v>
                </c:pt>
                <c:pt idx="1">
                  <c:v>Nữ</c:v>
                </c:pt>
              </c:strCache>
            </c:strRef>
          </c:cat>
          <c:val>
            <c:numRef>
              <c:f>Sheet1!$B$2:$B$3</c:f>
              <c:numCache>
                <c:formatCode>General</c:formatCode>
                <c:ptCount val="2"/>
                <c:pt idx="0">
                  <c:v>95</c:v>
                </c:pt>
                <c:pt idx="1">
                  <c:v>5</c:v>
                </c:pt>
              </c:numCache>
            </c:numRef>
          </c:val>
        </c:ser>
        <c:ser>
          <c:idx val="1"/>
          <c:order val="1"/>
          <c:tx>
            <c:strRef>
              <c:f>Sheet1!$C$1</c:f>
              <c:strCache>
                <c:ptCount val="1"/>
                <c:pt idx="0">
                  <c:v>Dropout</c:v>
                </c:pt>
              </c:strCache>
            </c:strRef>
          </c:tx>
          <c:spPr>
            <a:solidFill>
              <a:srgbClr val="FFC000"/>
            </a:solidFill>
            <a:ln w="6350" cap="flat" cmpd="sng" algn="ctr">
              <a:solidFill>
                <a:schemeClr val="lt1"/>
              </a:solidFill>
              <a:prstDash val="solid"/>
              <a:round/>
            </a:ln>
            <a:effectLst/>
          </c:spPr>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en-US"/>
              </a:p>
            </c:txPr>
            <c:showVal val="1"/>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Sheet1!$A$2:$A$3</c:f>
              <c:strCache>
                <c:ptCount val="2"/>
                <c:pt idx="0">
                  <c:v>Nam</c:v>
                </c:pt>
                <c:pt idx="1">
                  <c:v>Nữ</c:v>
                </c:pt>
              </c:strCache>
            </c:strRef>
          </c:cat>
          <c:val>
            <c:numRef>
              <c:f>Sheet1!$C$2:$C$3</c:f>
              <c:numCache>
                <c:formatCode>General</c:formatCode>
                <c:ptCount val="2"/>
                <c:pt idx="0">
                  <c:v>96</c:v>
                </c:pt>
                <c:pt idx="1">
                  <c:v>4</c:v>
                </c:pt>
              </c:numCache>
            </c:numRef>
          </c:val>
        </c:ser>
        <c:dLbls/>
        <c:gapWidth val="100"/>
        <c:axId val="126862080"/>
        <c:axId val="126863616"/>
      </c:barChart>
      <c:catAx>
        <c:axId val="126862080"/>
        <c:scaling>
          <c:orientation val="minMax"/>
        </c:scaling>
        <c:axPos val="b"/>
        <c:numFmt formatCode="General" sourceLinked="1"/>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26863616"/>
        <c:crosses val="autoZero"/>
        <c:auto val="1"/>
        <c:lblAlgn val="ctr"/>
        <c:lblOffset val="100"/>
      </c:catAx>
      <c:valAx>
        <c:axId val="126863616"/>
        <c:scaling>
          <c:orientation val="minMax"/>
          <c:max val="100"/>
        </c:scaling>
        <c:axPos val="l"/>
        <c:numFmt formatCode="General" sourceLinked="1"/>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26862080"/>
        <c:crosses val="autoZero"/>
        <c:crossBetween val="between"/>
      </c:valAx>
      <c:spPr>
        <a:noFill/>
        <a:ln>
          <a:noFill/>
        </a:ln>
        <a:effectLst/>
      </c:spPr>
    </c:plotArea>
    <c:legend>
      <c:legendPos val="r"/>
      <c:layout/>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itchFamily="34" charset="0"/>
              <a:ea typeface="+mn-ea"/>
              <a:cs typeface="Arial" pitchFamily="34" charset="0"/>
            </a:defRPr>
          </a:pPr>
          <a:endParaRPr lang="en-US"/>
        </a:p>
      </c:txPr>
    </c:legend>
    <c:plotVisOnly val="1"/>
    <c:dispBlanksAs val="gap"/>
  </c:chart>
  <c:spPr>
    <a:solidFill>
      <a:schemeClr val="accent3">
        <a:lumMod val="20000"/>
        <a:lumOff val="80000"/>
      </a:schemeClr>
    </a:solidFill>
    <a:ln w="6350" cap="flat" cmpd="sng" algn="ctr">
      <a:noFill/>
      <a:prstDash val="solid"/>
      <a:miter lim="800000"/>
    </a:ln>
    <a:effectLst/>
  </c:spPr>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latin typeface="Arial" pitchFamily="34" charset="0"/>
                <a:cs typeface="Arial" pitchFamily="34" charset="0"/>
              </a:defRPr>
            </a:pPr>
            <a:r>
              <a:rPr lang="en-US" dirty="0" smtClean="0"/>
              <a:t>Marital</a:t>
            </a:r>
            <a:r>
              <a:rPr lang="en-US" baseline="0" dirty="0" smtClean="0"/>
              <a:t> status</a:t>
            </a:r>
            <a:endParaRPr lang="en-US" dirty="0"/>
          </a:p>
        </c:rich>
      </c:tx>
      <c:layout>
        <c:manualLayout>
          <c:xMode val="edge"/>
          <c:yMode val="edge"/>
          <c:x val="5.3390201224847254E-3"/>
          <c:y val="0.80796649074023119"/>
        </c:manualLayout>
      </c:layout>
    </c:title>
    <c:plotArea>
      <c:layout>
        <c:manualLayout>
          <c:layoutTarget val="inner"/>
          <c:xMode val="edge"/>
          <c:yMode val="edge"/>
          <c:x val="0.46238276465441835"/>
          <c:y val="9.1808023997000388E-2"/>
          <c:w val="0.49560323709536308"/>
          <c:h val="0.66049936584657021"/>
        </c:manualLayout>
      </c:layout>
      <c:barChart>
        <c:barDir val="bar"/>
        <c:grouping val="clustered"/>
        <c:ser>
          <c:idx val="0"/>
          <c:order val="0"/>
          <c:tx>
            <c:strRef>
              <c:f>Sheet1!$B$1</c:f>
              <c:strCache>
                <c:ptCount val="1"/>
                <c:pt idx="0">
                  <c:v>Retention</c:v>
                </c:pt>
              </c:strCache>
            </c:strRef>
          </c:tx>
          <c:spPr>
            <a:solidFill>
              <a:schemeClr val="accent1"/>
            </a:solidFill>
          </c:spPr>
          <c:dPt>
            <c:idx val="0"/>
            <c:spPr>
              <a:solidFill>
                <a:schemeClr val="accent1"/>
              </a:solidFill>
              <a:ln w="38100" cap="flat" cmpd="sng" algn="ctr">
                <a:solidFill>
                  <a:schemeClr val="lt1"/>
                </a:solidFill>
                <a:prstDash val="solid"/>
              </a:ln>
              <a:effectLst>
                <a:outerShdw blurRad="40000" dist="20000" dir="5400000" rotWithShape="0">
                  <a:srgbClr val="000000">
                    <a:alpha val="38000"/>
                  </a:srgbClr>
                </a:outerShdw>
              </a:effectLst>
            </c:spPr>
          </c:dPt>
          <c:dPt>
            <c:idx val="1"/>
            <c:spPr>
              <a:solidFill>
                <a:schemeClr val="accent1"/>
              </a:solidFill>
              <a:ln w="38100" cap="flat" cmpd="sng" algn="ctr">
                <a:solidFill>
                  <a:schemeClr val="lt1"/>
                </a:solidFill>
                <a:prstDash val="solid"/>
              </a:ln>
              <a:effectLst>
                <a:outerShdw blurRad="40000" dist="20000" dir="5400000" rotWithShape="0">
                  <a:srgbClr val="000000">
                    <a:alpha val="38000"/>
                  </a:srgbClr>
                </a:outerShdw>
              </a:effectLst>
            </c:spPr>
          </c:dPt>
          <c:dPt>
            <c:idx val="3"/>
            <c:spPr>
              <a:solidFill>
                <a:schemeClr val="accent1"/>
              </a:solidFill>
              <a:ln w="38100" cap="flat" cmpd="sng" algn="ctr">
                <a:solidFill>
                  <a:schemeClr val="lt1"/>
                </a:solidFill>
                <a:prstDash val="solid"/>
              </a:ln>
              <a:effectLst>
                <a:outerShdw blurRad="40000" dist="20000" dir="5400000" rotWithShape="0">
                  <a:srgbClr val="000000">
                    <a:alpha val="38000"/>
                  </a:srgbClr>
                </a:outerShdw>
              </a:effectLst>
            </c:spPr>
          </c:dPt>
          <c:dLbls>
            <c:spPr>
              <a:noFill/>
              <a:ln>
                <a:noFill/>
              </a:ln>
              <a:effectLst/>
            </c:spPr>
            <c:showVal val="1"/>
            <c:extLst>
              <c:ext xmlns:c15="http://schemas.microsoft.com/office/drawing/2012/chart" uri="{CE6537A1-D6FC-4f65-9D91-7224C49458BB}">
                <c15:showLeaderLines val="1"/>
              </c:ext>
            </c:extLst>
          </c:dLbls>
          <c:cat>
            <c:strRef>
              <c:f>Sheet1!$A$2:$A$4</c:f>
              <c:strCache>
                <c:ptCount val="3"/>
                <c:pt idx="0">
                  <c:v>Single</c:v>
                </c:pt>
                <c:pt idx="1">
                  <c:v>Living with partner</c:v>
                </c:pt>
                <c:pt idx="2">
                  <c:v>Divorce</c:v>
                </c:pt>
              </c:strCache>
            </c:strRef>
          </c:cat>
          <c:val>
            <c:numRef>
              <c:f>Sheet1!$B$2:$B$4</c:f>
              <c:numCache>
                <c:formatCode>General</c:formatCode>
                <c:ptCount val="3"/>
                <c:pt idx="0">
                  <c:v>51</c:v>
                </c:pt>
                <c:pt idx="1">
                  <c:v>39</c:v>
                </c:pt>
                <c:pt idx="2">
                  <c:v>10</c:v>
                </c:pt>
              </c:numCache>
            </c:numRef>
          </c:val>
        </c:ser>
        <c:ser>
          <c:idx val="1"/>
          <c:order val="1"/>
          <c:tx>
            <c:strRef>
              <c:f>Sheet1!$C$1</c:f>
              <c:strCache>
                <c:ptCount val="1"/>
                <c:pt idx="0">
                  <c:v>Dropout</c:v>
                </c:pt>
              </c:strCache>
            </c:strRef>
          </c:tx>
          <c:spPr>
            <a:solidFill>
              <a:srgbClr val="FFC000"/>
            </a:solidFill>
          </c:spPr>
          <c:dLbls>
            <c:spPr>
              <a:noFill/>
              <a:ln>
                <a:noFill/>
              </a:ln>
              <a:effectLst/>
            </c:spPr>
            <c:showVal val="1"/>
            <c:extLst>
              <c:ext xmlns:c15="http://schemas.microsoft.com/office/drawing/2012/chart" uri="{CE6537A1-D6FC-4f65-9D91-7224C49458BB}">
                <c15:showLeaderLines val="1"/>
              </c:ext>
            </c:extLst>
          </c:dLbls>
          <c:cat>
            <c:strRef>
              <c:f>Sheet1!$A$2:$A$4</c:f>
              <c:strCache>
                <c:ptCount val="3"/>
                <c:pt idx="0">
                  <c:v>Single</c:v>
                </c:pt>
                <c:pt idx="1">
                  <c:v>Living with partner</c:v>
                </c:pt>
                <c:pt idx="2">
                  <c:v>Divorce</c:v>
                </c:pt>
              </c:strCache>
            </c:strRef>
          </c:cat>
          <c:val>
            <c:numRef>
              <c:f>Sheet1!$C$2:$C$4</c:f>
              <c:numCache>
                <c:formatCode>General</c:formatCode>
                <c:ptCount val="3"/>
                <c:pt idx="0">
                  <c:v>50</c:v>
                </c:pt>
                <c:pt idx="1">
                  <c:v>38</c:v>
                </c:pt>
                <c:pt idx="2">
                  <c:v>19</c:v>
                </c:pt>
              </c:numCache>
            </c:numRef>
          </c:val>
        </c:ser>
        <c:dLbls/>
        <c:gapWidth val="100"/>
        <c:axId val="126919040"/>
        <c:axId val="126920576"/>
      </c:barChart>
      <c:catAx>
        <c:axId val="126919040"/>
        <c:scaling>
          <c:orientation val="minMax"/>
        </c:scaling>
        <c:axPos val="l"/>
        <c:numFmt formatCode="General" sourceLinked="1"/>
        <c:tickLblPos val="nextTo"/>
        <c:crossAx val="126920576"/>
        <c:crosses val="autoZero"/>
        <c:auto val="1"/>
        <c:lblAlgn val="ctr"/>
        <c:lblOffset val="100"/>
      </c:catAx>
      <c:valAx>
        <c:axId val="126920576"/>
        <c:scaling>
          <c:orientation val="minMax"/>
        </c:scaling>
        <c:axPos val="b"/>
        <c:majorGridlines/>
        <c:numFmt formatCode="General" sourceLinked="1"/>
        <c:tickLblPos val="nextTo"/>
        <c:crossAx val="126919040"/>
        <c:crosses val="autoZero"/>
        <c:crossBetween val="between"/>
      </c:valAx>
    </c:plotArea>
    <c:legend>
      <c:legendPos val="r"/>
      <c:layout>
        <c:manualLayout>
          <c:xMode val="edge"/>
          <c:yMode val="edge"/>
          <c:x val="0.36622200349956263"/>
          <c:y val="0.86971003881103637"/>
          <c:w val="0.61145581802274729"/>
          <c:h val="0.11564517881151608"/>
        </c:manualLayout>
      </c:layout>
      <c:txPr>
        <a:bodyPr/>
        <a:lstStyle/>
        <a:p>
          <a:pPr>
            <a:defRPr>
              <a:latin typeface="Arial" pitchFamily="34" charset="0"/>
              <a:cs typeface="Arial" pitchFamily="34" charset="0"/>
            </a:defRPr>
          </a:pPr>
          <a:endParaRPr lang="en-US"/>
        </a:p>
      </c:txPr>
    </c:legend>
    <c:plotVisOnly val="1"/>
    <c:dispBlanksAs val="gap"/>
  </c:chart>
  <c:spPr>
    <a:solidFill>
      <a:schemeClr val="accent3">
        <a:lumMod val="20000"/>
        <a:lumOff val="80000"/>
      </a:schemeClr>
    </a:solidFill>
  </c:spPr>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title>
      <c:tx>
        <c:rich>
          <a:bodyPr rot="0" spcFirstLastPara="1" vertOverflow="ellipsis" vert="horz" wrap="square" anchor="ctr" anchorCtr="1"/>
          <a:lstStyle/>
          <a:p>
            <a:pPr>
              <a:defRPr sz="2000" b="1" i="0" u="none" strike="noStrike" kern="1200" spc="0" baseline="0">
                <a:solidFill>
                  <a:srgbClr val="002060"/>
                </a:solidFill>
                <a:latin typeface="+mn-lt"/>
                <a:ea typeface="+mn-ea"/>
                <a:cs typeface="+mn-cs"/>
              </a:defRPr>
            </a:pPr>
            <a:r>
              <a:rPr lang="en-US" sz="2000" b="1" dirty="0" smtClean="0">
                <a:solidFill>
                  <a:srgbClr val="002060"/>
                </a:solidFill>
              </a:rPr>
              <a:t>Nation</a:t>
            </a:r>
            <a:endParaRPr lang="en-US" sz="2000" b="1" dirty="0">
              <a:solidFill>
                <a:srgbClr val="002060"/>
              </a:solidFill>
            </a:endParaRPr>
          </a:p>
        </c:rich>
      </c:tx>
      <c:layout/>
      <c:spPr>
        <a:noFill/>
        <a:ln>
          <a:noFill/>
        </a:ln>
        <a:effectLst/>
      </c:spPr>
    </c:title>
    <c:plotArea>
      <c:layout/>
      <c:barChart>
        <c:barDir val="col"/>
        <c:grouping val="clustered"/>
        <c:ser>
          <c:idx val="0"/>
          <c:order val="0"/>
          <c:tx>
            <c:strRef>
              <c:f>Sheet1!$A$2</c:f>
              <c:strCache>
                <c:ptCount val="1"/>
                <c:pt idx="0">
                  <c:v>Kinh</c:v>
                </c:pt>
              </c:strCache>
            </c:strRef>
          </c:tx>
          <c:spPr>
            <a:solidFill>
              <a:schemeClr val="accent1"/>
            </a:solidFill>
            <a:ln>
              <a:noFill/>
            </a:ln>
            <a:effectLst/>
          </c:spPr>
          <c:dLbls>
            <c:txPr>
              <a:bodyPr/>
              <a:lstStyle/>
              <a:p>
                <a:pPr>
                  <a:defRPr sz="1400"/>
                </a:pPr>
                <a:endParaRPr lang="en-US"/>
              </a:p>
            </c:txPr>
            <c:dLblPos val="ctr"/>
            <c:showVal val="1"/>
          </c:dLbls>
          <c:cat>
            <c:strRef>
              <c:f>Sheet1!$B$1:$C$1</c:f>
              <c:strCache>
                <c:ptCount val="2"/>
                <c:pt idx="0">
                  <c:v>Duy trì</c:v>
                </c:pt>
                <c:pt idx="1">
                  <c:v>Ra khỏi CT</c:v>
                </c:pt>
              </c:strCache>
            </c:strRef>
          </c:cat>
          <c:val>
            <c:numRef>
              <c:f>Sheet1!$B$2:$C$2</c:f>
              <c:numCache>
                <c:formatCode>General</c:formatCode>
                <c:ptCount val="2"/>
                <c:pt idx="0">
                  <c:v>93</c:v>
                </c:pt>
                <c:pt idx="1">
                  <c:v>7</c:v>
                </c:pt>
              </c:numCache>
            </c:numRef>
          </c:val>
        </c:ser>
        <c:ser>
          <c:idx val="1"/>
          <c:order val="1"/>
          <c:tx>
            <c:strRef>
              <c:f>Sheet1!$A$3</c:f>
              <c:strCache>
                <c:ptCount val="1"/>
                <c:pt idx="0">
                  <c:v>Others</c:v>
                </c:pt>
              </c:strCache>
            </c:strRef>
          </c:tx>
          <c:spPr>
            <a:solidFill>
              <a:srgbClr val="FFC000"/>
            </a:solidFill>
            <a:ln>
              <a:noFill/>
            </a:ln>
            <a:effectLst/>
          </c:spPr>
          <c:dLbls>
            <c:txPr>
              <a:bodyPr/>
              <a:lstStyle/>
              <a:p>
                <a:pPr>
                  <a:defRPr sz="1600"/>
                </a:pPr>
                <a:endParaRPr lang="en-US"/>
              </a:p>
            </c:txPr>
            <c:dLblPos val="ctr"/>
            <c:showVal val="1"/>
          </c:dLbls>
          <c:cat>
            <c:strRef>
              <c:f>Sheet1!$B$1:$C$1</c:f>
              <c:strCache>
                <c:ptCount val="2"/>
                <c:pt idx="0">
                  <c:v>Duy trì</c:v>
                </c:pt>
                <c:pt idx="1">
                  <c:v>Ra khỏi CT</c:v>
                </c:pt>
              </c:strCache>
            </c:strRef>
          </c:cat>
          <c:val>
            <c:numRef>
              <c:f>Sheet1!$B$3:$C$3</c:f>
              <c:numCache>
                <c:formatCode>General</c:formatCode>
                <c:ptCount val="2"/>
                <c:pt idx="0">
                  <c:v>96</c:v>
                </c:pt>
                <c:pt idx="1">
                  <c:v>4</c:v>
                </c:pt>
              </c:numCache>
            </c:numRef>
          </c:val>
        </c:ser>
        <c:dLbls>
          <c:dLblPos val="ctr"/>
          <c:showVal val="1"/>
        </c:dLbls>
        <c:gapWidth val="219"/>
        <c:overlap val="-27"/>
        <c:axId val="126954496"/>
        <c:axId val="126972672"/>
      </c:barChart>
      <c:catAx>
        <c:axId val="126954496"/>
        <c:scaling>
          <c:orientation val="minMax"/>
        </c:scaling>
        <c:axPos val="b"/>
        <c:numFmt formatCode="General" sourceLinked="1"/>
        <c:majorTickMark val="none"/>
        <c:tickLblPos val="nextTo"/>
        <c:spPr>
          <a:noFill/>
          <a:ln w="9525" cap="flat" cmpd="sng" algn="ctr">
            <a:solidFill>
              <a:schemeClr val="bg2">
                <a:lumMod val="10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6972672"/>
        <c:crosses val="autoZero"/>
        <c:auto val="1"/>
        <c:lblAlgn val="ctr"/>
        <c:lblOffset val="100"/>
      </c:catAx>
      <c:valAx>
        <c:axId val="126972672"/>
        <c:scaling>
          <c:orientation val="minMax"/>
          <c:max val="100"/>
        </c:scaling>
        <c:axPos val="l"/>
        <c:numFmt formatCode="General" sourceLinked="1"/>
        <c:majorTickMark val="none"/>
        <c:tickLblPos val="nextTo"/>
        <c:spPr>
          <a:noFill/>
          <a:ln>
            <a:solidFill>
              <a:schemeClr val="bg2">
                <a:lumMod val="10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6954496"/>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solidFill>
      <a:schemeClr val="bg2"/>
    </a:solidFill>
    <a:ln>
      <a:noFill/>
    </a:ln>
    <a:effectLst/>
  </c:spPr>
  <c:txPr>
    <a:bodyPr/>
    <a:lstStyle/>
    <a:p>
      <a:pPr>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32232984885510008"/>
          <c:y val="8.6472078225475424E-2"/>
          <c:w val="0.63420762059914948"/>
          <c:h val="0.57753171991960417"/>
        </c:manualLayout>
      </c:layout>
      <c:barChart>
        <c:barDir val="bar"/>
        <c:grouping val="clustered"/>
        <c:ser>
          <c:idx val="0"/>
          <c:order val="0"/>
          <c:tx>
            <c:strRef>
              <c:f>Sheet1!$B$1</c:f>
              <c:strCache>
                <c:ptCount val="1"/>
                <c:pt idx="0">
                  <c:v>Retention</c:v>
                </c:pt>
              </c:strCache>
            </c:strRef>
          </c:tx>
          <c:spPr>
            <a:solidFill>
              <a:schemeClr val="accent1"/>
            </a:solidFill>
          </c:spPr>
          <c:dPt>
            <c:idx val="1"/>
            <c:spPr>
              <a:solidFill>
                <a:schemeClr val="accent1"/>
              </a:solidFill>
              <a:ln w="38100" cap="flat" cmpd="sng" algn="ctr">
                <a:solidFill>
                  <a:schemeClr val="lt1"/>
                </a:solidFill>
                <a:prstDash val="solid"/>
              </a:ln>
              <a:effectLst>
                <a:outerShdw blurRad="40000" dist="20000" dir="5400000" rotWithShape="0">
                  <a:srgbClr val="000000">
                    <a:alpha val="38000"/>
                  </a:srgbClr>
                </a:outerShdw>
              </a:effectLst>
            </c:spPr>
          </c:dPt>
          <c:dPt>
            <c:idx val="2"/>
            <c:spPr>
              <a:solidFill>
                <a:schemeClr val="accent1"/>
              </a:solidFill>
              <a:ln w="38100" cap="flat" cmpd="sng" algn="ctr">
                <a:solidFill>
                  <a:schemeClr val="lt1"/>
                </a:solidFill>
                <a:prstDash val="solid"/>
              </a:ln>
              <a:effectLst>
                <a:outerShdw blurRad="40000" dist="20000" dir="5400000" rotWithShape="0">
                  <a:srgbClr val="000000">
                    <a:alpha val="38000"/>
                  </a:srgbClr>
                </a:outerShdw>
              </a:effectLst>
            </c:spPr>
          </c:dPt>
          <c:dPt>
            <c:idx val="3"/>
            <c:spPr>
              <a:solidFill>
                <a:schemeClr val="accent1"/>
              </a:solidFill>
              <a:ln w="38100" cap="flat" cmpd="sng" algn="ctr">
                <a:solidFill>
                  <a:schemeClr val="lt1"/>
                </a:solidFill>
                <a:prstDash val="solid"/>
              </a:ln>
              <a:effectLst>
                <a:outerShdw blurRad="40000" dist="20000" dir="5400000" rotWithShape="0">
                  <a:srgbClr val="000000">
                    <a:alpha val="38000"/>
                  </a:srgbClr>
                </a:outerShdw>
              </a:effectLst>
            </c:spPr>
          </c:dPt>
          <c:dLbls>
            <c:spPr>
              <a:noFill/>
              <a:ln>
                <a:noFill/>
              </a:ln>
              <a:effectLst/>
            </c:spPr>
            <c:dLblPos val="outEnd"/>
            <c:showVal val="1"/>
            <c:extLst>
              <c:ext xmlns:c15="http://schemas.microsoft.com/office/drawing/2012/chart" uri="{CE6537A1-D6FC-4f65-9D91-7224C49458BB}">
                <c15:showLeaderLines val="1"/>
              </c:ext>
            </c:extLst>
          </c:dLbls>
          <c:cat>
            <c:strRef>
              <c:f>Sheet1!$A$2:$A$4</c:f>
              <c:strCache>
                <c:ptCount val="3"/>
                <c:pt idx="0">
                  <c:v>Primary education and under</c:v>
                </c:pt>
                <c:pt idx="1">
                  <c:v>Secondary education</c:v>
                </c:pt>
                <c:pt idx="2">
                  <c:v>Tertiary education and upper</c:v>
                </c:pt>
              </c:strCache>
            </c:strRef>
          </c:cat>
          <c:val>
            <c:numRef>
              <c:f>Sheet1!$B$2:$B$4</c:f>
              <c:numCache>
                <c:formatCode>General</c:formatCode>
                <c:ptCount val="3"/>
                <c:pt idx="0">
                  <c:v>15</c:v>
                </c:pt>
                <c:pt idx="1">
                  <c:v>49</c:v>
                </c:pt>
                <c:pt idx="2">
                  <c:v>35</c:v>
                </c:pt>
              </c:numCache>
            </c:numRef>
          </c:val>
        </c:ser>
        <c:ser>
          <c:idx val="1"/>
          <c:order val="1"/>
          <c:tx>
            <c:strRef>
              <c:f>Sheet1!$C$1</c:f>
              <c:strCache>
                <c:ptCount val="1"/>
                <c:pt idx="0">
                  <c:v>Dropout</c:v>
                </c:pt>
              </c:strCache>
            </c:strRef>
          </c:tx>
          <c:spPr>
            <a:solidFill>
              <a:srgbClr val="FFC000"/>
            </a:solidFill>
          </c:spPr>
          <c:dLbls>
            <c:spPr>
              <a:noFill/>
              <a:ln>
                <a:noFill/>
              </a:ln>
              <a:effectLst/>
            </c:spPr>
            <c:dLblPos val="outEnd"/>
            <c:showVal val="1"/>
            <c:extLst>
              <c:ext xmlns:c15="http://schemas.microsoft.com/office/drawing/2012/chart" uri="{CE6537A1-D6FC-4f65-9D91-7224C49458BB}">
                <c15:showLeaderLines val="1"/>
              </c:ext>
            </c:extLst>
          </c:dLbls>
          <c:cat>
            <c:strRef>
              <c:f>Sheet1!$A$2:$A$4</c:f>
              <c:strCache>
                <c:ptCount val="3"/>
                <c:pt idx="0">
                  <c:v>Primary education and under</c:v>
                </c:pt>
                <c:pt idx="1">
                  <c:v>Secondary education</c:v>
                </c:pt>
                <c:pt idx="2">
                  <c:v>Tertiary education and upper</c:v>
                </c:pt>
              </c:strCache>
            </c:strRef>
          </c:cat>
          <c:val>
            <c:numRef>
              <c:f>Sheet1!$C$2:$C$4</c:f>
              <c:numCache>
                <c:formatCode>General</c:formatCode>
                <c:ptCount val="3"/>
                <c:pt idx="0">
                  <c:v>16</c:v>
                </c:pt>
                <c:pt idx="1">
                  <c:v>50</c:v>
                </c:pt>
                <c:pt idx="2">
                  <c:v>34</c:v>
                </c:pt>
              </c:numCache>
            </c:numRef>
          </c:val>
        </c:ser>
        <c:dLbls>
          <c:showVal val="1"/>
        </c:dLbls>
        <c:gapWidth val="100"/>
        <c:axId val="127066496"/>
        <c:axId val="127052416"/>
      </c:barChart>
      <c:valAx>
        <c:axId val="127052416"/>
        <c:scaling>
          <c:orientation val="minMax"/>
        </c:scaling>
        <c:axPos val="b"/>
        <c:numFmt formatCode="General" sourceLinked="1"/>
        <c:tickLblPos val="nextTo"/>
        <c:crossAx val="127066496"/>
        <c:crosses val="autoZero"/>
        <c:crossBetween val="between"/>
      </c:valAx>
      <c:catAx>
        <c:axId val="127066496"/>
        <c:scaling>
          <c:orientation val="minMax"/>
        </c:scaling>
        <c:axPos val="l"/>
        <c:numFmt formatCode="General" sourceLinked="1"/>
        <c:tickLblPos val="nextTo"/>
        <c:crossAx val="127052416"/>
        <c:crosses val="autoZero"/>
        <c:auto val="1"/>
        <c:lblAlgn val="ctr"/>
        <c:lblOffset val="100"/>
      </c:catAx>
    </c:plotArea>
    <c:legend>
      <c:legendPos val="r"/>
      <c:layout>
        <c:manualLayout>
          <c:xMode val="edge"/>
          <c:yMode val="edge"/>
          <c:x val="0.18678160919540232"/>
          <c:y val="0.85597676847873139"/>
          <c:w val="0.65840257036835914"/>
          <c:h val="0.11660102070077899"/>
        </c:manualLayout>
      </c:layout>
      <c:txPr>
        <a:bodyPr/>
        <a:lstStyle/>
        <a:p>
          <a:pPr>
            <a:defRPr sz="1600">
              <a:latin typeface="Arial" pitchFamily="34" charset="0"/>
              <a:cs typeface="Arial" pitchFamily="34" charset="0"/>
            </a:defRPr>
          </a:pPr>
          <a:endParaRPr lang="en-US"/>
        </a:p>
      </c:txPr>
    </c:legend>
    <c:plotVisOnly val="1"/>
    <c:dispBlanksAs val="gap"/>
  </c:chart>
  <c:spPr>
    <a:solidFill>
      <a:schemeClr val="accent3">
        <a:lumMod val="20000"/>
        <a:lumOff val="80000"/>
      </a:schemeClr>
    </a:solidFill>
  </c:spPr>
  <c:txPr>
    <a:bodyPr/>
    <a:lstStyle/>
    <a:p>
      <a:pPr>
        <a:defRPr sz="1800"/>
      </a:pPr>
      <a:endParaRPr lang="en-US"/>
    </a:p>
  </c:tx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0.41990422614534151"/>
          <c:y val="3.9769851529752813E-2"/>
          <c:w val="0.53318197721917748"/>
          <c:h val="0.73100117234845785"/>
        </c:manualLayout>
      </c:layout>
      <c:barChart>
        <c:barDir val="bar"/>
        <c:grouping val="clustered"/>
        <c:ser>
          <c:idx val="0"/>
          <c:order val="0"/>
          <c:tx>
            <c:strRef>
              <c:f>Sheet1!$A$2</c:f>
              <c:strCache>
                <c:ptCount val="1"/>
                <c:pt idx="0">
                  <c:v>Retention</c:v>
                </c:pt>
              </c:strCache>
            </c:strRef>
          </c:tx>
          <c:spPr>
            <a:solidFill>
              <a:schemeClr val="accent1"/>
            </a:solidFill>
            <a:ln w="19050">
              <a:solidFill>
                <a:schemeClr val="lt1"/>
              </a:solidFill>
            </a:ln>
            <a:effectLst/>
          </c:spPr>
          <c:dPt>
            <c:idx val="0"/>
          </c:dPt>
          <c:dPt>
            <c:idx val="1"/>
          </c:dPt>
          <c:dPt>
            <c:idx val="2"/>
          </c:dPt>
          <c:dPt>
            <c:idx val="3"/>
          </c:dPt>
          <c:dPt>
            <c:idx val="4"/>
          </c:dPt>
          <c:dPt>
            <c:idx val="5"/>
          </c:dPt>
          <c:dLbls>
            <c:dLbl>
              <c:idx val="0"/>
              <c:layout>
                <c:manualLayout>
                  <c:x val="1.587301917948156E-2"/>
                  <c:y val="-2.1009631344384803E-2"/>
                </c:manualLayout>
              </c:layout>
              <c:showVal val="1"/>
              <c:extLst>
                <c:ext xmlns:c15="http://schemas.microsoft.com/office/drawing/2012/chart" uri="{CE6537A1-D6FC-4f65-9D91-7224C49458BB}"/>
              </c:extLst>
            </c:dLbl>
            <c:spPr>
              <a:solidFill>
                <a:schemeClr val="accent1">
                  <a:lumMod val="20000"/>
                  <a:lumOff val="80000"/>
                </a:schemeClr>
              </a:solid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n-US"/>
              </a:p>
            </c:txPr>
            <c:showVal val="1"/>
            <c:extLst>
              <c:ext xmlns:c15="http://schemas.microsoft.com/office/drawing/2012/chart" uri="{CE6537A1-D6FC-4f65-9D91-7224C49458BB}">
                <c15:showLeaderLines val="0"/>
              </c:ext>
            </c:extLst>
          </c:dLbls>
          <c:cat>
            <c:strRef>
              <c:f>Sheet1!$B$1:$G$1</c:f>
              <c:strCache>
                <c:ptCount val="6"/>
                <c:pt idx="0">
                  <c:v>Bussiness</c:v>
                </c:pt>
                <c:pt idx="1">
                  <c:v>Housewife</c:v>
                </c:pt>
                <c:pt idx="2">
                  <c:v>Independent job</c:v>
                </c:pt>
                <c:pt idx="3">
                  <c:v> Worker </c:v>
                </c:pt>
                <c:pt idx="4">
                  <c:v>Jobless</c:v>
                </c:pt>
                <c:pt idx="5">
                  <c:v>Others</c:v>
                </c:pt>
              </c:strCache>
            </c:strRef>
          </c:cat>
          <c:val>
            <c:numRef>
              <c:f>Sheet1!$B$2:$G$2</c:f>
              <c:numCache>
                <c:formatCode>0.0</c:formatCode>
                <c:ptCount val="6"/>
                <c:pt idx="0" formatCode="###0.0">
                  <c:v>12.026515151515152</c:v>
                </c:pt>
                <c:pt idx="1">
                  <c:v>1</c:v>
                </c:pt>
                <c:pt idx="2">
                  <c:v>44</c:v>
                </c:pt>
                <c:pt idx="3">
                  <c:v>10</c:v>
                </c:pt>
                <c:pt idx="4">
                  <c:v>34</c:v>
                </c:pt>
                <c:pt idx="5">
                  <c:v>1</c:v>
                </c:pt>
              </c:numCache>
            </c:numRef>
          </c:val>
        </c:ser>
        <c:ser>
          <c:idx val="1"/>
          <c:order val="1"/>
          <c:tx>
            <c:strRef>
              <c:f>Sheet1!$A$3</c:f>
              <c:strCache>
                <c:ptCount val="1"/>
                <c:pt idx="0">
                  <c:v>Dropout</c:v>
                </c:pt>
              </c:strCache>
            </c:strRef>
          </c:tx>
          <c:spPr>
            <a:solidFill>
              <a:srgbClr val="FFC000"/>
            </a:solidFill>
            <a:ln w="19050">
              <a:solidFill>
                <a:schemeClr val="lt1"/>
              </a:solidFill>
            </a:ln>
            <a:effectLst/>
          </c:spPr>
          <c:dLbls>
            <c:dLblPos val="ctr"/>
            <c:showVal val="1"/>
          </c:dLbls>
          <c:cat>
            <c:strRef>
              <c:f>Sheet1!$B$1:$G$1</c:f>
              <c:strCache>
                <c:ptCount val="6"/>
                <c:pt idx="0">
                  <c:v>Bussiness</c:v>
                </c:pt>
                <c:pt idx="1">
                  <c:v>Housewife</c:v>
                </c:pt>
                <c:pt idx="2">
                  <c:v>Independent job</c:v>
                </c:pt>
                <c:pt idx="3">
                  <c:v> Worker </c:v>
                </c:pt>
                <c:pt idx="4">
                  <c:v>Jobless</c:v>
                </c:pt>
                <c:pt idx="5">
                  <c:v>Others</c:v>
                </c:pt>
              </c:strCache>
            </c:strRef>
          </c:cat>
          <c:val>
            <c:numRef>
              <c:f>Sheet1!$B$3:$G$3</c:f>
              <c:numCache>
                <c:formatCode>0.0</c:formatCode>
                <c:ptCount val="6"/>
                <c:pt idx="0">
                  <c:v>13</c:v>
                </c:pt>
                <c:pt idx="1">
                  <c:v>1</c:v>
                </c:pt>
                <c:pt idx="2">
                  <c:v>47</c:v>
                </c:pt>
                <c:pt idx="3">
                  <c:v>5</c:v>
                </c:pt>
                <c:pt idx="4">
                  <c:v>33</c:v>
                </c:pt>
                <c:pt idx="5">
                  <c:v>1</c:v>
                </c:pt>
              </c:numCache>
            </c:numRef>
          </c:val>
        </c:ser>
        <c:dLbls/>
        <c:gapWidth val="100"/>
        <c:axId val="127117952"/>
        <c:axId val="127116416"/>
      </c:barChart>
      <c:valAx>
        <c:axId val="127116416"/>
        <c:scaling>
          <c:orientation val="minMax"/>
          <c:max val="50"/>
          <c:min val="0"/>
        </c:scaling>
        <c:axPos val="b"/>
        <c:numFmt formatCode="###0.0" sourceLinked="1"/>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27117952"/>
        <c:crosses val="autoZero"/>
        <c:crossBetween val="between"/>
        <c:majorUnit val="20"/>
      </c:valAx>
      <c:catAx>
        <c:axId val="127117952"/>
        <c:scaling>
          <c:orientation val="minMax"/>
        </c:scaling>
        <c:axPos val="l"/>
        <c:numFmt formatCode="General" sourceLinked="1"/>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27116416"/>
        <c:crosses val="autoZero"/>
        <c:auto val="1"/>
        <c:lblAlgn val="ctr"/>
        <c:lblOffset val="100"/>
      </c:catAx>
      <c:spPr>
        <a:noFill/>
        <a:ln>
          <a:noFill/>
        </a:ln>
        <a:effectLst/>
      </c:spPr>
    </c:plotArea>
    <c:legend>
      <c:legendPos val="b"/>
      <c:layout/>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solidFill>
      <a:schemeClr val="bg2"/>
    </a:solidFill>
    <a:ln>
      <a:noFill/>
    </a:ln>
    <a:effectLst/>
  </c:spPr>
  <c:txPr>
    <a:bodyPr/>
    <a:lstStyle/>
    <a:p>
      <a:pPr>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400" b="1" dirty="0" smtClean="0">
                <a:latin typeface="Arial" panose="020B0604020202020204" pitchFamily="34" charset="0"/>
                <a:cs typeface="Arial" panose="020B0604020202020204" pitchFamily="34" charset="0"/>
              </a:rPr>
              <a:t>Comparing</a:t>
            </a:r>
            <a:r>
              <a:rPr lang="en-US" sz="2400" b="1" baseline="0" dirty="0" smtClean="0">
                <a:latin typeface="Arial" panose="020B0604020202020204" pitchFamily="34" charset="0"/>
                <a:cs typeface="Arial" panose="020B0604020202020204" pitchFamily="34" charset="0"/>
              </a:rPr>
              <a:t> the proportion of patients </a:t>
            </a:r>
            <a:r>
              <a:rPr lang="en-US" sz="2400" b="1" baseline="0" dirty="0" smtClean="0">
                <a:latin typeface="Arial" panose="020B0604020202020204" pitchFamily="34" charset="0"/>
                <a:cs typeface="Arial" panose="020B0604020202020204" pitchFamily="34" charset="0"/>
              </a:rPr>
              <a:t>dropping </a:t>
            </a:r>
            <a:r>
              <a:rPr lang="en-US" sz="2400" b="1" baseline="0" dirty="0" smtClean="0">
                <a:latin typeface="Arial" panose="020B0604020202020204" pitchFamily="34" charset="0"/>
                <a:cs typeface="Arial" panose="020B0604020202020204" pitchFamily="34" charset="0"/>
              </a:rPr>
              <a:t>out </a:t>
            </a:r>
            <a:r>
              <a:rPr lang="en-US" sz="2400" b="1" baseline="0" dirty="0" smtClean="0">
                <a:latin typeface="Arial" panose="020B0604020202020204" pitchFamily="34" charset="0"/>
                <a:cs typeface="Arial" panose="020B0604020202020204" pitchFamily="34" charset="0"/>
              </a:rPr>
              <a:t>from </a:t>
            </a:r>
            <a:r>
              <a:rPr lang="en-US" sz="2400" b="1" baseline="0" dirty="0" smtClean="0">
                <a:latin typeface="Arial" panose="020B0604020202020204" pitchFamily="34" charset="0"/>
                <a:cs typeface="Arial" panose="020B0604020202020204" pitchFamily="34" charset="0"/>
              </a:rPr>
              <a:t>the methadone treatment program between districts</a:t>
            </a:r>
            <a:endParaRPr lang="en-US" sz="2400" b="1" dirty="0">
              <a:latin typeface="Arial" panose="020B0604020202020204" pitchFamily="34" charset="0"/>
              <a:cs typeface="Arial" panose="020B0604020202020204" pitchFamily="34" charset="0"/>
            </a:endParaRPr>
          </a:p>
        </c:rich>
      </c:tx>
      <c:layout>
        <c:manualLayout>
          <c:xMode val="edge"/>
          <c:yMode val="edge"/>
          <c:x val="0.12385161818580517"/>
          <c:y val="8.3529097805174323E-3"/>
        </c:manualLayout>
      </c:layout>
      <c:spPr>
        <a:noFill/>
        <a:ln>
          <a:noFill/>
        </a:ln>
        <a:effectLst/>
      </c:spPr>
    </c:title>
    <c:plotArea>
      <c:layout/>
      <c:barChart>
        <c:barDir val="col"/>
        <c:grouping val="clustered"/>
        <c:ser>
          <c:idx val="0"/>
          <c:order val="0"/>
          <c:tx>
            <c:strRef>
              <c:f>Sheet1!$B$1</c:f>
              <c:strCache>
                <c:ptCount val="1"/>
                <c:pt idx="0">
                  <c:v>Duy trì</c:v>
                </c:pt>
              </c:strCache>
            </c:strRef>
          </c:tx>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 Quận 4</c:v>
                </c:pt>
                <c:pt idx="1">
                  <c:v>Quận 6</c:v>
                </c:pt>
                <c:pt idx="2">
                  <c:v> Bình Thạnh</c:v>
                </c:pt>
                <c:pt idx="3">
                  <c:v>Gò Vấp</c:v>
                </c:pt>
                <c:pt idx="4">
                  <c:v>Tân Bình</c:v>
                </c:pt>
                <c:pt idx="5">
                  <c:v>Quận 8</c:v>
                </c:pt>
                <c:pt idx="6">
                  <c:v>Thủ Đức</c:v>
                </c:pt>
                <c:pt idx="7">
                  <c:v>Trung tâm CN Ma Túy</c:v>
                </c:pt>
              </c:strCache>
            </c:strRef>
          </c:cat>
          <c:val>
            <c:numRef>
              <c:f>Sheet1!$B$2:$B$9</c:f>
            </c:numRef>
          </c:val>
        </c:ser>
        <c:ser>
          <c:idx val="1"/>
          <c:order val="1"/>
          <c:tx>
            <c:strRef>
              <c:f>Sheet1!$C$1</c:f>
              <c:strCache>
                <c:ptCount val="1"/>
                <c:pt idx="0">
                  <c:v>Ra khỏi CT</c:v>
                </c:pt>
              </c:strCache>
            </c:strRef>
          </c:tx>
          <c:spPr>
            <a:solidFill>
              <a:srgbClr val="FFC000"/>
            </a:solidFill>
            <a:ln>
              <a:solidFill>
                <a:schemeClr val="tx1"/>
              </a:solidFill>
            </a:ln>
          </c:spPr>
          <c:dPt>
            <c:idx val="0"/>
            <c:spPr>
              <a:solidFill>
                <a:srgbClr val="FFC000"/>
              </a:solidFill>
              <a:ln w="19050">
                <a:solidFill>
                  <a:schemeClr val="tx1"/>
                </a:solidFill>
              </a:ln>
              <a:effectLst/>
            </c:spPr>
          </c:dPt>
          <c:dPt>
            <c:idx val="1"/>
            <c:spPr>
              <a:solidFill>
                <a:srgbClr val="FFC000"/>
              </a:solidFill>
              <a:ln w="19050">
                <a:solidFill>
                  <a:schemeClr val="tx1"/>
                </a:solidFill>
              </a:ln>
              <a:effectLst/>
            </c:spPr>
          </c:dPt>
          <c:dPt>
            <c:idx val="2"/>
            <c:spPr>
              <a:solidFill>
                <a:srgbClr val="FFC000"/>
              </a:solidFill>
              <a:ln w="19050">
                <a:solidFill>
                  <a:schemeClr val="tx1"/>
                </a:solidFill>
              </a:ln>
              <a:effectLst/>
            </c:spPr>
          </c:dPt>
          <c:dPt>
            <c:idx val="3"/>
            <c:spPr>
              <a:solidFill>
                <a:srgbClr val="FFC000"/>
              </a:solidFill>
              <a:ln w="19050">
                <a:solidFill>
                  <a:schemeClr val="tx1"/>
                </a:solidFill>
              </a:ln>
              <a:effectLst/>
            </c:spPr>
          </c:dPt>
          <c:dPt>
            <c:idx val="4"/>
            <c:spPr>
              <a:solidFill>
                <a:srgbClr val="FFC000"/>
              </a:solidFill>
              <a:ln w="19050">
                <a:solidFill>
                  <a:schemeClr val="tx1"/>
                </a:solidFill>
              </a:ln>
              <a:effectLst/>
            </c:spPr>
          </c:dPt>
          <c:dPt>
            <c:idx val="5"/>
            <c:spPr>
              <a:solidFill>
                <a:srgbClr val="FFC000"/>
              </a:solidFill>
              <a:ln w="19050">
                <a:solidFill>
                  <a:schemeClr val="tx1"/>
                </a:solidFill>
              </a:ln>
              <a:effectLst/>
            </c:spPr>
          </c:dPt>
          <c:dPt>
            <c:idx val="6"/>
            <c:spPr>
              <a:solidFill>
                <a:srgbClr val="FFC000"/>
              </a:solidFill>
              <a:ln w="19050">
                <a:solidFill>
                  <a:schemeClr val="tx1"/>
                </a:solidFill>
              </a:ln>
              <a:effectLst/>
            </c:spPr>
          </c:dPt>
          <c:dPt>
            <c:idx val="7"/>
            <c:spPr>
              <a:solidFill>
                <a:srgbClr val="FFC000"/>
              </a:solidFill>
              <a:ln w="19050">
                <a:solidFill>
                  <a:schemeClr val="tx1"/>
                </a:solidFill>
              </a:ln>
              <a:effectLst/>
            </c:spPr>
          </c:dPt>
          <c:dLbls>
            <c:dLbl>
              <c:idx val="1"/>
              <c:layout>
                <c:manualLayout>
                  <c:x val="-2.0425534679452201E-2"/>
                  <c:y val="6.1752964550795285E-2"/>
                </c:manualLayout>
              </c:layout>
              <c:showVal val="1"/>
              <c:extLst>
                <c:ext xmlns:c15="http://schemas.microsoft.com/office/drawing/2012/chart" uri="{CE6537A1-D6FC-4f65-9D91-7224C49458BB}"/>
              </c:extLst>
            </c:dLbl>
            <c:spPr>
              <a:solidFill>
                <a:srgbClr val="FFFF00"/>
              </a:solid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 Quận 4</c:v>
                </c:pt>
                <c:pt idx="1">
                  <c:v>Quận 6</c:v>
                </c:pt>
                <c:pt idx="2">
                  <c:v> Bình Thạnh</c:v>
                </c:pt>
                <c:pt idx="3">
                  <c:v>Gò Vấp</c:v>
                </c:pt>
                <c:pt idx="4">
                  <c:v>Tân Bình</c:v>
                </c:pt>
                <c:pt idx="5">
                  <c:v>Quận 8</c:v>
                </c:pt>
                <c:pt idx="6">
                  <c:v>Thủ Đức</c:v>
                </c:pt>
                <c:pt idx="7">
                  <c:v>Trung tâm CN Ma Túy</c:v>
                </c:pt>
              </c:strCache>
            </c:strRef>
          </c:cat>
          <c:val>
            <c:numRef>
              <c:f>Sheet1!$C$2:$C$9</c:f>
              <c:numCache>
                <c:formatCode>General</c:formatCode>
                <c:ptCount val="8"/>
                <c:pt idx="0">
                  <c:v>4</c:v>
                </c:pt>
                <c:pt idx="1">
                  <c:v>4</c:v>
                </c:pt>
                <c:pt idx="2">
                  <c:v>12</c:v>
                </c:pt>
                <c:pt idx="3">
                  <c:v>13</c:v>
                </c:pt>
                <c:pt idx="4">
                  <c:v>13</c:v>
                </c:pt>
                <c:pt idx="5">
                  <c:v>15</c:v>
                </c:pt>
                <c:pt idx="6">
                  <c:v>20</c:v>
                </c:pt>
                <c:pt idx="7">
                  <c:v>20</c:v>
                </c:pt>
              </c:numCache>
            </c:numRef>
          </c:val>
        </c:ser>
        <c:dLbls/>
        <c:gapWidth val="100"/>
        <c:axId val="59430784"/>
        <c:axId val="59432320"/>
      </c:barChart>
      <c:catAx>
        <c:axId val="59430784"/>
        <c:scaling>
          <c:orientation val="minMax"/>
        </c:scaling>
        <c:axPos val="b"/>
        <c:numFmt formatCode="General" sourceLinked="1"/>
        <c:tickLblPos val="nextTo"/>
        <c:txPr>
          <a:bodyPr/>
          <a:lstStyle/>
          <a:p>
            <a:pPr>
              <a:defRPr sz="2000"/>
            </a:pPr>
            <a:endParaRPr lang="en-US"/>
          </a:p>
        </c:txPr>
        <c:crossAx val="59432320"/>
        <c:crosses val="autoZero"/>
        <c:auto val="1"/>
        <c:lblAlgn val="ctr"/>
        <c:lblOffset val="100"/>
      </c:catAx>
      <c:valAx>
        <c:axId val="59432320"/>
        <c:scaling>
          <c:orientation val="minMax"/>
        </c:scaling>
        <c:axPos val="l"/>
        <c:majorGridlines/>
        <c:numFmt formatCode="General" sourceLinked="1"/>
        <c:tickLblPos val="nextTo"/>
        <c:crossAx val="59430784"/>
        <c:crosses val="autoZero"/>
        <c:crossBetween val="between"/>
      </c:valAx>
      <c:spPr>
        <a:noFill/>
        <a:ln>
          <a:noFill/>
        </a:ln>
        <a:effectLst/>
      </c:spPr>
    </c:plotArea>
    <c:plotVisOnly val="1"/>
    <c:dispBlanksAs val="gap"/>
  </c:chart>
  <c:spPr>
    <a:noFill/>
    <a:ln>
      <a:noFill/>
    </a:ln>
    <a:effectLst/>
  </c:spPr>
  <c:txPr>
    <a:bodyPr/>
    <a:lstStyle/>
    <a:p>
      <a:pPr>
        <a:defRPr/>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baseline="0" dirty="0" smtClean="0"/>
              <a:t>History – Previous conviction</a:t>
            </a:r>
            <a:endParaRPr lang="en-US" dirty="0"/>
          </a:p>
        </c:rich>
      </c:tx>
      <c:layout/>
    </c:title>
    <c:plotArea>
      <c:layout/>
      <c:barChart>
        <c:barDir val="col"/>
        <c:grouping val="clustered"/>
        <c:ser>
          <c:idx val="0"/>
          <c:order val="0"/>
          <c:tx>
            <c:strRef>
              <c:f>Sheet1!$A$2</c:f>
              <c:strCache>
                <c:ptCount val="1"/>
                <c:pt idx="0">
                  <c:v>Retention</c:v>
                </c:pt>
              </c:strCache>
            </c:strRef>
          </c:tx>
          <c:spPr>
            <a:solidFill>
              <a:srgbClr val="FFC000"/>
            </a:solidFill>
            <a:ln w="25400" cap="flat" cmpd="sng" algn="ctr">
              <a:solidFill>
                <a:schemeClr val="accent2">
                  <a:shade val="50000"/>
                </a:schemeClr>
              </a:solidFill>
              <a:prstDash val="solid"/>
            </a:ln>
            <a:effectLst/>
          </c:spPr>
          <c:dLbls>
            <c:spPr>
              <a:noFill/>
              <a:ln>
                <a:noFill/>
              </a:ln>
              <a:effectLst/>
            </c:spPr>
            <c:dLblPos val="outEnd"/>
            <c:showVal val="1"/>
            <c:extLst>
              <c:ext xmlns:c15="http://schemas.microsoft.com/office/drawing/2012/chart" uri="{CE6537A1-D6FC-4f65-9D91-7224C49458BB}">
                <c15:showLeaderLines val="1"/>
              </c:ext>
            </c:extLst>
          </c:dLbls>
          <c:cat>
            <c:strRef>
              <c:f>Sheet1!$B$1:$E$1</c:f>
              <c:strCache>
                <c:ptCount val="4"/>
                <c:pt idx="0">
                  <c:v>Arrested</c:v>
                </c:pt>
                <c:pt idx="1">
                  <c:v>Compulsive detoxification</c:v>
                </c:pt>
                <c:pt idx="2">
                  <c:v>Both</c:v>
                </c:pt>
                <c:pt idx="3">
                  <c:v>NO</c:v>
                </c:pt>
              </c:strCache>
            </c:strRef>
          </c:cat>
          <c:val>
            <c:numRef>
              <c:f>Sheet1!$B$2:$E$2</c:f>
              <c:numCache>
                <c:formatCode>0</c:formatCode>
                <c:ptCount val="4"/>
                <c:pt idx="0" formatCode="###0.0">
                  <c:v>17</c:v>
                </c:pt>
                <c:pt idx="1">
                  <c:v>35</c:v>
                </c:pt>
                <c:pt idx="2">
                  <c:v>14</c:v>
                </c:pt>
                <c:pt idx="3">
                  <c:v>33</c:v>
                </c:pt>
              </c:numCache>
            </c:numRef>
          </c:val>
        </c:ser>
        <c:ser>
          <c:idx val="1"/>
          <c:order val="1"/>
          <c:tx>
            <c:strRef>
              <c:f>Sheet1!$A$3</c:f>
              <c:strCache>
                <c:ptCount val="1"/>
                <c:pt idx="0">
                  <c:v>Dropout</c:v>
                </c:pt>
              </c:strCache>
            </c:strRef>
          </c:tx>
          <c:spPr>
            <a:solidFill>
              <a:schemeClr val="accent5"/>
            </a:solidFill>
            <a:ln w="25400" cap="flat" cmpd="sng" algn="ctr">
              <a:solidFill>
                <a:schemeClr val="accent5">
                  <a:shade val="50000"/>
                </a:schemeClr>
              </a:solidFill>
              <a:prstDash val="solid"/>
            </a:ln>
            <a:effectLst/>
          </c:spPr>
          <c:dLbls>
            <c:spPr>
              <a:noFill/>
              <a:ln>
                <a:noFill/>
              </a:ln>
              <a:effectLst/>
            </c:spPr>
            <c:dLblPos val="outEnd"/>
            <c:showVal val="1"/>
            <c:extLst>
              <c:ext xmlns:c15="http://schemas.microsoft.com/office/drawing/2012/chart" uri="{CE6537A1-D6FC-4f65-9D91-7224C49458BB}">
                <c15:showLeaderLines val="1"/>
              </c:ext>
            </c:extLst>
          </c:dLbls>
          <c:cat>
            <c:strRef>
              <c:f>Sheet1!$B$1:$E$1</c:f>
              <c:strCache>
                <c:ptCount val="4"/>
                <c:pt idx="0">
                  <c:v>Arrested</c:v>
                </c:pt>
                <c:pt idx="1">
                  <c:v>Compulsive detoxification</c:v>
                </c:pt>
                <c:pt idx="2">
                  <c:v>Both</c:v>
                </c:pt>
                <c:pt idx="3">
                  <c:v>NO</c:v>
                </c:pt>
              </c:strCache>
            </c:strRef>
          </c:cat>
          <c:val>
            <c:numRef>
              <c:f>Sheet1!$B$3:$E$3</c:f>
              <c:numCache>
                <c:formatCode>0</c:formatCode>
                <c:ptCount val="4"/>
                <c:pt idx="0">
                  <c:v>14</c:v>
                </c:pt>
                <c:pt idx="1">
                  <c:v>38</c:v>
                </c:pt>
                <c:pt idx="2">
                  <c:v>17</c:v>
                </c:pt>
                <c:pt idx="3">
                  <c:v>32</c:v>
                </c:pt>
              </c:numCache>
            </c:numRef>
          </c:val>
        </c:ser>
        <c:dLbls>
          <c:showVal val="1"/>
        </c:dLbls>
        <c:axId val="127279104"/>
        <c:axId val="127280640"/>
      </c:barChart>
      <c:catAx>
        <c:axId val="127279104"/>
        <c:scaling>
          <c:orientation val="minMax"/>
        </c:scaling>
        <c:axPos val="b"/>
        <c:numFmt formatCode="General" sourceLinked="0"/>
        <c:majorTickMark val="none"/>
        <c:tickLblPos val="nextTo"/>
        <c:txPr>
          <a:bodyPr/>
          <a:lstStyle/>
          <a:p>
            <a:pPr>
              <a:defRPr>
                <a:latin typeface="Arial" pitchFamily="34" charset="0"/>
                <a:cs typeface="Arial" pitchFamily="34" charset="0"/>
              </a:defRPr>
            </a:pPr>
            <a:endParaRPr lang="en-US"/>
          </a:p>
        </c:txPr>
        <c:crossAx val="127280640"/>
        <c:crosses val="autoZero"/>
        <c:auto val="1"/>
        <c:lblAlgn val="ctr"/>
        <c:lblOffset val="100"/>
      </c:catAx>
      <c:valAx>
        <c:axId val="127280640"/>
        <c:scaling>
          <c:orientation val="minMax"/>
        </c:scaling>
        <c:axPos val="l"/>
        <c:numFmt formatCode="###0.0" sourceLinked="1"/>
        <c:majorTickMark val="none"/>
        <c:tickLblPos val="nextTo"/>
        <c:crossAx val="127279104"/>
        <c:crosses val="autoZero"/>
        <c:crossBetween val="between"/>
      </c:valAx>
    </c:plotArea>
    <c:legend>
      <c:legendPos val="r"/>
      <c:layout/>
      <c:txPr>
        <a:bodyPr/>
        <a:lstStyle/>
        <a:p>
          <a:pPr>
            <a:defRPr sz="2400">
              <a:latin typeface="Arial" pitchFamily="34" charset="0"/>
              <a:cs typeface="Arial" pitchFamily="34" charset="0"/>
            </a:defRPr>
          </a:pPr>
          <a:endParaRPr lang="en-US"/>
        </a:p>
      </c:txPr>
    </c:legend>
    <c:plotVisOnly val="1"/>
    <c:dispBlanksAs val="gap"/>
  </c:chart>
  <c:spPr>
    <a:solidFill>
      <a:schemeClr val="accent3">
        <a:lumMod val="20000"/>
        <a:lumOff val="80000"/>
      </a:schemeClr>
    </a:solidFill>
  </c:spPr>
  <c:txPr>
    <a:bodyPr/>
    <a:lstStyle/>
    <a:p>
      <a:pPr>
        <a:defRPr sz="18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sz="2800">
                <a:latin typeface="Arial" pitchFamily="34" charset="0"/>
                <a:cs typeface="Arial" pitchFamily="34" charset="0"/>
              </a:defRPr>
            </a:pPr>
            <a:r>
              <a:rPr lang="en-US" sz="2800" dirty="0" smtClean="0">
                <a:latin typeface="Arial" pitchFamily="34" charset="0"/>
                <a:cs typeface="Arial" pitchFamily="34" charset="0"/>
              </a:rPr>
              <a:t>Using</a:t>
            </a:r>
            <a:r>
              <a:rPr lang="en-US" sz="2800" baseline="0" dirty="0" smtClean="0">
                <a:latin typeface="Arial" pitchFamily="34" charset="0"/>
                <a:cs typeface="Arial" pitchFamily="34" charset="0"/>
              </a:rPr>
              <a:t> other substances </a:t>
            </a:r>
          </a:p>
          <a:p>
            <a:pPr>
              <a:defRPr sz="2800">
                <a:latin typeface="Arial" pitchFamily="34" charset="0"/>
                <a:cs typeface="Arial" pitchFamily="34" charset="0"/>
              </a:defRPr>
            </a:pPr>
            <a:r>
              <a:rPr lang="en-US" sz="2800" baseline="0" dirty="0" smtClean="0">
                <a:latin typeface="Arial" pitchFamily="34" charset="0"/>
                <a:cs typeface="Arial" pitchFamily="34" charset="0"/>
              </a:rPr>
              <a:t>before joining the program</a:t>
            </a:r>
          </a:p>
        </c:rich>
      </c:tx>
      <c:layout>
        <c:manualLayout>
          <c:xMode val="edge"/>
          <c:yMode val="edge"/>
          <c:x val="0.13913470885583745"/>
          <c:y val="0"/>
        </c:manualLayout>
      </c:layout>
      <c:overlay val="1"/>
    </c:title>
    <c:plotArea>
      <c:layout>
        <c:manualLayout>
          <c:layoutTarget val="inner"/>
          <c:xMode val="edge"/>
          <c:yMode val="edge"/>
          <c:x val="0.17050676357762976"/>
          <c:y val="0.24249272894942192"/>
          <c:w val="0.69953096140760151"/>
          <c:h val="0.51151769880116327"/>
        </c:manualLayout>
      </c:layout>
      <c:barChart>
        <c:barDir val="col"/>
        <c:grouping val="clustered"/>
        <c:ser>
          <c:idx val="0"/>
          <c:order val="0"/>
          <c:tx>
            <c:strRef>
              <c:f>Sheet1!$B$1</c:f>
              <c:strCache>
                <c:ptCount val="1"/>
                <c:pt idx="0">
                  <c:v>Retention</c:v>
                </c:pt>
              </c:strCache>
            </c:strRef>
          </c:tx>
          <c:spPr>
            <a:solidFill>
              <a:schemeClr val="accent5"/>
            </a:solidFill>
            <a:ln w="25400" cap="flat" cmpd="sng" algn="ctr">
              <a:solidFill>
                <a:schemeClr val="accent5">
                  <a:shade val="50000"/>
                </a:schemeClr>
              </a:solidFill>
              <a:prstDash val="solid"/>
            </a:ln>
            <a:effectLst/>
          </c:spPr>
          <c:dLbls>
            <c:dLbl>
              <c:idx val="0"/>
              <c:spPr>
                <a:solidFill>
                  <a:srgbClr val="FFFF00"/>
                </a:solidFill>
              </c:spPr>
              <c:txPr>
                <a:bodyPr/>
                <a:lstStyle/>
                <a:p>
                  <a:pPr>
                    <a:defRPr/>
                  </a:pPr>
                  <a:endParaRPr lang="en-US"/>
                </a:p>
              </c:txPr>
            </c:dLbl>
            <c:dLbl>
              <c:idx val="3"/>
              <c:spPr>
                <a:solidFill>
                  <a:srgbClr val="FFFF00"/>
                </a:solidFill>
              </c:spPr>
              <c:txPr>
                <a:bodyPr/>
                <a:lstStyle/>
                <a:p>
                  <a:pPr>
                    <a:defRPr/>
                  </a:pPr>
                  <a:endParaRPr lang="en-US"/>
                </a:p>
              </c:txPr>
            </c:dLbl>
            <c:spPr>
              <a:solidFill>
                <a:srgbClr val="FFFF00"/>
              </a:solidFill>
              <a:ln>
                <a:noFill/>
              </a:ln>
              <a:effectLst/>
            </c:spPr>
            <c:showVal val="1"/>
            <c:extLst>
              <c:ext xmlns:c15="http://schemas.microsoft.com/office/drawing/2012/chart" uri="{CE6537A1-D6FC-4f65-9D91-7224C49458BB}">
                <c15:showLeaderLines val="0"/>
              </c:ext>
            </c:extLst>
          </c:dLbls>
          <c:cat>
            <c:strRef>
              <c:f>Sheet1!$A$2:$A$5</c:f>
              <c:strCache>
                <c:ptCount val="4"/>
                <c:pt idx="0">
                  <c:v>Amphetamin</c:v>
                </c:pt>
                <c:pt idx="1">
                  <c:v>Marijuana</c:v>
                </c:pt>
                <c:pt idx="2">
                  <c:v>Cigarette (*)</c:v>
                </c:pt>
                <c:pt idx="3">
                  <c:v>Alcohol (*)</c:v>
                </c:pt>
              </c:strCache>
            </c:strRef>
          </c:cat>
          <c:val>
            <c:numRef>
              <c:f>Sheet1!$B$2:$B$5</c:f>
              <c:numCache>
                <c:formatCode>###0.0</c:formatCode>
                <c:ptCount val="4"/>
                <c:pt idx="0">
                  <c:v>88</c:v>
                </c:pt>
                <c:pt idx="1">
                  <c:v>96</c:v>
                </c:pt>
                <c:pt idx="2">
                  <c:v>97</c:v>
                </c:pt>
                <c:pt idx="3" formatCode="0">
                  <c:v>14</c:v>
                </c:pt>
              </c:numCache>
            </c:numRef>
          </c:val>
        </c:ser>
        <c:ser>
          <c:idx val="1"/>
          <c:order val="1"/>
          <c:tx>
            <c:strRef>
              <c:f>Sheet1!$C$1</c:f>
              <c:strCache>
                <c:ptCount val="1"/>
                <c:pt idx="0">
                  <c:v>Ra khỏi CT</c:v>
                </c:pt>
              </c:strCache>
            </c:strRef>
          </c:tx>
          <c:spPr>
            <a:solidFill>
              <a:srgbClr val="FFC000"/>
            </a:solidFill>
            <a:ln w="25400" cap="flat" cmpd="sng" algn="ctr">
              <a:solidFill>
                <a:schemeClr val="accent6">
                  <a:shade val="50000"/>
                </a:schemeClr>
              </a:solidFill>
              <a:prstDash val="solid"/>
            </a:ln>
            <a:effectLst/>
          </c:spPr>
          <c:dLbls>
            <c:spPr>
              <a:solidFill>
                <a:srgbClr val="FFFF00"/>
              </a:solidFill>
              <a:ln>
                <a:noFill/>
              </a:ln>
              <a:effectLst/>
            </c:spPr>
            <c:showVal val="1"/>
            <c:extLst>
              <c:ext xmlns:c15="http://schemas.microsoft.com/office/drawing/2012/chart" uri="{CE6537A1-D6FC-4f65-9D91-7224C49458BB}">
                <c15:showLeaderLines val="0"/>
              </c:ext>
            </c:extLst>
          </c:dLbls>
          <c:cat>
            <c:strRef>
              <c:f>Sheet1!$A$2:$A$5</c:f>
              <c:strCache>
                <c:ptCount val="4"/>
                <c:pt idx="0">
                  <c:v>Amphetamin</c:v>
                </c:pt>
                <c:pt idx="1">
                  <c:v>Marijuana</c:v>
                </c:pt>
                <c:pt idx="2">
                  <c:v>Cigarette (*)</c:v>
                </c:pt>
                <c:pt idx="3">
                  <c:v>Alcohol (*)</c:v>
                </c:pt>
              </c:strCache>
            </c:strRef>
          </c:cat>
          <c:val>
            <c:numRef>
              <c:f>Sheet1!$C$2:$C$5</c:f>
              <c:numCache>
                <c:formatCode>0</c:formatCode>
                <c:ptCount val="4"/>
                <c:pt idx="0">
                  <c:v>89</c:v>
                </c:pt>
                <c:pt idx="1">
                  <c:v>95.58</c:v>
                </c:pt>
                <c:pt idx="2">
                  <c:v>94</c:v>
                </c:pt>
                <c:pt idx="3">
                  <c:v>11</c:v>
                </c:pt>
              </c:numCache>
            </c:numRef>
          </c:val>
        </c:ser>
        <c:dLbls/>
        <c:gapWidth val="75"/>
        <c:axId val="127431424"/>
        <c:axId val="127432960"/>
      </c:barChart>
      <c:catAx>
        <c:axId val="127431424"/>
        <c:scaling>
          <c:orientation val="minMax"/>
        </c:scaling>
        <c:axPos val="b"/>
        <c:numFmt formatCode="General" sourceLinked="0"/>
        <c:majorTickMark val="none"/>
        <c:tickLblPos val="nextTo"/>
        <c:txPr>
          <a:bodyPr/>
          <a:lstStyle/>
          <a:p>
            <a:pPr>
              <a:defRPr>
                <a:latin typeface="Arial" pitchFamily="34" charset="0"/>
                <a:cs typeface="Arial" pitchFamily="34" charset="0"/>
              </a:defRPr>
            </a:pPr>
            <a:endParaRPr lang="en-US"/>
          </a:p>
        </c:txPr>
        <c:crossAx val="127432960"/>
        <c:crosses val="autoZero"/>
        <c:auto val="1"/>
        <c:lblAlgn val="ctr"/>
        <c:lblOffset val="100"/>
      </c:catAx>
      <c:valAx>
        <c:axId val="127432960"/>
        <c:scaling>
          <c:orientation val="minMax"/>
          <c:max val="100"/>
        </c:scaling>
        <c:axPos val="l"/>
        <c:numFmt formatCode="###0.0" sourceLinked="1"/>
        <c:majorTickMark val="none"/>
        <c:tickLblPos val="nextTo"/>
        <c:crossAx val="127431424"/>
        <c:crosses val="autoZero"/>
        <c:crossBetween val="between"/>
      </c:valAx>
    </c:plotArea>
    <c:legend>
      <c:legendPos val="b"/>
      <c:layout>
        <c:manualLayout>
          <c:xMode val="edge"/>
          <c:yMode val="edge"/>
          <c:x val="4.7181029454651496E-2"/>
          <c:y val="0.90369067886784438"/>
          <c:w val="0.44255200738796546"/>
          <c:h val="7.3292544513016963E-2"/>
        </c:manualLayout>
      </c:layout>
      <c:txPr>
        <a:bodyPr/>
        <a:lstStyle/>
        <a:p>
          <a:pPr>
            <a:defRPr sz="2400">
              <a:latin typeface="Arial" pitchFamily="34" charset="0"/>
              <a:cs typeface="Arial" pitchFamily="34" charset="0"/>
            </a:defRPr>
          </a:pPr>
          <a:endParaRPr lang="en-US"/>
        </a:p>
      </c:txPr>
    </c:legend>
    <c:plotVisOnly val="1"/>
    <c:dispBlanksAs val="gap"/>
  </c:chart>
  <c:spPr>
    <a:solidFill>
      <a:schemeClr val="bg1"/>
    </a:solidFill>
  </c:spPr>
  <c:txPr>
    <a:bodyPr/>
    <a:lstStyle/>
    <a:p>
      <a:pPr>
        <a:defRPr sz="1800"/>
      </a:pPr>
      <a:endParaRPr lang="en-US"/>
    </a:p>
  </c:txPr>
  <c:externalData r:id="rId1"/>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0.03079</cdr:x>
      <cdr:y>0.79228</cdr:y>
    </cdr:from>
    <cdr:to>
      <cdr:x>0.72044</cdr:x>
      <cdr:y>0.86249</cdr:y>
    </cdr:to>
    <cdr:sp macro="" textlink="">
      <cdr:nvSpPr>
        <cdr:cNvPr id="2" name="TextBox 1"/>
        <cdr:cNvSpPr txBox="1"/>
      </cdr:nvSpPr>
      <cdr:spPr>
        <a:xfrm xmlns:a="http://schemas.openxmlformats.org/drawingml/2006/main">
          <a:off x="136071" y="4298951"/>
          <a:ext cx="3048000" cy="381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smtClean="0"/>
            <a:t>Academic level</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0.55556</cdr:x>
      <cdr:y>0.84057</cdr:y>
    </cdr:from>
    <cdr:to>
      <cdr:x>0.67593</cdr:x>
      <cdr:y>0.90814</cdr:y>
    </cdr:to>
    <cdr:sp macro="" textlink="">
      <cdr:nvSpPr>
        <cdr:cNvPr id="2" name="TextBox 1"/>
        <cdr:cNvSpPr txBox="1"/>
      </cdr:nvSpPr>
      <cdr:spPr>
        <a:xfrm xmlns:a="http://schemas.openxmlformats.org/drawingml/2006/main">
          <a:off x="4572000" y="4739809"/>
          <a:ext cx="990597" cy="381013"/>
        </a:xfrm>
        <a:prstGeom xmlns:a="http://schemas.openxmlformats.org/drawingml/2006/main" prst="rect">
          <a:avLst/>
        </a:prstGeom>
        <a:solidFill xmlns:a="http://schemas.openxmlformats.org/drawingml/2006/main">
          <a:srgbClr val="66FF33"/>
        </a:solidFill>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dirty="0" smtClean="0"/>
            <a:t>P </a:t>
          </a:r>
          <a:r>
            <a:rPr lang="en-US" dirty="0"/>
            <a:t>=</a:t>
          </a:r>
          <a:r>
            <a:rPr lang="en-US" dirty="0" smtClean="0"/>
            <a:t>0,002</a:t>
          </a:r>
          <a:endParaRPr lang="en-US" dirty="0"/>
        </a:p>
      </cdr:txBody>
    </cdr:sp>
  </cdr:relSizeAnchor>
  <cdr:relSizeAnchor xmlns:cdr="http://schemas.openxmlformats.org/drawingml/2006/chartDrawing">
    <cdr:from>
      <cdr:x>0.75</cdr:x>
      <cdr:y>0.84008</cdr:y>
    </cdr:from>
    <cdr:to>
      <cdr:x>0.88195</cdr:x>
      <cdr:y>0.91104</cdr:y>
    </cdr:to>
    <cdr:sp macro="" textlink="">
      <cdr:nvSpPr>
        <cdr:cNvPr id="3" name="TextBox 1"/>
        <cdr:cNvSpPr txBox="1"/>
      </cdr:nvSpPr>
      <cdr:spPr>
        <a:xfrm xmlns:a="http://schemas.openxmlformats.org/drawingml/2006/main">
          <a:off x="6172200" y="4737022"/>
          <a:ext cx="1085896" cy="400129"/>
        </a:xfrm>
        <a:prstGeom xmlns:a="http://schemas.openxmlformats.org/drawingml/2006/main" prst="rect">
          <a:avLst/>
        </a:prstGeom>
        <a:solidFill xmlns:a="http://schemas.openxmlformats.org/drawingml/2006/main">
          <a:srgbClr val="66FF33"/>
        </a:solidFill>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dirty="0" smtClean="0"/>
            <a:t>P </a:t>
          </a:r>
          <a:r>
            <a:rPr lang="en-US" sz="2000" dirty="0"/>
            <a:t>=</a:t>
          </a:r>
          <a:r>
            <a:rPr lang="en-US" sz="2000" dirty="0" smtClean="0"/>
            <a:t>0,006</a:t>
          </a:r>
          <a:endParaRPr lang="en-US" sz="2000" dirty="0"/>
        </a:p>
      </cdr:txBody>
    </cdr:sp>
  </cdr:relSizeAnchor>
</c:userShapes>
</file>

<file path=ppt/drawings/drawing3.xml><?xml version="1.0" encoding="utf-8"?>
<c:userShapes xmlns:c="http://schemas.openxmlformats.org/drawingml/2006/chart">
  <cdr:relSizeAnchor xmlns:cdr="http://schemas.openxmlformats.org/drawingml/2006/chartDrawing">
    <cdr:from>
      <cdr:x>0.61229</cdr:x>
      <cdr:y>0.81535</cdr:y>
    </cdr:from>
    <cdr:to>
      <cdr:x>0.74704</cdr:x>
      <cdr:y>0.89162</cdr:y>
    </cdr:to>
    <cdr:sp macro="" textlink="">
      <cdr:nvSpPr>
        <cdr:cNvPr id="3" name="TextBox 1"/>
        <cdr:cNvSpPr txBox="1"/>
      </cdr:nvSpPr>
      <cdr:spPr>
        <a:xfrm xmlns:a="http://schemas.openxmlformats.org/drawingml/2006/main">
          <a:off x="4933950" y="4277347"/>
          <a:ext cx="1085850" cy="400110"/>
        </a:xfrm>
        <a:prstGeom xmlns:a="http://schemas.openxmlformats.org/drawingml/2006/main" prst="rect">
          <a:avLst/>
        </a:prstGeom>
        <a:solidFill xmlns:a="http://schemas.openxmlformats.org/drawingml/2006/main">
          <a:srgbClr val="66FF33"/>
        </a:solidFill>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2000" dirty="0" smtClean="0"/>
            <a:t>P </a:t>
          </a:r>
          <a:r>
            <a:rPr lang="en-US" sz="2000" dirty="0"/>
            <a:t>=</a:t>
          </a:r>
          <a:r>
            <a:rPr lang="en-US" sz="2000" dirty="0" smtClean="0"/>
            <a:t>0,01</a:t>
          </a:r>
          <a:endParaRPr lang="en-US" sz="2000" dirty="0"/>
        </a:p>
      </cdr:txBody>
    </cdr:sp>
  </cdr:relSizeAnchor>
  <cdr:relSizeAnchor xmlns:cdr="http://schemas.openxmlformats.org/drawingml/2006/chartDrawing">
    <cdr:from>
      <cdr:x>0.37589</cdr:x>
      <cdr:y>0.81342</cdr:y>
    </cdr:from>
    <cdr:to>
      <cdr:x>0.51064</cdr:x>
      <cdr:y>0.88969</cdr:y>
    </cdr:to>
    <cdr:sp macro="" textlink="">
      <cdr:nvSpPr>
        <cdr:cNvPr id="4" name="TextBox 1"/>
        <cdr:cNvSpPr txBox="1"/>
      </cdr:nvSpPr>
      <cdr:spPr>
        <a:xfrm xmlns:a="http://schemas.openxmlformats.org/drawingml/2006/main">
          <a:off x="3028950" y="4267201"/>
          <a:ext cx="1085850" cy="400110"/>
        </a:xfrm>
        <a:prstGeom xmlns:a="http://schemas.openxmlformats.org/drawingml/2006/main" prst="rect">
          <a:avLst/>
        </a:prstGeom>
        <a:solidFill xmlns:a="http://schemas.openxmlformats.org/drawingml/2006/main">
          <a:srgbClr val="66FF33"/>
        </a:solidFill>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dirty="0" smtClean="0"/>
            <a:t>P </a:t>
          </a:r>
          <a:r>
            <a:rPr lang="en-US" sz="2000" dirty="0"/>
            <a:t>&lt;</a:t>
          </a:r>
          <a:r>
            <a:rPr lang="en-US" sz="2000" dirty="0" smtClean="0"/>
            <a:t>0,001</a:t>
          </a:r>
          <a:endParaRPr lang="en-US" sz="2000" dirty="0"/>
        </a:p>
      </cdr:txBody>
    </cdr:sp>
  </cdr:relSizeAnchor>
  <cdr:relSizeAnchor xmlns:cdr="http://schemas.openxmlformats.org/drawingml/2006/chartDrawing">
    <cdr:from>
      <cdr:x>0.05674</cdr:x>
      <cdr:y>0.84562</cdr:y>
    </cdr:from>
    <cdr:to>
      <cdr:x>0.18913</cdr:x>
      <cdr:y>0.91903</cdr:y>
    </cdr:to>
    <cdr:sp macro="" textlink="">
      <cdr:nvSpPr>
        <cdr:cNvPr id="2" name="TextBox 1"/>
        <cdr:cNvSpPr txBox="1"/>
      </cdr:nvSpPr>
      <cdr:spPr>
        <a:xfrm xmlns:a="http://schemas.openxmlformats.org/drawingml/2006/main">
          <a:off x="457200" y="4436132"/>
          <a:ext cx="1066800" cy="385083"/>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en-US" sz="1600" dirty="0" smtClean="0"/>
            <a:t>Retention</a:t>
          </a:r>
          <a:endParaRPr lang="en-US" sz="1600" dirty="0"/>
        </a:p>
      </cdr:txBody>
    </cdr:sp>
  </cdr:relSizeAnchor>
  <cdr:relSizeAnchor xmlns:cdr="http://schemas.openxmlformats.org/drawingml/2006/chartDrawing">
    <cdr:from>
      <cdr:x>0.20804</cdr:x>
      <cdr:y>0.83134</cdr:y>
    </cdr:from>
    <cdr:to>
      <cdr:x>0.34988</cdr:x>
      <cdr:y>0.89488</cdr:y>
    </cdr:to>
    <cdr:sp macro="" textlink="">
      <cdr:nvSpPr>
        <cdr:cNvPr id="5" name="TextBox 4"/>
        <cdr:cNvSpPr txBox="1"/>
      </cdr:nvSpPr>
      <cdr:spPr>
        <a:xfrm xmlns:a="http://schemas.openxmlformats.org/drawingml/2006/main">
          <a:off x="1676400" y="4361229"/>
          <a:ext cx="1143000" cy="333345"/>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en-US" sz="1600" dirty="0" smtClean="0"/>
            <a:t>Dropout</a:t>
          </a:r>
          <a:endParaRPr lang="en-US" sz="1600" dirty="0"/>
        </a:p>
      </cdr:txBody>
    </cdr:sp>
  </cdr:relSizeAnchor>
</c:userShapes>
</file>

<file path=ppt/drawings/drawing4.xml><?xml version="1.0" encoding="utf-8"?>
<c:userShapes xmlns:c="http://schemas.openxmlformats.org/drawingml/2006/chart">
  <cdr:relSizeAnchor xmlns:cdr="http://schemas.openxmlformats.org/drawingml/2006/chartDrawing">
    <cdr:from>
      <cdr:x>0.35</cdr:x>
      <cdr:y>0.0913</cdr:y>
    </cdr:from>
    <cdr:to>
      <cdr:x>0.46875</cdr:x>
      <cdr:y>0.1602</cdr:y>
    </cdr:to>
    <cdr:sp macro="" textlink="">
      <cdr:nvSpPr>
        <cdr:cNvPr id="3" name="TextBox 1"/>
        <cdr:cNvSpPr txBox="1"/>
      </cdr:nvSpPr>
      <cdr:spPr>
        <a:xfrm xmlns:a="http://schemas.openxmlformats.org/drawingml/2006/main">
          <a:off x="3200400" y="530162"/>
          <a:ext cx="1085836" cy="400113"/>
        </a:xfrm>
        <a:prstGeom xmlns:a="http://schemas.openxmlformats.org/drawingml/2006/main" prst="rect">
          <a:avLst/>
        </a:prstGeom>
        <a:solidFill xmlns:a="http://schemas.openxmlformats.org/drawingml/2006/main">
          <a:srgbClr val="66FF33"/>
        </a:solidFill>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2000" dirty="0" smtClean="0"/>
            <a:t>P =0.05</a:t>
          </a:r>
          <a:endParaRPr lang="en-US" sz="20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9B5011-8194-413B-BF75-482002E43B52}" type="datetimeFigureOut">
              <a:rPr lang="en-US" smtClean="0"/>
              <a:pPr/>
              <a:t>8/4/2017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5AB452-34A6-4E59-A14E-AB8F4E85BF92}" type="slidenum">
              <a:rPr lang="en-US" smtClean="0"/>
              <a:pPr/>
              <a:t>‹#›</a:t>
            </a:fld>
            <a:endParaRPr lang="en-US"/>
          </a:p>
        </p:txBody>
      </p:sp>
    </p:spTree>
    <p:extLst>
      <p:ext uri="{BB962C8B-B14F-4D97-AF65-F5344CB8AC3E}">
        <p14:creationId xmlns:p14="http://schemas.microsoft.com/office/powerpoint/2010/main" xmlns="" val="3923017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ncbi.nlm.nih.gov/pmc/articles/PMC2796585/"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1</a:t>
            </a:fld>
            <a:endParaRPr lang="en-US"/>
          </a:p>
        </p:txBody>
      </p:sp>
    </p:spTree>
    <p:extLst>
      <p:ext uri="{BB962C8B-B14F-4D97-AF65-F5344CB8AC3E}">
        <p14:creationId xmlns:p14="http://schemas.microsoft.com/office/powerpoint/2010/main" xmlns="" val="39928100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09" name="Shape 2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420449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17" name="Shape 21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12</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15514796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4020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32" name="Shape 23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33" name="Shape 23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14</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2528081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40" name="Shape 240"/>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41" name="Shape 241"/>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15</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4121802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48" name="Shape 2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2476112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55" name="Shape 2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8646015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63" name="Shape 2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39356274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19</a:t>
            </a:fld>
            <a:endParaRPr lang="en-US"/>
          </a:p>
        </p:txBody>
      </p:sp>
    </p:spTree>
    <p:extLst>
      <p:ext uri="{BB962C8B-B14F-4D97-AF65-F5344CB8AC3E}">
        <p14:creationId xmlns:p14="http://schemas.microsoft.com/office/powerpoint/2010/main" xmlns="" val="26974687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20</a:t>
            </a:fld>
            <a:endParaRPr lang="en-US"/>
          </a:p>
        </p:txBody>
      </p:sp>
    </p:spTree>
    <p:extLst>
      <p:ext uri="{BB962C8B-B14F-4D97-AF65-F5344CB8AC3E}">
        <p14:creationId xmlns:p14="http://schemas.microsoft.com/office/powerpoint/2010/main" xmlns="" val="1384639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03" name="Shape 10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2</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28274163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21</a:t>
            </a:fld>
            <a:endParaRPr lang="en-US"/>
          </a:p>
        </p:txBody>
      </p:sp>
    </p:spTree>
    <p:extLst>
      <p:ext uri="{BB962C8B-B14F-4D97-AF65-F5344CB8AC3E}">
        <p14:creationId xmlns:p14="http://schemas.microsoft.com/office/powerpoint/2010/main" xmlns="" val="3941602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22</a:t>
            </a:fld>
            <a:endParaRPr lang="en-US"/>
          </a:p>
        </p:txBody>
      </p:sp>
    </p:spTree>
    <p:extLst>
      <p:ext uri="{BB962C8B-B14F-4D97-AF65-F5344CB8AC3E}">
        <p14:creationId xmlns:p14="http://schemas.microsoft.com/office/powerpoint/2010/main" xmlns="" val="13049081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Ngoài</a:t>
            </a:r>
            <a:r>
              <a:rPr lang="en-US" baseline="0" dirty="0" smtClean="0"/>
              <a:t> </a:t>
            </a:r>
            <a:r>
              <a:rPr lang="en-US" baseline="0" dirty="0" err="1" smtClean="0"/>
              <a:t>sử</a:t>
            </a:r>
            <a:r>
              <a:rPr lang="en-US" baseline="0" dirty="0" smtClean="0"/>
              <a:t> </a:t>
            </a:r>
            <a:r>
              <a:rPr lang="en-US" baseline="0" dirty="0" err="1" smtClean="0"/>
              <a:t>dụng</a:t>
            </a:r>
            <a:r>
              <a:rPr lang="en-US" baseline="0" dirty="0" smtClean="0"/>
              <a:t> CDTP </a:t>
            </a:r>
            <a:r>
              <a:rPr lang="en-US" baseline="0" dirty="0" err="1" smtClean="0"/>
              <a:t>ra</a:t>
            </a:r>
            <a:r>
              <a:rPr lang="en-US" baseline="0" dirty="0" smtClean="0"/>
              <a:t> </a:t>
            </a:r>
            <a:r>
              <a:rPr lang="en-US" baseline="0" dirty="0" err="1" smtClean="0"/>
              <a:t>thì</a:t>
            </a:r>
            <a:r>
              <a:rPr lang="en-US" baseline="0" dirty="0" smtClean="0"/>
              <a:t> </a:t>
            </a:r>
            <a:r>
              <a:rPr lang="en-US" baseline="0" dirty="0" err="1" smtClean="0"/>
              <a:t>bệnh</a:t>
            </a:r>
            <a:r>
              <a:rPr lang="en-US" baseline="0" dirty="0" smtClean="0"/>
              <a:t> </a:t>
            </a:r>
            <a:r>
              <a:rPr lang="en-US" baseline="0" dirty="0" err="1" smtClean="0"/>
              <a:t>nhân</a:t>
            </a:r>
            <a:r>
              <a:rPr lang="en-US" baseline="0" dirty="0" smtClean="0"/>
              <a:t> </a:t>
            </a:r>
            <a:r>
              <a:rPr lang="en-US" baseline="0" dirty="0" err="1" smtClean="0"/>
              <a:t>còn</a:t>
            </a:r>
            <a:r>
              <a:rPr lang="en-US" baseline="0" dirty="0" smtClean="0"/>
              <a:t> </a:t>
            </a:r>
            <a:r>
              <a:rPr lang="en-US" baseline="0" dirty="0" err="1" smtClean="0"/>
              <a:t>sử</a:t>
            </a:r>
            <a:r>
              <a:rPr lang="en-US" baseline="0" dirty="0" smtClean="0"/>
              <a:t> </a:t>
            </a:r>
            <a:r>
              <a:rPr lang="en-US" baseline="0" dirty="0" err="1" smtClean="0"/>
              <a:t>dụng</a:t>
            </a:r>
            <a:r>
              <a:rPr lang="en-US" baseline="0" dirty="0" smtClean="0"/>
              <a:t> 1 </a:t>
            </a:r>
            <a:r>
              <a:rPr lang="en-US" baseline="0" dirty="0" err="1" smtClean="0"/>
              <a:t>số</a:t>
            </a:r>
            <a:r>
              <a:rPr lang="en-US" baseline="0" dirty="0" smtClean="0"/>
              <a:t> </a:t>
            </a:r>
            <a:r>
              <a:rPr lang="en-US" baseline="0" dirty="0" err="1" smtClean="0"/>
              <a:t>chất</a:t>
            </a:r>
            <a:r>
              <a:rPr lang="en-US" baseline="0" dirty="0" smtClean="0"/>
              <a:t> </a:t>
            </a:r>
            <a:r>
              <a:rPr lang="en-US" baseline="0" dirty="0" err="1" smtClean="0"/>
              <a:t>gây</a:t>
            </a:r>
            <a:r>
              <a:rPr lang="en-US" baseline="0" dirty="0" smtClean="0"/>
              <a:t> </a:t>
            </a:r>
            <a:r>
              <a:rPr lang="en-US" baseline="0" dirty="0" err="1" smtClean="0"/>
              <a:t>nghiện</a:t>
            </a:r>
            <a:r>
              <a:rPr lang="en-US" baseline="0" dirty="0" smtClean="0"/>
              <a:t> </a:t>
            </a:r>
            <a:r>
              <a:rPr lang="en-US" baseline="0" dirty="0" err="1" smtClean="0"/>
              <a:t>khác</a:t>
            </a:r>
            <a:r>
              <a:rPr lang="en-US" baseline="0" dirty="0" smtClean="0"/>
              <a:t> </a:t>
            </a:r>
            <a:r>
              <a:rPr lang="en-US" baseline="0" dirty="0" err="1" smtClean="0"/>
              <a:t>như</a:t>
            </a:r>
            <a:r>
              <a:rPr lang="en-US" baseline="0" dirty="0" smtClean="0"/>
              <a:t> </a:t>
            </a:r>
            <a:r>
              <a:rPr lang="en-US" baseline="0" dirty="0" err="1" smtClean="0"/>
              <a:t>cỏ</a:t>
            </a:r>
            <a:r>
              <a:rPr lang="en-US" baseline="0" dirty="0" smtClean="0"/>
              <a:t> </a:t>
            </a:r>
            <a:r>
              <a:rPr lang="en-US" baseline="0" dirty="0" err="1" smtClean="0"/>
              <a:t>mỹ</a:t>
            </a:r>
            <a:endParaRPr lang="en-US" baseline="0" dirty="0" smtClean="0"/>
          </a:p>
          <a:p>
            <a:r>
              <a:rPr lang="en-US" baseline="0" dirty="0" err="1" smtClean="0"/>
              <a:t>Đa</a:t>
            </a:r>
            <a:r>
              <a:rPr lang="en-US" baseline="0" dirty="0" smtClean="0"/>
              <a:t> </a:t>
            </a:r>
            <a:r>
              <a:rPr lang="en-US" baseline="0" dirty="0" err="1" smtClean="0"/>
              <a:t>số</a:t>
            </a:r>
            <a:r>
              <a:rPr lang="en-US" baseline="0" dirty="0" smtClean="0"/>
              <a:t> </a:t>
            </a:r>
            <a:r>
              <a:rPr lang="en-US" baseline="0" dirty="0" err="1" smtClean="0"/>
              <a:t>bệnh</a:t>
            </a:r>
            <a:r>
              <a:rPr lang="en-US" baseline="0" dirty="0" smtClean="0"/>
              <a:t> </a:t>
            </a:r>
            <a:r>
              <a:rPr lang="en-US" baseline="0" dirty="0" err="1" smtClean="0"/>
              <a:t>nhân</a:t>
            </a:r>
            <a:r>
              <a:rPr lang="en-US" baseline="0" dirty="0" smtClean="0"/>
              <a:t> </a:t>
            </a:r>
            <a:r>
              <a:rPr lang="en-US" baseline="0" dirty="0" err="1" smtClean="0"/>
              <a:t>bắt</a:t>
            </a:r>
            <a:r>
              <a:rPr lang="en-US" baseline="0" dirty="0" smtClean="0"/>
              <a:t> </a:t>
            </a:r>
            <a:r>
              <a:rPr lang="en-US" baseline="0" dirty="0" err="1" smtClean="0"/>
              <a:t>đầu</a:t>
            </a:r>
            <a:r>
              <a:rPr lang="en-US" baseline="0" dirty="0" smtClean="0"/>
              <a:t> </a:t>
            </a:r>
            <a:r>
              <a:rPr lang="en-US" baseline="0" dirty="0" err="1" smtClean="0"/>
              <a:t>sử</a:t>
            </a:r>
            <a:r>
              <a:rPr lang="en-US" baseline="0" dirty="0" smtClean="0"/>
              <a:t> </a:t>
            </a:r>
            <a:r>
              <a:rPr lang="en-US" baseline="0" dirty="0" err="1" smtClean="0"/>
              <a:t>dụng</a:t>
            </a:r>
            <a:r>
              <a:rPr lang="en-US" baseline="0" dirty="0" smtClean="0"/>
              <a:t> </a:t>
            </a:r>
            <a:r>
              <a:rPr lang="en-US" baseline="0" dirty="0" err="1" smtClean="0"/>
              <a:t>cdtp</a:t>
            </a:r>
            <a:r>
              <a:rPr lang="en-US" baseline="0" dirty="0" smtClean="0"/>
              <a:t> </a:t>
            </a:r>
            <a:r>
              <a:rPr lang="en-US" baseline="0" dirty="0" err="1" smtClean="0"/>
              <a:t>khi</a:t>
            </a:r>
            <a:r>
              <a:rPr lang="en-US" baseline="0" dirty="0" smtClean="0"/>
              <a:t> </a:t>
            </a:r>
            <a:r>
              <a:rPr lang="en-US" baseline="0" dirty="0" err="1" smtClean="0"/>
              <a:t>còn</a:t>
            </a:r>
            <a:r>
              <a:rPr lang="en-US" baseline="0" dirty="0" smtClean="0"/>
              <a:t> </a:t>
            </a:r>
            <a:r>
              <a:rPr lang="en-US" baseline="0" dirty="0" err="1" smtClean="0"/>
              <a:t>rất</a:t>
            </a:r>
            <a:r>
              <a:rPr lang="en-US" baseline="0" dirty="0" smtClean="0"/>
              <a:t> </a:t>
            </a:r>
            <a:r>
              <a:rPr lang="en-US" baseline="0" dirty="0" err="1" smtClean="0"/>
              <a:t>trẻ</a:t>
            </a:r>
            <a:r>
              <a:rPr lang="en-US" baseline="0" dirty="0" smtClean="0"/>
              <a:t>, con </a:t>
            </a:r>
            <a:r>
              <a:rPr lang="en-US" baseline="0" dirty="0" err="1" smtClean="0"/>
              <a:t>số</a:t>
            </a:r>
            <a:r>
              <a:rPr lang="en-US" baseline="0" dirty="0" smtClean="0"/>
              <a:t> </a:t>
            </a:r>
            <a:r>
              <a:rPr lang="en-US" baseline="0" dirty="0" err="1" smtClean="0"/>
              <a:t>này</a:t>
            </a:r>
            <a:r>
              <a:rPr lang="en-US" baseline="0" dirty="0" smtClean="0"/>
              <a:t> </a:t>
            </a:r>
            <a:r>
              <a:rPr lang="en-US" baseline="0" dirty="0" err="1" smtClean="0"/>
              <a:t>tập</a:t>
            </a:r>
            <a:r>
              <a:rPr lang="en-US" baseline="0" dirty="0" smtClean="0"/>
              <a:t> </a:t>
            </a:r>
            <a:r>
              <a:rPr lang="en-US" baseline="0" dirty="0" err="1" smtClean="0"/>
              <a:t>trung</a:t>
            </a:r>
            <a:r>
              <a:rPr lang="en-US" baseline="0" dirty="0" smtClean="0"/>
              <a:t> </a:t>
            </a:r>
            <a:r>
              <a:rPr lang="en-US" baseline="0" dirty="0" err="1" smtClean="0"/>
              <a:t>chủ</a:t>
            </a:r>
            <a:r>
              <a:rPr lang="en-US" baseline="0" dirty="0" smtClean="0"/>
              <a:t> </a:t>
            </a:r>
            <a:r>
              <a:rPr lang="en-US" baseline="0" dirty="0" err="1" smtClean="0"/>
              <a:t>yếu</a:t>
            </a:r>
            <a:r>
              <a:rPr lang="en-US" baseline="0" dirty="0" smtClean="0"/>
              <a:t> ở </a:t>
            </a:r>
            <a:r>
              <a:rPr lang="en-US" baseline="0" dirty="0" err="1" smtClean="0"/>
              <a:t>nhóm</a:t>
            </a:r>
            <a:r>
              <a:rPr lang="en-US" baseline="0" dirty="0" smtClean="0"/>
              <a:t> </a:t>
            </a:r>
            <a:r>
              <a:rPr lang="en-US" baseline="0" dirty="0" err="1" smtClean="0"/>
              <a:t>dưới</a:t>
            </a:r>
            <a:r>
              <a:rPr lang="en-US" baseline="0" dirty="0" smtClean="0"/>
              <a:t> 24 </a:t>
            </a:r>
            <a:r>
              <a:rPr lang="en-US" baseline="0" dirty="0" err="1" smtClean="0"/>
              <a:t>tuổi</a:t>
            </a:r>
            <a:r>
              <a:rPr lang="en-US" baseline="0" dirty="0" smtClean="0"/>
              <a:t>. </a:t>
            </a:r>
            <a:r>
              <a:rPr lang="en-US" baseline="0" dirty="0" err="1" smtClean="0"/>
              <a:t>Đây</a:t>
            </a:r>
            <a:r>
              <a:rPr lang="en-US" baseline="0" dirty="0" smtClean="0"/>
              <a:t> </a:t>
            </a:r>
            <a:r>
              <a:rPr lang="en-US" baseline="0" dirty="0" err="1" smtClean="0"/>
              <a:t>là</a:t>
            </a:r>
            <a:r>
              <a:rPr lang="en-US" baseline="0" dirty="0" smtClean="0"/>
              <a:t> </a:t>
            </a:r>
            <a:r>
              <a:rPr lang="en-US" baseline="0" dirty="0" err="1" smtClean="0"/>
              <a:t>độ</a:t>
            </a:r>
            <a:r>
              <a:rPr lang="en-US" baseline="0" dirty="0" smtClean="0"/>
              <a:t> </a:t>
            </a:r>
            <a:r>
              <a:rPr lang="en-US" baseline="0" dirty="0" err="1" smtClean="0"/>
              <a:t>tuổi</a:t>
            </a:r>
            <a:r>
              <a:rPr lang="en-US" baseline="0" dirty="0" smtClean="0"/>
              <a:t> </a:t>
            </a:r>
            <a:r>
              <a:rPr lang="en-US" baseline="0" dirty="0" err="1" smtClean="0"/>
              <a:t>chưa</a:t>
            </a:r>
            <a:r>
              <a:rPr lang="en-US" baseline="0" dirty="0" smtClean="0"/>
              <a:t> </a:t>
            </a:r>
            <a:r>
              <a:rPr lang="en-US" baseline="0" dirty="0" err="1" smtClean="0"/>
              <a:t>có</a:t>
            </a:r>
            <a:r>
              <a:rPr lang="en-US" baseline="0" dirty="0" smtClean="0"/>
              <a:t> </a:t>
            </a:r>
            <a:r>
              <a:rPr lang="en-US" baseline="0" dirty="0" err="1" smtClean="0"/>
              <a:t>nhận</a:t>
            </a:r>
            <a:r>
              <a:rPr lang="en-US" baseline="0" dirty="0" smtClean="0"/>
              <a:t> </a:t>
            </a:r>
            <a:r>
              <a:rPr lang="en-US" baseline="0" dirty="0" err="1" smtClean="0"/>
              <a:t>thức</a:t>
            </a:r>
            <a:r>
              <a:rPr lang="en-US" baseline="0" dirty="0" smtClean="0"/>
              <a:t> </a:t>
            </a:r>
            <a:r>
              <a:rPr lang="en-US" baseline="0" dirty="0" err="1" smtClean="0"/>
              <a:t>cao</a:t>
            </a:r>
            <a:r>
              <a:rPr lang="en-US" baseline="0" dirty="0" smtClean="0"/>
              <a:t>, </a:t>
            </a:r>
            <a:r>
              <a:rPr lang="en-US" baseline="0" dirty="0" err="1" smtClean="0"/>
              <a:t>tò</a:t>
            </a:r>
            <a:r>
              <a:rPr lang="en-US" baseline="0" dirty="0" smtClean="0"/>
              <a:t> </a:t>
            </a:r>
            <a:r>
              <a:rPr lang="en-US" baseline="0" dirty="0" err="1" smtClean="0"/>
              <a:t>mò</a:t>
            </a:r>
            <a:r>
              <a:rPr lang="en-US" baseline="0" dirty="0" smtClean="0"/>
              <a:t>, </a:t>
            </a:r>
            <a:r>
              <a:rPr lang="en-US" baseline="0" dirty="0" err="1" smtClean="0"/>
              <a:t>bốc</a:t>
            </a:r>
            <a:r>
              <a:rPr lang="en-US" baseline="0" dirty="0" smtClean="0"/>
              <a:t> </a:t>
            </a:r>
            <a:r>
              <a:rPr lang="en-US" baseline="0" dirty="0" err="1" smtClean="0"/>
              <a:t>đồng</a:t>
            </a:r>
            <a:r>
              <a:rPr lang="en-US" baseline="0" dirty="0" smtClean="0"/>
              <a:t> </a:t>
            </a:r>
            <a:r>
              <a:rPr lang="en-US" baseline="0" dirty="0" err="1" smtClean="0"/>
              <a:t>đẫn</a:t>
            </a:r>
            <a:r>
              <a:rPr lang="en-US" baseline="0" dirty="0" smtClean="0"/>
              <a:t> </a:t>
            </a:r>
            <a:r>
              <a:rPr lang="en-US" baseline="0" dirty="0" err="1" smtClean="0"/>
              <a:t>đến</a:t>
            </a:r>
            <a:r>
              <a:rPr lang="en-US" baseline="0" dirty="0" smtClean="0"/>
              <a:t> </a:t>
            </a:r>
            <a:r>
              <a:rPr lang="en-US" baseline="0" dirty="0" err="1" smtClean="0"/>
              <a:t>dễ</a:t>
            </a:r>
            <a:r>
              <a:rPr lang="en-US" baseline="0" dirty="0" smtClean="0"/>
              <a:t> </a:t>
            </a:r>
            <a:r>
              <a:rPr lang="en-US" baseline="0" dirty="0" err="1" smtClean="0"/>
              <a:t>bị</a:t>
            </a:r>
            <a:r>
              <a:rPr lang="en-US" baseline="0" dirty="0" smtClean="0"/>
              <a:t> </a:t>
            </a:r>
            <a:r>
              <a:rPr lang="en-US" baseline="0" dirty="0" err="1" smtClean="0"/>
              <a:t>lôi</a:t>
            </a:r>
            <a:r>
              <a:rPr lang="en-US" baseline="0" dirty="0" smtClean="0"/>
              <a:t> </a:t>
            </a:r>
            <a:r>
              <a:rPr lang="en-US" baseline="0" dirty="0" err="1" smtClean="0"/>
              <a:t>kéo</a:t>
            </a:r>
            <a:r>
              <a:rPr lang="en-US" baseline="0" dirty="0" smtClean="0"/>
              <a:t> </a:t>
            </a:r>
            <a:r>
              <a:rPr lang="en-US" baseline="0" dirty="0" err="1" smtClean="0"/>
              <a:t>vào</a:t>
            </a:r>
            <a:r>
              <a:rPr lang="en-US" baseline="0" dirty="0" smtClean="0"/>
              <a:t> </a:t>
            </a:r>
            <a:r>
              <a:rPr lang="en-US" baseline="0" dirty="0" err="1" smtClean="0"/>
              <a:t>các</a:t>
            </a:r>
            <a:r>
              <a:rPr lang="en-US" baseline="0" dirty="0" smtClean="0"/>
              <a:t> </a:t>
            </a:r>
            <a:r>
              <a:rPr lang="en-US" baseline="0" dirty="0" err="1" smtClean="0"/>
              <a:t>tệ</a:t>
            </a:r>
            <a:r>
              <a:rPr lang="en-US" baseline="0" dirty="0" smtClean="0"/>
              <a:t> </a:t>
            </a:r>
            <a:r>
              <a:rPr lang="en-US" baseline="0" dirty="0" err="1" smtClean="0"/>
              <a:t>nạn</a:t>
            </a:r>
            <a:r>
              <a:rPr lang="en-US" baseline="0" dirty="0" smtClean="0"/>
              <a:t> </a:t>
            </a:r>
            <a:r>
              <a:rPr lang="en-US" baseline="0" dirty="0" err="1" smtClean="0"/>
              <a:t>xã</a:t>
            </a:r>
            <a:r>
              <a:rPr lang="en-US" baseline="0" dirty="0" smtClean="0"/>
              <a:t> </a:t>
            </a:r>
            <a:r>
              <a:rPr lang="en-US" baseline="0" dirty="0" err="1" smtClean="0"/>
              <a:t>hội</a:t>
            </a:r>
            <a:r>
              <a:rPr lang="en-US" baseline="0" dirty="0" smtClean="0"/>
              <a:t>. </a:t>
            </a:r>
          </a:p>
          <a:p>
            <a:r>
              <a:rPr lang="en-US" baseline="0" dirty="0" err="1" smtClean="0"/>
              <a:t>Đặc</a:t>
            </a:r>
            <a:r>
              <a:rPr lang="en-US" baseline="0" dirty="0" smtClean="0"/>
              <a:t> </a:t>
            </a:r>
            <a:r>
              <a:rPr lang="en-US" baseline="0" dirty="0" err="1" smtClean="0"/>
              <a:t>biệt</a:t>
            </a:r>
            <a:r>
              <a:rPr lang="en-US" baseline="0" dirty="0" smtClean="0"/>
              <a:t> </a:t>
            </a:r>
            <a:r>
              <a:rPr lang="en-US" baseline="0" dirty="0" err="1" smtClean="0"/>
              <a:t>có</a:t>
            </a:r>
            <a:r>
              <a:rPr lang="en-US" baseline="0" dirty="0" smtClean="0"/>
              <a:t> 20% </a:t>
            </a:r>
            <a:r>
              <a:rPr lang="en-US" baseline="0" dirty="0" err="1" smtClean="0"/>
              <a:t>dưới</a:t>
            </a:r>
            <a:r>
              <a:rPr lang="en-US" baseline="0" dirty="0" smtClean="0"/>
              <a:t> </a:t>
            </a:r>
            <a:r>
              <a:rPr lang="en-US" baseline="0" dirty="0" err="1" smtClean="0"/>
              <a:t>tuoi</a:t>
            </a:r>
            <a:r>
              <a:rPr lang="en-US" baseline="0" dirty="0" smtClean="0"/>
              <a:t> vi </a:t>
            </a:r>
            <a:r>
              <a:rPr lang="en-US" baseline="0" dirty="0" err="1" smtClean="0"/>
              <a:t>thành</a:t>
            </a:r>
            <a:r>
              <a:rPr lang="en-US" baseline="0" dirty="0" smtClean="0"/>
              <a:t> </a:t>
            </a:r>
            <a:r>
              <a:rPr lang="en-US" baseline="0" dirty="0" err="1" smtClean="0"/>
              <a:t>niên</a:t>
            </a:r>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23</a:t>
            </a:fld>
            <a:endParaRPr lang="en-US"/>
          </a:p>
        </p:txBody>
      </p:sp>
    </p:spTree>
    <p:extLst>
      <p:ext uri="{BB962C8B-B14F-4D97-AF65-F5344CB8AC3E}">
        <p14:creationId xmlns:p14="http://schemas.microsoft.com/office/powerpoint/2010/main" xmlns="" val="4779982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24</a:t>
            </a:fld>
            <a:endParaRPr lang="en-US"/>
          </a:p>
        </p:txBody>
      </p:sp>
    </p:spTree>
    <p:extLst>
      <p:ext uri="{BB962C8B-B14F-4D97-AF65-F5344CB8AC3E}">
        <p14:creationId xmlns:p14="http://schemas.microsoft.com/office/powerpoint/2010/main" xmlns="" val="1082093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25</a:t>
            </a:fld>
            <a:endParaRPr lang="en-US"/>
          </a:p>
        </p:txBody>
      </p:sp>
    </p:spTree>
    <p:extLst>
      <p:ext uri="{BB962C8B-B14F-4D97-AF65-F5344CB8AC3E}">
        <p14:creationId xmlns:p14="http://schemas.microsoft.com/office/powerpoint/2010/main" xmlns="" val="36895922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a:t>
            </a:r>
          </a:p>
          <a:p>
            <a:r>
              <a:rPr lang="fr-FR" sz="1200" b="0" i="0" u="none" strike="noStrike" kern="1200" baseline="0" dirty="0" err="1" smtClean="0">
                <a:solidFill>
                  <a:schemeClr val="tx1"/>
                </a:solidFill>
                <a:latin typeface="+mn-lt"/>
                <a:ea typeface="+mn-ea"/>
                <a:cs typeface="+mn-cs"/>
              </a:rPr>
              <a:t>Khoi</a:t>
            </a:r>
            <a:r>
              <a:rPr lang="fr-FR" sz="1200" b="0" i="0" u="none" strike="noStrike" kern="1200" baseline="0" dirty="0" smtClean="0">
                <a:solidFill>
                  <a:schemeClr val="tx1"/>
                </a:solidFill>
                <a:latin typeface="+mn-lt"/>
                <a:ea typeface="+mn-ea"/>
                <a:cs typeface="+mn-cs"/>
              </a:rPr>
              <a:t> lieu MMT	Lieu_1T	Lieu_3T	Lieu_6T	Lieu_9T	Lieu_12T	Lieu_15T	Lieu_18T	Lieu_21T	Lieu_24T	Lieu_27T	</a:t>
            </a:r>
          </a:p>
          <a:p>
            <a:endParaRPr lang="en-US" sz="1200" b="0" i="0" u="none" strike="noStrike" kern="1200" baseline="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N= 1066	1004	978	923	852	767	669	539	265	146	43	</a:t>
            </a: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26</a:t>
            </a:fld>
            <a:endParaRPr lang="en-US"/>
          </a:p>
        </p:txBody>
      </p:sp>
    </p:spTree>
    <p:extLst>
      <p:ext uri="{BB962C8B-B14F-4D97-AF65-F5344CB8AC3E}">
        <p14:creationId xmlns:p14="http://schemas.microsoft.com/office/powerpoint/2010/main" xmlns="" val="2606103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27</a:t>
            </a:fld>
            <a:endParaRPr lang="en-US"/>
          </a:p>
        </p:txBody>
      </p:sp>
    </p:spTree>
    <p:extLst>
      <p:ext uri="{BB962C8B-B14F-4D97-AF65-F5344CB8AC3E}">
        <p14:creationId xmlns:p14="http://schemas.microsoft.com/office/powerpoint/2010/main" xmlns="" val="24532123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28</a:t>
            </a:fld>
            <a:endParaRPr lang="en-US"/>
          </a:p>
        </p:txBody>
      </p:sp>
    </p:spTree>
    <p:extLst>
      <p:ext uri="{BB962C8B-B14F-4D97-AF65-F5344CB8AC3E}">
        <p14:creationId xmlns:p14="http://schemas.microsoft.com/office/powerpoint/2010/main" xmlns="" val="30547794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32</a:t>
            </a:fld>
            <a:endParaRPr lang="en-US"/>
          </a:p>
        </p:txBody>
      </p:sp>
    </p:spTree>
    <p:extLst>
      <p:ext uri="{BB962C8B-B14F-4D97-AF65-F5344CB8AC3E}">
        <p14:creationId xmlns:p14="http://schemas.microsoft.com/office/powerpoint/2010/main" xmlns="" val="34936932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33</a:t>
            </a:fld>
            <a:endParaRPr lang="en-US"/>
          </a:p>
        </p:txBody>
      </p:sp>
    </p:spTree>
    <p:extLst>
      <p:ext uri="{BB962C8B-B14F-4D97-AF65-F5344CB8AC3E}">
        <p14:creationId xmlns:p14="http://schemas.microsoft.com/office/powerpoint/2010/main" xmlns="" val="1337277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7" name="Shape 12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Ma túy xuất hiện gây nên các hậu quả nghiêm trọng về mặt xã hội: xuất hiện các tệ nạn xã hội, trộm cướp, buôn bán ma túy…</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Các mối quan hệ trong gia đình cộng đồng bị rạn nứt</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Ngoài ra còn gây nên các gánh nặng về y tế: tiêm chích ma túy gây các bệnh lây truyền qua đường máu, như HIV, VGB và C</a:t>
            </a:r>
          </a:p>
          <a:p>
            <a:pPr marL="0" marR="0" lvl="0" indent="0" algn="l" rtl="0">
              <a:spcBef>
                <a:spcPts val="0"/>
              </a:spcBef>
              <a:spcAft>
                <a:spcPts val="0"/>
              </a:spcAft>
              <a:buSzPct val="25000"/>
              <a:buNone/>
            </a:pPr>
            <a:r>
              <a:rPr lang="en-US" sz="1200" b="0" i="0" u="none" strike="noStrike" cap="none">
                <a:solidFill>
                  <a:schemeClr val="dk1"/>
                </a:solidFill>
                <a:latin typeface="Calibri"/>
                <a:ea typeface="Calibri"/>
                <a:cs typeface="Calibri"/>
                <a:sym typeface="Calibri"/>
              </a:rPr>
              <a:t>------</a:t>
            </a:r>
          </a:p>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Chương trình methadone ra đời nhằm giảm sự lệ thuộc ma túy của bệnh nhân và những tác hại do ma túy gây ra đòng thời đáp ứng nhu cầu tái hòa nhập cộng đồng của người nghiện </a:t>
            </a:r>
          </a:p>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a:t>
            </a:r>
          </a:p>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Tuy nhiên, việc tham gia mở rộng chương trinh đặc biệt việc phải uống thuốc hàng ngày là thách thức của việc duy trì điều trị, hậu quả dẫn đến tăng việc bỏ trị của bệnh nhân. Tỷ lệ bệnh nhân duy trì sau 1 năm điều trịtrong chương trình trên thế giới dao động trong khoảng 60-85%, như vậy đã có khoảng 25-40% đã bỏ điều trị. Tỷ lệ này dao động tùy thuộc các quốc gia và mô hình điêu trị</a:t>
            </a:r>
          </a:p>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(Verthein U et al. 2009, and Kelly SM et al. 2011; </a:t>
            </a:r>
            <a:r>
              <a:rPr lang="en-US" sz="1200" b="0" i="0" u="sng" strike="noStrike" cap="none">
                <a:solidFill>
                  <a:schemeClr val="hlink"/>
                </a:solidFill>
                <a:latin typeface="Calibri"/>
                <a:ea typeface="Calibri"/>
                <a:cs typeface="Calibri"/>
                <a:sym typeface="Calibri"/>
                <a:hlinkClick r:id="rId3"/>
              </a:rPr>
              <a:t>Simpson et al. 1997</a:t>
            </a:r>
            <a:r>
              <a:rPr lang="en-US" sz="1200" b="0" i="0" u="sng" strike="noStrike" cap="none">
                <a:solidFill>
                  <a:schemeClr val="dk1"/>
                </a:solidFill>
                <a:latin typeface="Calibri"/>
                <a:ea typeface="Calibri"/>
                <a:cs typeface="Calibri"/>
                <a:sym typeface="Calibri"/>
              </a:rPr>
              <a:t>; </a:t>
            </a:r>
            <a:r>
              <a:rPr lang="en-US" sz="1200" b="0" i="0" u="none" strike="noStrike" cap="none">
                <a:solidFill>
                  <a:schemeClr val="dk1"/>
                </a:solidFill>
                <a:latin typeface="Calibri"/>
                <a:ea typeface="Calibri"/>
                <a:cs typeface="Calibri"/>
                <a:sym typeface="Calibri"/>
              </a:rPr>
              <a:t>Phallyka C., 2012; Liu E et al., 2009; Peles E et al 2010)</a:t>
            </a:r>
          </a:p>
          <a:p>
            <a:pPr marL="0" marR="0" lvl="0" indent="0" algn="l" rtl="0">
              <a:lnSpc>
                <a:spcPct val="100000"/>
              </a:lnSpc>
              <a:spcBef>
                <a:spcPts val="0"/>
              </a:spcBef>
              <a:spcAft>
                <a:spcPts val="0"/>
              </a:spcAft>
              <a:buClr>
                <a:schemeClr val="dk1"/>
              </a:buClr>
              <a:buSzPct val="25000"/>
              <a:buFont typeface="Calibri"/>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28" name="Shape 12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3</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31068130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34</a:t>
            </a:fld>
            <a:endParaRPr lang="en-US"/>
          </a:p>
        </p:txBody>
      </p:sp>
    </p:spTree>
    <p:extLst>
      <p:ext uri="{BB962C8B-B14F-4D97-AF65-F5344CB8AC3E}">
        <p14:creationId xmlns:p14="http://schemas.microsoft.com/office/powerpoint/2010/main" xmlns="" val="31993146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35</a:t>
            </a:fld>
            <a:endParaRPr lang="en-US"/>
          </a:p>
        </p:txBody>
      </p:sp>
    </p:spTree>
    <p:extLst>
      <p:ext uri="{BB962C8B-B14F-4D97-AF65-F5344CB8AC3E}">
        <p14:creationId xmlns:p14="http://schemas.microsoft.com/office/powerpoint/2010/main" xmlns="" val="35069660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36</a:t>
            </a:fld>
            <a:endParaRPr lang="en-US"/>
          </a:p>
        </p:txBody>
      </p:sp>
    </p:spTree>
    <p:extLst>
      <p:ext uri="{BB962C8B-B14F-4D97-AF65-F5344CB8AC3E}">
        <p14:creationId xmlns:p14="http://schemas.microsoft.com/office/powerpoint/2010/main" xmlns="" val="21821470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50000"/>
              </a:lnSpc>
              <a:spcBef>
                <a:spcPts val="0"/>
              </a:spcBef>
              <a:spcAft>
                <a:spcPts val="1000"/>
              </a:spcAft>
              <a:buClrTx/>
              <a:buSzTx/>
              <a:buFontTx/>
              <a:buNone/>
              <a:tabLst>
                <a:tab pos="2594610" algn="l"/>
              </a:tabLst>
              <a:defRPr/>
            </a:pP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Vì</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nỗi</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sợ</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methadone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liều</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cao</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họ</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sẵn</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sàng</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không</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uống</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liều</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đủ</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với</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mình</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chỉ</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uống</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methadone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liều</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thấp</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cầm</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chừng</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và</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tiếp</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tục</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sử</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dụng</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heroin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mà</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không</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trao</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đổi</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với</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bác</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sĩ</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để</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tăng</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liều</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lên</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Dẫn</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đến</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hậu</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quả</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bị</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tái</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05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nghiện</a:t>
            </a:r>
            <a:r>
              <a:rPr lang="en-US" sz="1050" dirty="0" smtClean="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en-US" sz="1050" dirty="0" smtClean="0">
              <a:latin typeface="Arial" panose="020B0604020202020204" pitchFamily="34" charset="0"/>
              <a:ea typeface="Calibri" panose="020F0502020204030204" pitchFamily="34" charset="0"/>
              <a:cs typeface="Arial" panose="020B0604020202020204" pitchFamily="34" charset="0"/>
            </a:endParaRPr>
          </a:p>
          <a:p>
            <a:pPr>
              <a:lnSpc>
                <a:spcPct val="150000"/>
              </a:lnSpc>
              <a:spcAft>
                <a:spcPts val="1000"/>
              </a:spcAft>
              <a:tabLst>
                <a:tab pos="2594610" algn="l"/>
              </a:tabLst>
            </a:pPr>
            <a:endParaRPr lang="en-US" sz="1050" dirty="0" smtClean="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05AB452-34A6-4E59-A14E-AB8F4E85BF92}" type="slidenum">
              <a:rPr lang="en-US" smtClean="0"/>
              <a:pPr/>
              <a:t>37</a:t>
            </a:fld>
            <a:endParaRPr lang="en-US"/>
          </a:p>
        </p:txBody>
      </p:sp>
    </p:spTree>
    <p:extLst>
      <p:ext uri="{BB962C8B-B14F-4D97-AF65-F5344CB8AC3E}">
        <p14:creationId xmlns:p14="http://schemas.microsoft.com/office/powerpoint/2010/main" xmlns="" val="39345095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38</a:t>
            </a:fld>
            <a:endParaRPr lang="en-US"/>
          </a:p>
        </p:txBody>
      </p:sp>
    </p:spTree>
    <p:extLst>
      <p:ext uri="{BB962C8B-B14F-4D97-AF65-F5344CB8AC3E}">
        <p14:creationId xmlns:p14="http://schemas.microsoft.com/office/powerpoint/2010/main" xmlns="" val="3133376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err="1" smtClean="0">
                <a:solidFill>
                  <a:schemeClr val="tx1"/>
                </a:solidFill>
                <a:effectLst/>
                <a:latin typeface="+mn-lt"/>
                <a:ea typeface="+mn-ea"/>
                <a:cs typeface="+mn-cs"/>
              </a:rPr>
              <a:t>Điều</a:t>
            </a:r>
            <a:r>
              <a:rPr lang="en-US" sz="1200" b="1" kern="1200" dirty="0" smtClean="0">
                <a:solidFill>
                  <a:schemeClr val="tx1"/>
                </a:solidFill>
                <a:effectLst/>
                <a:latin typeface="+mn-lt"/>
                <a:ea typeface="+mn-ea"/>
                <a:cs typeface="+mn-cs"/>
              </a:rPr>
              <a:t> </a:t>
            </a:r>
            <a:r>
              <a:rPr lang="en-US" sz="1200" b="1" kern="1200" dirty="0" err="1" smtClean="0">
                <a:solidFill>
                  <a:schemeClr val="tx1"/>
                </a:solidFill>
                <a:effectLst/>
                <a:latin typeface="+mn-lt"/>
                <a:ea typeface="+mn-ea"/>
                <a:cs typeface="+mn-cs"/>
              </a:rPr>
              <a:t>trị</a:t>
            </a:r>
            <a:r>
              <a:rPr lang="en-US" sz="1200" b="1" kern="1200" dirty="0" smtClean="0">
                <a:solidFill>
                  <a:schemeClr val="tx1"/>
                </a:solidFill>
                <a:effectLst/>
                <a:latin typeface="+mn-lt"/>
                <a:ea typeface="+mn-ea"/>
                <a:cs typeface="+mn-cs"/>
              </a:rPr>
              <a:t> </a:t>
            </a:r>
            <a:r>
              <a:rPr lang="en-US" sz="1200" b="1" kern="1200" dirty="0" err="1" smtClean="0">
                <a:solidFill>
                  <a:schemeClr val="tx1"/>
                </a:solidFill>
                <a:effectLst/>
                <a:latin typeface="+mn-lt"/>
                <a:ea typeface="+mn-ea"/>
                <a:cs typeface="+mn-cs"/>
              </a:rPr>
              <a:t>không</a:t>
            </a:r>
            <a:r>
              <a:rPr lang="en-US" sz="1200" b="1" kern="1200" dirty="0" smtClean="0">
                <a:solidFill>
                  <a:schemeClr val="tx1"/>
                </a:solidFill>
                <a:effectLst/>
                <a:latin typeface="+mn-lt"/>
                <a:ea typeface="+mn-ea"/>
                <a:cs typeface="+mn-cs"/>
              </a:rPr>
              <a:t> </a:t>
            </a:r>
            <a:r>
              <a:rPr lang="en-US" sz="1200" b="1" kern="1200" dirty="0" err="1" smtClean="0">
                <a:solidFill>
                  <a:schemeClr val="tx1"/>
                </a:solidFill>
                <a:effectLst/>
                <a:latin typeface="+mn-lt"/>
                <a:ea typeface="+mn-ea"/>
                <a:cs typeface="+mn-cs"/>
              </a:rPr>
              <a:t>phải</a:t>
            </a:r>
            <a:r>
              <a:rPr lang="en-US" sz="1200" b="1" kern="1200" dirty="0" smtClean="0">
                <a:solidFill>
                  <a:schemeClr val="tx1"/>
                </a:solidFill>
                <a:effectLst/>
                <a:latin typeface="+mn-lt"/>
                <a:ea typeface="+mn-ea"/>
                <a:cs typeface="+mn-cs"/>
              </a:rPr>
              <a:t> </a:t>
            </a:r>
            <a:r>
              <a:rPr lang="en-US" sz="1200" b="1" kern="1200" dirty="0" err="1" smtClean="0">
                <a:solidFill>
                  <a:schemeClr val="tx1"/>
                </a:solidFill>
                <a:effectLst/>
                <a:latin typeface="+mn-lt"/>
                <a:ea typeface="+mn-ea"/>
                <a:cs typeface="+mn-cs"/>
              </a:rPr>
              <a:t>ưu</a:t>
            </a:r>
            <a:r>
              <a:rPr lang="en-US" sz="1200" b="1" kern="1200" dirty="0" smtClean="0">
                <a:solidFill>
                  <a:schemeClr val="tx1"/>
                </a:solidFill>
                <a:effectLst/>
                <a:latin typeface="+mn-lt"/>
                <a:ea typeface="+mn-ea"/>
                <a:cs typeface="+mn-cs"/>
              </a:rPr>
              <a:t> </a:t>
            </a:r>
            <a:r>
              <a:rPr lang="en-US" sz="1200" b="1" kern="1200" dirty="0" err="1" smtClean="0">
                <a:solidFill>
                  <a:schemeClr val="tx1"/>
                </a:solidFill>
                <a:effectLst/>
                <a:latin typeface="+mn-lt"/>
                <a:ea typeface="+mn-ea"/>
                <a:cs typeface="+mn-cs"/>
              </a:rPr>
              <a:t>tiên</a:t>
            </a:r>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Khi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vào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chương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trình</a:t>
            </a:r>
            <a:r>
              <a:rPr lang="en-US" sz="1200" kern="1200" dirty="0" smtClean="0">
                <a:solidFill>
                  <a:schemeClr val="tx1"/>
                </a:solidFill>
                <a:effectLst/>
                <a:latin typeface="+mn-lt"/>
                <a:ea typeface="+mn-ea"/>
                <a:cs typeface="+mn-cs"/>
              </a:rPr>
              <a:t> methadone </a:t>
            </a:r>
            <a:r>
              <a:rPr lang="en-US" sz="1200" kern="1200" dirty="0" err="1" smtClean="0">
                <a:solidFill>
                  <a:schemeClr val="tx1"/>
                </a:solidFill>
                <a:effectLst/>
                <a:latin typeface="+mn-lt"/>
                <a:ea typeface="+mn-ea"/>
                <a:cs typeface="+mn-cs"/>
              </a:rPr>
              <a:t>những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bệnh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nhân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mong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muốn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thể</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bỏ</a:t>
            </a:r>
            <a:r>
              <a:rPr lang="en-US" sz="1200" kern="1200" dirty="0" smtClean="0">
                <a:solidFill>
                  <a:schemeClr val="tx1"/>
                </a:solidFill>
                <a:effectLst/>
                <a:latin typeface="+mn-lt"/>
                <a:ea typeface="+mn-ea"/>
                <a:cs typeface="+mn-cs"/>
              </a:rPr>
              <a:t> heroin </a:t>
            </a:r>
            <a:r>
              <a:rPr lang="en-US" sz="1200" kern="1200" dirty="0" err="1" smtClean="0">
                <a:solidFill>
                  <a:schemeClr val="tx1"/>
                </a:solidFill>
                <a:effectLst/>
                <a:latin typeface="+mn-lt"/>
                <a:ea typeface="+mn-ea"/>
                <a:cs typeface="+mn-cs"/>
              </a:rPr>
              <a:t>và</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cuộc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sống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bình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thường</a:t>
            </a:r>
            <a:r>
              <a:rPr lang="en-US" sz="1200" kern="1200" dirty="0" smtClean="0">
                <a:solidFill>
                  <a:schemeClr val="tx1"/>
                </a:solidFill>
                <a:effectLst/>
                <a:latin typeface="+mn-lt"/>
                <a:ea typeface="+mn-ea"/>
                <a:cs typeface="+mn-cs"/>
              </a:rPr>
              <a:t>.</a:t>
            </a:r>
          </a:p>
          <a:p>
            <a:r>
              <a:rPr lang="en-US" sz="1200" kern="1200" dirty="0" err="1" smtClean="0">
                <a:solidFill>
                  <a:schemeClr val="tx1"/>
                </a:solidFill>
                <a:effectLst/>
                <a:latin typeface="+mn-lt"/>
                <a:ea typeface="+mn-ea"/>
                <a:cs typeface="+mn-cs"/>
              </a:rPr>
              <a:t>Tuy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nhiên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không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phải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cũng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mong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muốn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như</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thế</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sau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một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thời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gian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uống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thuốc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họ</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bắt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đầu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cảm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thấy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không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động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lực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để</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uống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thuốc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Trong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cuộc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sống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xảy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mâu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thuẫn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với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gia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đình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và</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họ</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ngừng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điều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trị</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bệnh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nhân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vào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trong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chương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trình</a:t>
            </a:r>
            <a:r>
              <a:rPr lang="en-US" sz="1200" kern="1200" dirty="0" smtClean="0">
                <a:solidFill>
                  <a:schemeClr val="tx1"/>
                </a:solidFill>
                <a:effectLst/>
                <a:latin typeface="+mn-lt"/>
                <a:ea typeface="+mn-ea"/>
                <a:cs typeface="+mn-cs"/>
              </a:rPr>
              <a:t> do </a:t>
            </a:r>
            <a:r>
              <a:rPr lang="en-US" sz="1200" kern="1200" dirty="0" err="1" smtClean="0">
                <a:solidFill>
                  <a:schemeClr val="tx1"/>
                </a:solidFill>
                <a:effectLst/>
                <a:latin typeface="+mn-lt"/>
                <a:ea typeface="+mn-ea"/>
                <a:cs typeface="+mn-cs"/>
              </a:rPr>
              <a:t>sự</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ép</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buộc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của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gia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đình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trong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khi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bệnh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nhân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chưa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thực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sự</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muốn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vào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điều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trị</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t>
            </a:r>
            <a:r>
              <a:rPr lang="en-US" sz="1200" i="1" kern="1200" dirty="0" err="1" smtClean="0">
                <a:solidFill>
                  <a:schemeClr val="tx1"/>
                </a:solidFill>
                <a:effectLst/>
                <a:latin typeface="+mn-lt"/>
                <a:ea typeface="+mn-ea"/>
                <a:cs typeface="+mn-cs"/>
              </a:rPr>
              <a:t>ừm</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cái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này</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có</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thể</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là</a:t>
            </a:r>
            <a:r>
              <a:rPr lang="en-US" sz="1200" i="1" kern="1200" dirty="0" smtClean="0">
                <a:solidFill>
                  <a:schemeClr val="tx1"/>
                </a:solidFill>
                <a:effectLst/>
                <a:latin typeface="+mn-lt"/>
                <a:ea typeface="+mn-ea"/>
                <a:cs typeface="+mn-cs"/>
              </a:rPr>
              <a:t> do </a:t>
            </a:r>
            <a:r>
              <a:rPr lang="en-US" sz="1200" i="1" kern="1200" dirty="0" err="1" smtClean="0">
                <a:solidFill>
                  <a:schemeClr val="tx1"/>
                </a:solidFill>
                <a:effectLst/>
                <a:latin typeface="+mn-lt"/>
                <a:ea typeface="+mn-ea"/>
                <a:cs typeface="+mn-cs"/>
              </a:rPr>
              <a:t>việc</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mà</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khi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bệnh</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nhân</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uống</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thuốc</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có</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sự</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ép</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buộc</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của</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bệnh</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của</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gia</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đình</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khi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tới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đây</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uống</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thuốc</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thì</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gia</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đình</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cứ</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nghĩ</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là</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thuốc</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này</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sẽ</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tốt</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mà</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mà</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bệnh</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nhân</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chưa</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mong</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muốn</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được</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tham</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gia</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điều</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trị</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nhưng</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cứ</a:t>
            </a:r>
            <a:r>
              <a:rPr lang="en-US" sz="1200" i="1" kern="1200" dirty="0" smtClean="0">
                <a:solidFill>
                  <a:schemeClr val="tx1"/>
                </a:solidFill>
                <a:effectLst/>
                <a:latin typeface="+mn-lt"/>
                <a:ea typeface="+mn-ea"/>
                <a:cs typeface="+mn-cs"/>
              </a:rPr>
              <a:t> o </a:t>
            </a:r>
            <a:r>
              <a:rPr lang="en-US" sz="1200" i="1" kern="1200" dirty="0" err="1" smtClean="0">
                <a:solidFill>
                  <a:schemeClr val="tx1"/>
                </a:solidFill>
                <a:effectLst/>
                <a:latin typeface="+mn-lt"/>
                <a:ea typeface="+mn-ea"/>
                <a:cs typeface="+mn-cs"/>
              </a:rPr>
              <a:t>ép</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bệnh</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nhân</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tới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đây</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để</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uống</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thuốc</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vì</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thế</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xảy</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ra</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cái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họ</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tới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điều</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trị</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sau</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đó</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một</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thời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gian</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họ</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nản</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quá</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họ</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không</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thích</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nữa</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rồi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về</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nhà</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họ</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không</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mong</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muốn</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rồi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nảy</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sinh</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mâu</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thuẫn</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với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gia</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đình</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rồi</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họ</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có</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thể</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ngừng</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ngừng</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uống</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thuốc</a:t>
            </a:r>
            <a:r>
              <a:rPr lang="en-US" sz="1200" i="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(PVS NVYT, 32 </a:t>
            </a:r>
            <a:r>
              <a:rPr lang="en-US" sz="1200" kern="1200" dirty="0" err="1" smtClean="0">
                <a:solidFill>
                  <a:schemeClr val="tx1"/>
                </a:solidFill>
                <a:effectLst/>
                <a:latin typeface="+mn-lt"/>
                <a:ea typeface="+mn-ea"/>
                <a:cs typeface="+mn-cs"/>
              </a:rPr>
              <a:t>tuổi</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39</a:t>
            </a:fld>
            <a:endParaRPr lang="en-US"/>
          </a:p>
        </p:txBody>
      </p:sp>
    </p:spTree>
    <p:extLst>
      <p:ext uri="{BB962C8B-B14F-4D97-AF65-F5344CB8AC3E}">
        <p14:creationId xmlns:p14="http://schemas.microsoft.com/office/powerpoint/2010/main" xmlns="" val="25938499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Bênh</a:t>
            </a:r>
            <a:r>
              <a:rPr lang="en-US" baseline="0" dirty="0" smtClean="0"/>
              <a:t> </a:t>
            </a:r>
            <a:r>
              <a:rPr lang="en-US" baseline="0" dirty="0" err="1" smtClean="0"/>
              <a:t>nhân</a:t>
            </a:r>
            <a:r>
              <a:rPr lang="en-US" baseline="0" dirty="0" smtClean="0"/>
              <a:t> </a:t>
            </a:r>
            <a:r>
              <a:rPr lang="en-US" baseline="0" dirty="0" err="1" smtClean="0"/>
              <a:t>từ</a:t>
            </a:r>
            <a:r>
              <a:rPr lang="en-US" baseline="0" dirty="0" smtClean="0"/>
              <a:t> </a:t>
            </a:r>
            <a:r>
              <a:rPr lang="en-US" baseline="0" dirty="0" err="1" smtClean="0"/>
              <a:t>Hóc</a:t>
            </a:r>
            <a:r>
              <a:rPr lang="en-US" baseline="0" dirty="0" smtClean="0"/>
              <a:t> </a:t>
            </a:r>
            <a:r>
              <a:rPr lang="en-US" baseline="0" dirty="0" err="1" smtClean="0"/>
              <a:t>Môn</a:t>
            </a:r>
            <a:r>
              <a:rPr lang="en-US" baseline="0" dirty="0" smtClean="0"/>
              <a:t> </a:t>
            </a:r>
            <a:r>
              <a:rPr lang="en-US" baseline="0" dirty="0" err="1" smtClean="0"/>
              <a:t>đến</a:t>
            </a:r>
            <a:r>
              <a:rPr lang="en-US" baseline="0" dirty="0" smtClean="0"/>
              <a:t> </a:t>
            </a:r>
            <a:r>
              <a:rPr lang="en-US" baseline="0" dirty="0" err="1" smtClean="0"/>
              <a:t>Gò</a:t>
            </a:r>
            <a:r>
              <a:rPr lang="en-US" baseline="0" dirty="0" smtClean="0"/>
              <a:t> </a:t>
            </a:r>
            <a:r>
              <a:rPr lang="en-US" baseline="0" dirty="0" err="1" smtClean="0"/>
              <a:t>vấp</a:t>
            </a:r>
            <a:r>
              <a:rPr lang="en-US" baseline="0" dirty="0" smtClean="0"/>
              <a:t> </a:t>
            </a:r>
            <a:r>
              <a:rPr lang="en-US" baseline="0" dirty="0" err="1" smtClean="0"/>
              <a:t>điều</a:t>
            </a:r>
            <a:r>
              <a:rPr lang="en-US" baseline="0" dirty="0" smtClean="0"/>
              <a:t> tri MMT</a:t>
            </a:r>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40</a:t>
            </a:fld>
            <a:endParaRPr lang="en-US"/>
          </a:p>
        </p:txBody>
      </p:sp>
    </p:spTree>
    <p:extLst>
      <p:ext uri="{BB962C8B-B14F-4D97-AF65-F5344CB8AC3E}">
        <p14:creationId xmlns:p14="http://schemas.microsoft.com/office/powerpoint/2010/main" xmlns="" val="34873818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Những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người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bị</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bắt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sau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họ</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muốn</a:t>
            </a:r>
            <a:r>
              <a:rPr lang="en-US" sz="1200" kern="1200" dirty="0" smtClean="0">
                <a:solidFill>
                  <a:schemeClr val="tx1"/>
                </a:solidFill>
                <a:effectLst/>
                <a:latin typeface="+mn-lt"/>
                <a:ea typeface="+mn-ea"/>
                <a:cs typeface="+mn-cs"/>
              </a:rPr>
              <a:t> quay </a:t>
            </a:r>
            <a:r>
              <a:rPr lang="en-US" sz="1200" kern="1200" dirty="0" err="1" smtClean="0">
                <a:solidFill>
                  <a:schemeClr val="tx1"/>
                </a:solidFill>
                <a:effectLst/>
                <a:latin typeface="+mn-lt"/>
                <a:ea typeface="+mn-ea"/>
                <a:cs typeface="+mn-cs"/>
              </a:rPr>
              <a:t>lại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uống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thuốc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tuy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nhiên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họ</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cần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phải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làm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lại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thủ</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tục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hồ</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sơ</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lại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đầu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nên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họ</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không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uống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nữa</a:t>
            </a: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005AB452-34A6-4E59-A14E-AB8F4E85BF92}" type="slidenum">
              <a:rPr lang="en-US" smtClean="0"/>
              <a:pPr/>
              <a:t>41</a:t>
            </a:fld>
            <a:endParaRPr lang="en-US"/>
          </a:p>
        </p:txBody>
      </p:sp>
    </p:spTree>
    <p:extLst>
      <p:ext uri="{BB962C8B-B14F-4D97-AF65-F5344CB8AC3E}">
        <p14:creationId xmlns:p14="http://schemas.microsoft.com/office/powerpoint/2010/main" xmlns="" val="5789454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407821-D342-45EB-96AD-DBFFB432DEC9}" type="slidenum">
              <a:rPr lang="en-US" smtClean="0"/>
              <a:pPr/>
              <a:t>42</a:t>
            </a:fld>
            <a:endParaRPr lang="en-US"/>
          </a:p>
        </p:txBody>
      </p:sp>
    </p:spTree>
    <p:extLst>
      <p:ext uri="{BB962C8B-B14F-4D97-AF65-F5344CB8AC3E}">
        <p14:creationId xmlns:p14="http://schemas.microsoft.com/office/powerpoint/2010/main" xmlns="" val="1633069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0" name="Shape 150"/>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51" name="Shape 151"/>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4</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327432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9" name="Shape 15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2008 bắt đâu</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2008-2014: phát triển phòng khám từ từ cẩn trọng</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2015: triển khai mở rộng và giữa nắm 2015 có thu phí</a:t>
            </a:r>
          </a:p>
        </p:txBody>
      </p:sp>
      <p:sp>
        <p:nvSpPr>
          <p:cNvPr id="160" name="Shape 16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5</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2047651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3" name="Shape 17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1500" b="0" i="0" u="none" strike="noStrike" cap="none">
                <a:solidFill>
                  <a:schemeClr val="dk1"/>
                </a:solidFill>
                <a:latin typeface="Arial"/>
                <a:ea typeface="Arial"/>
                <a:cs typeface="Arial"/>
                <a:sym typeface="Arial"/>
              </a:rPr>
              <a:t>Viec trien khai rong rai chưong trình kéo theo so luong bo tri gia tang</a:t>
            </a:r>
          </a:p>
        </p:txBody>
      </p:sp>
      <p:sp>
        <p:nvSpPr>
          <p:cNvPr id="174" name="Shape 17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7</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580058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2" name="Shape 18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 Muc tieu nghien cuu dinh tinh</a:t>
            </a:r>
          </a:p>
        </p:txBody>
      </p:sp>
      <p:sp>
        <p:nvSpPr>
          <p:cNvPr id="183" name="Shape 18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8</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3617172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91" name="Shape 19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92" name="Shape 19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9</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127385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0" name="Shape 200"/>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 Phương pháp nghiên cứu định lượng (đoàn hệ hồi cứu) được sử dụng để mô tả đặc điểm của bệnh nhân ra khỏi chương trình điều trị Methadone và các yếu tố liên quan (dựa trên bộ câu hỏi hồi cứu hồ sơ bệnh án) </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 Phương pháp nghiên cứu định tính (phỏng vấn sâu) được sử dụng để tìm hiểu sâu các vấn đế liên quan đến việc ra khỏi chương trình điều trị Methadone của bệnh nhân và các giải pháp hiệu quả.</a:t>
            </a:r>
          </a:p>
          <a:p>
            <a:pPr marL="0" marR="0" lvl="0" indent="0" algn="l" rtl="0">
              <a:spcBef>
                <a:spcPts val="0"/>
              </a:spcBef>
              <a:buClr>
                <a:schemeClr val="dk1"/>
              </a:buClr>
              <a:buSzPct val="100000"/>
              <a:buFont typeface="Calibri"/>
              <a:buNone/>
            </a:pPr>
            <a:endParaRPr sz="1200" b="0" i="0" u="none" strike="noStrike" cap="none">
              <a:solidFill>
                <a:schemeClr val="dk1"/>
              </a:solidFill>
              <a:latin typeface="Arial"/>
              <a:ea typeface="Arial"/>
              <a:cs typeface="Arial"/>
              <a:sym typeface="Arial"/>
            </a:endParaRP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01" name="Shape 201"/>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10</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1869338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27338B-289D-4978-BA92-D96A59D6EF25}" type="datetime1">
              <a:rPr lang="en-US" smtClean="0"/>
              <a:pPr/>
              <a:t>8/4/2017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7BE6C4-C851-406C-8BCD-C8A49F6D2319}" type="slidenum">
              <a:rPr lang="en-US" smtClean="0"/>
              <a:pPr/>
              <a:t>‹#›</a:t>
            </a:fld>
            <a:endParaRPr lang="en-US"/>
          </a:p>
        </p:txBody>
      </p:sp>
    </p:spTree>
    <p:extLst>
      <p:ext uri="{BB962C8B-B14F-4D97-AF65-F5344CB8AC3E}">
        <p14:creationId xmlns:p14="http://schemas.microsoft.com/office/powerpoint/2010/main" xmlns="" val="573094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E8A53D-2110-46B0-98A8-746AC11A3C63}" type="datetime1">
              <a:rPr lang="en-US" smtClean="0"/>
              <a:pPr/>
              <a:t>8/4/2017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7BE6C4-C851-406C-8BCD-C8A49F6D2319}" type="slidenum">
              <a:rPr lang="en-US" smtClean="0"/>
              <a:pPr/>
              <a:t>‹#›</a:t>
            </a:fld>
            <a:endParaRPr lang="en-US"/>
          </a:p>
        </p:txBody>
      </p:sp>
    </p:spTree>
    <p:extLst>
      <p:ext uri="{BB962C8B-B14F-4D97-AF65-F5344CB8AC3E}">
        <p14:creationId xmlns:p14="http://schemas.microsoft.com/office/powerpoint/2010/main" xmlns="" val="1157552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2D39B1-E977-4CFB-8399-F54DA47519FB}" type="datetime1">
              <a:rPr lang="en-US" smtClean="0"/>
              <a:pPr/>
              <a:t>8/4/2017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7BE6C4-C851-406C-8BCD-C8A49F6D2319}" type="slidenum">
              <a:rPr lang="en-US" smtClean="0"/>
              <a:pPr/>
              <a:t>‹#›</a:t>
            </a:fld>
            <a:endParaRPr lang="en-US"/>
          </a:p>
        </p:txBody>
      </p:sp>
    </p:spTree>
    <p:extLst>
      <p:ext uri="{BB962C8B-B14F-4D97-AF65-F5344CB8AC3E}">
        <p14:creationId xmlns:p14="http://schemas.microsoft.com/office/powerpoint/2010/main" xmlns="" val="11788738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F67BE6C4-C851-406C-8BCD-C8A49F6D2319}" type="slidenum">
              <a:rPr lang="en-US" smtClean="0"/>
              <a:pPr/>
              <a:t>‹#›</a:t>
            </a:fld>
            <a:endParaRPr lang="en-US" dirty="0"/>
          </a:p>
        </p:txBody>
      </p:sp>
    </p:spTree>
    <p:extLst>
      <p:ext uri="{BB962C8B-B14F-4D97-AF65-F5344CB8AC3E}">
        <p14:creationId xmlns:p14="http://schemas.microsoft.com/office/powerpoint/2010/main" xmlns="" val="158792751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F67BE6C4-C851-406C-8BCD-C8A49F6D2319}" type="slidenum">
              <a:rPr lang="en-US" smtClean="0"/>
              <a:pPr/>
              <a:t>‹#›</a:t>
            </a:fld>
            <a:endParaRPr lang="en-US" dirty="0"/>
          </a:p>
        </p:txBody>
      </p:sp>
    </p:spTree>
    <p:extLst>
      <p:ext uri="{BB962C8B-B14F-4D97-AF65-F5344CB8AC3E}">
        <p14:creationId xmlns:p14="http://schemas.microsoft.com/office/powerpoint/2010/main" xmlns="" val="37512195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BD84BD-E8AC-4E05-9CF0-2903FC05B580}" type="datetime1">
              <a:rPr lang="en-US" smtClean="0"/>
              <a:pPr/>
              <a:t>8/4/2017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354CAE-5F33-4146-98AC-F4D57F1CC67C}" type="slidenum">
              <a:rPr lang="en-US" smtClean="0"/>
              <a:pPr/>
              <a:t>‹#›</a:t>
            </a:fld>
            <a:endParaRPr lang="en-US"/>
          </a:p>
        </p:txBody>
      </p:sp>
    </p:spTree>
    <p:extLst>
      <p:ext uri="{BB962C8B-B14F-4D97-AF65-F5344CB8AC3E}">
        <p14:creationId xmlns:p14="http://schemas.microsoft.com/office/powerpoint/2010/main" xmlns="" val="2778963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6C1AF1-1AB9-497E-A9F8-008CE3F0412B}" type="datetime1">
              <a:rPr lang="en-US" smtClean="0"/>
              <a:pPr/>
              <a:t>8/4/2017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7BE6C4-C851-406C-8BCD-C8A49F6D2319}" type="slidenum">
              <a:rPr lang="en-US" smtClean="0"/>
              <a:pPr/>
              <a:t>‹#›</a:t>
            </a:fld>
            <a:endParaRPr lang="en-US"/>
          </a:p>
        </p:txBody>
      </p:sp>
    </p:spTree>
    <p:extLst>
      <p:ext uri="{BB962C8B-B14F-4D97-AF65-F5344CB8AC3E}">
        <p14:creationId xmlns:p14="http://schemas.microsoft.com/office/powerpoint/2010/main" xmlns="" val="1345132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053821-C6DD-4EA7-ABB2-F51C902055AE}" type="datetime1">
              <a:rPr lang="en-US" smtClean="0"/>
              <a:pPr/>
              <a:t>8/4/2017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7BE6C4-C851-406C-8BCD-C8A49F6D2319}" type="slidenum">
              <a:rPr lang="en-US" smtClean="0"/>
              <a:pPr/>
              <a:t>‹#›</a:t>
            </a:fld>
            <a:endParaRPr lang="en-US"/>
          </a:p>
        </p:txBody>
      </p:sp>
    </p:spTree>
    <p:extLst>
      <p:ext uri="{BB962C8B-B14F-4D97-AF65-F5344CB8AC3E}">
        <p14:creationId xmlns:p14="http://schemas.microsoft.com/office/powerpoint/2010/main" xmlns="" val="196935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9ED3C1-9373-4815-9A22-3D50CC72CD64}" type="datetime1">
              <a:rPr lang="en-US" smtClean="0"/>
              <a:pPr/>
              <a:t>8/4/2017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7BE6C4-C851-406C-8BCD-C8A49F6D2319}" type="slidenum">
              <a:rPr lang="en-US" smtClean="0"/>
              <a:pPr/>
              <a:t>‹#›</a:t>
            </a:fld>
            <a:endParaRPr lang="en-US"/>
          </a:p>
        </p:txBody>
      </p:sp>
    </p:spTree>
    <p:extLst>
      <p:ext uri="{BB962C8B-B14F-4D97-AF65-F5344CB8AC3E}">
        <p14:creationId xmlns:p14="http://schemas.microsoft.com/office/powerpoint/2010/main" xmlns="" val="4177003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FA17DB-5410-40A9-AACB-10040683FF31}" type="datetime1">
              <a:rPr lang="en-US" smtClean="0"/>
              <a:pPr/>
              <a:t>8/4/2017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7BE6C4-C851-406C-8BCD-C8A49F6D2319}" type="slidenum">
              <a:rPr lang="en-US" smtClean="0"/>
              <a:pPr/>
              <a:t>‹#›</a:t>
            </a:fld>
            <a:endParaRPr lang="en-US"/>
          </a:p>
        </p:txBody>
      </p:sp>
    </p:spTree>
    <p:extLst>
      <p:ext uri="{BB962C8B-B14F-4D97-AF65-F5344CB8AC3E}">
        <p14:creationId xmlns:p14="http://schemas.microsoft.com/office/powerpoint/2010/main" xmlns="" val="3799358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14C907-9275-4618-8402-159A48A19C69}" type="datetime1">
              <a:rPr lang="en-US" smtClean="0"/>
              <a:pPr/>
              <a:t>8/4/2017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7BE6C4-C851-406C-8BCD-C8A49F6D2319}" type="slidenum">
              <a:rPr lang="en-US" smtClean="0"/>
              <a:pPr/>
              <a:t>‹#›</a:t>
            </a:fld>
            <a:endParaRPr lang="en-US"/>
          </a:p>
        </p:txBody>
      </p:sp>
    </p:spTree>
    <p:extLst>
      <p:ext uri="{BB962C8B-B14F-4D97-AF65-F5344CB8AC3E}">
        <p14:creationId xmlns:p14="http://schemas.microsoft.com/office/powerpoint/2010/main" xmlns="" val="950577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9C4BA9-F45B-4DE5-AF47-9D7A2BECEF7E}" type="datetime1">
              <a:rPr lang="en-US" smtClean="0"/>
              <a:pPr/>
              <a:t>8/4/2017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7BE6C4-C851-406C-8BCD-C8A49F6D2319}" type="slidenum">
              <a:rPr lang="en-US" smtClean="0"/>
              <a:pPr/>
              <a:t>‹#›</a:t>
            </a:fld>
            <a:endParaRPr lang="en-US"/>
          </a:p>
        </p:txBody>
      </p:sp>
    </p:spTree>
    <p:extLst>
      <p:ext uri="{BB962C8B-B14F-4D97-AF65-F5344CB8AC3E}">
        <p14:creationId xmlns:p14="http://schemas.microsoft.com/office/powerpoint/2010/main" xmlns="" val="2270824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6B3CA2-BF0D-47EE-A752-248EA591823B}" type="datetime1">
              <a:rPr lang="en-US" smtClean="0"/>
              <a:pPr/>
              <a:t>8/4/2017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7BE6C4-C851-406C-8BCD-C8A49F6D2319}" type="slidenum">
              <a:rPr lang="en-US" smtClean="0"/>
              <a:pPr/>
              <a:t>‹#›</a:t>
            </a:fld>
            <a:endParaRPr lang="en-US"/>
          </a:p>
        </p:txBody>
      </p:sp>
    </p:spTree>
    <p:extLst>
      <p:ext uri="{BB962C8B-B14F-4D97-AF65-F5344CB8AC3E}">
        <p14:creationId xmlns:p14="http://schemas.microsoft.com/office/powerpoint/2010/main" xmlns="" val="1124216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11A0459-54CE-4143-AA48-27680ACD68EC}" type="datetimeFigureOut">
              <a:rPr lang="en-US" smtClean="0"/>
              <a:pPr/>
              <a:t>8/4/2017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67BE6C4-C851-406C-8BCD-C8A49F6D2319}" type="slidenum">
              <a:rPr lang="en-US" smtClean="0"/>
              <a:pPr/>
              <a:t>‹#›</a:t>
            </a:fld>
            <a:endParaRPr lang="en-US" dirty="0"/>
          </a:p>
        </p:txBody>
      </p:sp>
    </p:spTree>
    <p:extLst>
      <p:ext uri="{BB962C8B-B14F-4D97-AF65-F5344CB8AC3E}">
        <p14:creationId xmlns:p14="http://schemas.microsoft.com/office/powerpoint/2010/main" xmlns="" val="235617529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61" r:id="rId13"/>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chart" Target="../charts/chart6.xml"/></Relationships>
</file>

<file path=ppt/slides/_rels/slide2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0"/>
            <a:ext cx="8779239" cy="2057400"/>
          </a:xfrm>
          <a:prstGeom prst="roundRect">
            <a:avLst/>
          </a:prstGeom>
        </p:spPr>
        <p:style>
          <a:lnRef idx="0">
            <a:schemeClr val="accent1"/>
          </a:lnRef>
          <a:fillRef idx="3">
            <a:schemeClr val="accent1"/>
          </a:fillRef>
          <a:effectRef idx="3">
            <a:schemeClr val="accent1"/>
          </a:effectRef>
          <a:fontRef idx="minor">
            <a:schemeClr val="lt1"/>
          </a:fontRef>
        </p:style>
        <p:txBody>
          <a:bodyPr>
            <a:noAutofit/>
          </a:bodyPr>
          <a:lstStyle/>
          <a:p>
            <a:pPr>
              <a:lnSpc>
                <a:spcPct val="150000"/>
              </a:lnSpc>
            </a:pPr>
            <a:r>
              <a:rPr lang="en-US" sz="2400" b="1" dirty="0" smtClean="0">
                <a:latin typeface="Arial" panose="020B0604020202020204" pitchFamily="34" charset="0"/>
                <a:cs typeface="Arial" panose="020B0604020202020204" pitchFamily="34" charset="0"/>
              </a:rPr>
              <a:t>FACTORS  ASSOCIATED  WITH PATIENTS  DROPPING </a:t>
            </a:r>
            <a:r>
              <a:rPr lang="en-US" sz="2400" b="1" dirty="0">
                <a:latin typeface="Arial" panose="020B0604020202020204" pitchFamily="34" charset="0"/>
                <a:cs typeface="Arial" panose="020B0604020202020204" pitchFamily="34" charset="0"/>
              </a:rPr>
              <a:t>OUT OF  METHADONE </a:t>
            </a:r>
            <a:r>
              <a:rPr lang="en-US" sz="2400" b="1" dirty="0" smtClean="0">
                <a:latin typeface="Arial" panose="020B0604020202020204" pitchFamily="34" charset="0"/>
                <a:cs typeface="Arial" panose="020B0604020202020204" pitchFamily="34" charset="0"/>
              </a:rPr>
              <a:t>MAINTENANCE TREATMENT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IN HO CHI MINH CITY</a:t>
            </a:r>
            <a:r>
              <a:rPr lang="en-US" sz="2400" b="1" dirty="0">
                <a:latin typeface="Arial" panose="020B0604020202020204" pitchFamily="34" charset="0"/>
                <a:cs typeface="Arial" panose="020B0604020202020204" pitchFamily="34" charset="0"/>
              </a:rPr>
              <a:t>, </a:t>
            </a:r>
            <a:r>
              <a:rPr lang="en-US" sz="2400" b="1" dirty="0" smtClean="0">
                <a:latin typeface="Arial" panose="020B0604020202020204" pitchFamily="34" charset="0"/>
                <a:cs typeface="Arial" panose="020B0604020202020204" pitchFamily="34" charset="0"/>
              </a:rPr>
              <a:t>2015 </a:t>
            </a:r>
            <a:r>
              <a:rPr lang="en-US" sz="2400" b="1" dirty="0">
                <a:latin typeface="Arial" panose="020B0604020202020204" pitchFamily="34" charset="0"/>
                <a:cs typeface="Arial" panose="020B0604020202020204" pitchFamily="34" charset="0"/>
              </a:rPr>
              <a:t>- 2017</a:t>
            </a:r>
          </a:p>
        </p:txBody>
      </p:sp>
      <p:sp>
        <p:nvSpPr>
          <p:cNvPr id="7" name="Slide Number Placeholder 6"/>
          <p:cNvSpPr>
            <a:spLocks noGrp="1"/>
          </p:cNvSpPr>
          <p:nvPr>
            <p:ph type="sldNum" sz="quarter" idx="12"/>
          </p:nvPr>
        </p:nvSpPr>
        <p:spPr/>
        <p:txBody>
          <a:bodyPr/>
          <a:lstStyle/>
          <a:p>
            <a:fld id="{F67BE6C4-C851-406C-8BCD-C8A49F6D2319}" type="slidenum">
              <a:rPr lang="en-US" smtClean="0">
                <a:latin typeface="Arial" pitchFamily="34" charset="0"/>
                <a:cs typeface="Arial" pitchFamily="34" charset="0"/>
              </a:rPr>
              <a:pPr/>
              <a:t>1</a:t>
            </a:fld>
            <a:endParaRPr lang="en-US">
              <a:latin typeface="Arial" pitchFamily="34" charset="0"/>
              <a:cs typeface="Arial" pitchFamily="34" charset="0"/>
            </a:endParaRPr>
          </a:p>
        </p:txBody>
      </p:sp>
      <p:sp>
        <p:nvSpPr>
          <p:cNvPr id="6" name="TextBox 5"/>
          <p:cNvSpPr txBox="1"/>
          <p:nvPr/>
        </p:nvSpPr>
        <p:spPr>
          <a:xfrm>
            <a:off x="4069724" y="3689351"/>
            <a:ext cx="5105400" cy="1754326"/>
          </a:xfrm>
          <a:prstGeom prst="rect">
            <a:avLst/>
          </a:prstGeom>
          <a:noFill/>
        </p:spPr>
        <p:txBody>
          <a:bodyPr wrap="square" rtlCol="0">
            <a:spAutoFit/>
          </a:bodyPr>
          <a:lstStyle/>
          <a:p>
            <a:r>
              <a:rPr lang="en-US" b="1" dirty="0" smtClean="0">
                <a:latin typeface="Arial" panose="020B0604020202020204" pitchFamily="34" charset="0"/>
                <a:cs typeface="Arial" panose="020B0604020202020204" pitchFamily="34" charset="0"/>
              </a:rPr>
              <a:t>Authors:  Assoc. Prof. </a:t>
            </a:r>
            <a:r>
              <a:rPr lang="en-US" b="1" dirty="0" err="1" smtClean="0">
                <a:latin typeface="Arial" panose="020B0604020202020204" pitchFamily="34" charset="0"/>
                <a:cs typeface="Arial" panose="020B0604020202020204" pitchFamily="34" charset="0"/>
              </a:rPr>
              <a:t>Đỗ</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Văn</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Dũng</a:t>
            </a:r>
            <a:endParaRPr lang="en-US" b="1" dirty="0" smtClean="0">
              <a:latin typeface="Arial" panose="020B0604020202020204" pitchFamily="34" charset="0"/>
              <a:cs typeface="Arial" panose="020B0604020202020204" pitchFamily="34" charset="0"/>
            </a:endParaRPr>
          </a:p>
          <a:p>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Dr</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Tiêu</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Thị</a:t>
            </a:r>
            <a:r>
              <a:rPr lang="en-US" b="1" dirty="0" smtClean="0">
                <a:latin typeface="Arial" panose="020B0604020202020204" pitchFamily="34" charset="0"/>
                <a:cs typeface="Arial" panose="020B0604020202020204" pitchFamily="34" charset="0"/>
              </a:rPr>
              <a:t> Thu </a:t>
            </a:r>
            <a:r>
              <a:rPr lang="en-US" b="1" dirty="0" err="1" smtClean="0">
                <a:latin typeface="Arial" panose="020B0604020202020204" pitchFamily="34" charset="0"/>
                <a:cs typeface="Arial" panose="020B0604020202020204" pitchFamily="34" charset="0"/>
              </a:rPr>
              <a:t>Vân</a:t>
            </a:r>
            <a:endParaRPr lang="en-US" b="1" dirty="0" smtClean="0">
              <a:latin typeface="Arial" panose="020B0604020202020204" pitchFamily="34" charset="0"/>
              <a:cs typeface="Arial" panose="020B0604020202020204" pitchFamily="34" charset="0"/>
            </a:endParaRPr>
          </a:p>
          <a:p>
            <a:r>
              <a:rPr lang="en-US" b="1" dirty="0" smtClean="0">
                <a:latin typeface="Arial" panose="020B0604020202020204" pitchFamily="34" charset="0"/>
                <a:cs typeface="Arial" panose="020B0604020202020204" pitchFamily="34" charset="0"/>
              </a:rPr>
              <a:t>                 M.Sc. </a:t>
            </a:r>
            <a:r>
              <a:rPr lang="en-US" b="1" dirty="0" err="1">
                <a:latin typeface="Arial" panose="020B0604020202020204" pitchFamily="34" charset="0"/>
                <a:cs typeface="Arial" panose="020B0604020202020204" pitchFamily="34" charset="0"/>
              </a:rPr>
              <a:t>Vũ</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Thị</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Tường</a:t>
            </a:r>
            <a:r>
              <a:rPr lang="en-US" b="1" dirty="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Vi                 </a:t>
            </a:r>
          </a:p>
          <a:p>
            <a:r>
              <a:rPr lang="en-US" b="1" dirty="0" smtClean="0">
                <a:latin typeface="Arial" panose="020B0604020202020204" pitchFamily="34" charset="0"/>
                <a:cs typeface="Arial" panose="020B0604020202020204" pitchFamily="34" charset="0"/>
              </a:rPr>
              <a:t>                 M.Sc. </a:t>
            </a:r>
            <a:r>
              <a:rPr lang="en-US" b="1" dirty="0" err="1" smtClean="0">
                <a:latin typeface="Arial" panose="020B0604020202020204" pitchFamily="34" charset="0"/>
                <a:cs typeface="Arial" panose="020B0604020202020204" pitchFamily="34" charset="0"/>
              </a:rPr>
              <a:t>Lê</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Huỳnh</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Thị</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Cẩm</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Hồng</a:t>
            </a:r>
            <a:endParaRPr lang="en-US" b="1" dirty="0" smtClean="0">
              <a:latin typeface="Arial" panose="020B0604020202020204" pitchFamily="34" charset="0"/>
              <a:cs typeface="Arial" panose="020B0604020202020204" pitchFamily="34" charset="0"/>
            </a:endParaRPr>
          </a:p>
          <a:p>
            <a:r>
              <a:rPr lang="en-US" b="1" dirty="0" smtClean="0">
                <a:latin typeface="Arial" panose="020B0604020202020204" pitchFamily="34" charset="0"/>
                <a:cs typeface="Arial" panose="020B0604020202020204" pitchFamily="34" charset="0"/>
              </a:rPr>
              <a:t>                 M.Sc. </a:t>
            </a:r>
            <a:r>
              <a:rPr lang="en-US" b="1" dirty="0" err="1" smtClean="0">
                <a:latin typeface="Arial" panose="020B0604020202020204" pitchFamily="34" charset="0"/>
                <a:cs typeface="Arial" panose="020B0604020202020204" pitchFamily="34" charset="0"/>
              </a:rPr>
              <a:t>Nguyễn</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Thị</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Thúy</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Ng</a:t>
            </a:r>
            <a:r>
              <a:rPr lang="en-US" dirty="0" err="1" smtClean="0">
                <a:latin typeface="Arial" panose="020B0604020202020204" pitchFamily="34" charset="0"/>
                <a:cs typeface="Arial" panose="020B0604020202020204" pitchFamily="34" charset="0"/>
              </a:rPr>
              <a:t>à</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3" cstate="print"/>
          <a:stretch>
            <a:fillRect/>
          </a:stretch>
        </p:blipFill>
        <p:spPr>
          <a:xfrm>
            <a:off x="-1" y="6114474"/>
            <a:ext cx="9192987" cy="743526"/>
          </a:xfrm>
          <a:prstGeom prst="rect">
            <a:avLst/>
          </a:prstGeom>
        </p:spPr>
      </p:pic>
    </p:spTree>
    <p:extLst>
      <p:ext uri="{BB962C8B-B14F-4D97-AF65-F5344CB8AC3E}">
        <p14:creationId xmlns:p14="http://schemas.microsoft.com/office/powerpoint/2010/main" xmlns="" val="1533305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sldNum" idx="4294967295"/>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Arial"/>
                <a:ea typeface="Arial"/>
                <a:cs typeface="Arial"/>
                <a:sym typeface="Arial"/>
              </a:rPr>
              <a:pPr marL="0" marR="0" lvl="0" indent="0" algn="r" rtl="0">
                <a:spcBef>
                  <a:spcPts val="0"/>
                </a:spcBef>
                <a:buSzPct val="25000"/>
                <a:buNone/>
              </a:pPr>
              <a:t>10</a:t>
            </a:fld>
            <a:endParaRPr lang="en-US" sz="900">
              <a:solidFill>
                <a:srgbClr val="888888"/>
              </a:solidFill>
              <a:latin typeface="Arial"/>
              <a:ea typeface="Arial"/>
              <a:cs typeface="Arial"/>
              <a:sym typeface="Arial"/>
            </a:endParaRPr>
          </a:p>
        </p:txBody>
      </p:sp>
      <p:sp>
        <p:nvSpPr>
          <p:cNvPr id="204" name="Shape 204"/>
          <p:cNvSpPr txBox="1"/>
          <p:nvPr/>
        </p:nvSpPr>
        <p:spPr>
          <a:xfrm>
            <a:off x="457200" y="274637"/>
            <a:ext cx="8229600" cy="1143000"/>
          </a:xfrm>
          <a:prstGeom prst="rect">
            <a:avLst/>
          </a:prstGeom>
          <a:noFill/>
          <a:ln>
            <a:noFill/>
          </a:ln>
        </p:spPr>
        <p:txBody>
          <a:bodyPr lIns="91425" tIns="45700" rIns="91425" bIns="45700" anchor="t" anchorCtr="0">
            <a:noAutofit/>
          </a:bodyPr>
          <a:lstStyle/>
          <a:p>
            <a:pPr marL="0" marR="0" lvl="0" indent="0" algn="ctr" rtl="0">
              <a:spcBef>
                <a:spcPts val="0"/>
              </a:spcBef>
              <a:buClr>
                <a:srgbClr val="2F5496"/>
              </a:buClr>
              <a:buSzPct val="25000"/>
              <a:buFont typeface="Arial"/>
              <a:buNone/>
            </a:pPr>
            <a:r>
              <a:rPr lang="en-US" sz="4000" b="1">
                <a:solidFill>
                  <a:srgbClr val="2F5496"/>
                </a:solidFill>
              </a:rPr>
              <a:t>STUDY DESIGN</a:t>
            </a:r>
            <a:r>
              <a:rPr lang="en-US" sz="4000" b="1">
                <a:solidFill>
                  <a:srgbClr val="2F5496"/>
                </a:solidFill>
                <a:latin typeface="Arial"/>
                <a:ea typeface="Arial"/>
                <a:cs typeface="Arial"/>
                <a:sym typeface="Arial"/>
              </a:rPr>
              <a:t> </a:t>
            </a:r>
          </a:p>
        </p:txBody>
      </p:sp>
      <p:sp>
        <p:nvSpPr>
          <p:cNvPr id="205" name="Shape 205"/>
          <p:cNvSpPr txBox="1"/>
          <p:nvPr/>
        </p:nvSpPr>
        <p:spPr>
          <a:xfrm>
            <a:off x="457200" y="1447800"/>
            <a:ext cx="8458200" cy="2590800"/>
          </a:xfrm>
          <a:prstGeom prst="rect">
            <a:avLst/>
          </a:prstGeom>
          <a:solidFill>
            <a:srgbClr val="BBD6EE"/>
          </a:solid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Arial"/>
              <a:buNone/>
            </a:pPr>
            <a:r>
              <a:rPr lang="en-US" sz="3200" dirty="0">
                <a:solidFill>
                  <a:schemeClr val="dk1"/>
                </a:solidFill>
                <a:latin typeface="Calibri"/>
                <a:ea typeface="Calibri"/>
                <a:cs typeface="Calibri"/>
                <a:sym typeface="Calibri"/>
              </a:rPr>
              <a:t>This study uses the combined study design: </a:t>
            </a:r>
          </a:p>
          <a:p>
            <a:pPr marL="1143000" marR="0" lvl="2" indent="-228600" algn="l" rtl="0">
              <a:spcBef>
                <a:spcPts val="640"/>
              </a:spcBef>
              <a:spcAft>
                <a:spcPts val="0"/>
              </a:spcAft>
              <a:buClr>
                <a:schemeClr val="dk1"/>
              </a:buClr>
              <a:buSzPct val="100000"/>
              <a:buFont typeface="Arial"/>
              <a:buChar char="•"/>
            </a:pPr>
            <a:r>
              <a:rPr lang="en-US" sz="3200" dirty="0">
                <a:solidFill>
                  <a:schemeClr val="dk1"/>
                </a:solidFill>
                <a:latin typeface="Calibri"/>
                <a:ea typeface="Calibri"/>
                <a:cs typeface="Calibri"/>
                <a:sym typeface="Calibri"/>
              </a:rPr>
              <a:t>Qualitative research</a:t>
            </a:r>
          </a:p>
          <a:p>
            <a:pPr marL="1143000" marR="0" lvl="2" indent="-228600" algn="l" rtl="0">
              <a:spcBef>
                <a:spcPts val="640"/>
              </a:spcBef>
              <a:buClr>
                <a:schemeClr val="dk1"/>
              </a:buClr>
              <a:buSzPct val="100000"/>
              <a:buFont typeface="Arial"/>
              <a:buChar char="•"/>
            </a:pPr>
            <a:r>
              <a:rPr lang="en-US" sz="3200" dirty="0">
                <a:solidFill>
                  <a:schemeClr val="dk1"/>
                </a:solidFill>
                <a:latin typeface="Calibri"/>
                <a:ea typeface="Calibri"/>
                <a:cs typeface="Calibri"/>
                <a:sym typeface="Calibri"/>
              </a:rPr>
              <a:t>Quantitative research </a:t>
            </a:r>
            <a:r>
              <a:rPr lang="en-US" sz="3200" dirty="0" smtClean="0">
                <a:solidFill>
                  <a:schemeClr val="dk1"/>
                </a:solidFill>
                <a:latin typeface="Calibri"/>
                <a:ea typeface="Calibri"/>
                <a:cs typeface="Calibri"/>
                <a:sym typeface="Calibri"/>
              </a:rPr>
              <a:t>(retrospective cohort </a:t>
            </a:r>
            <a:r>
              <a:rPr lang="en-US" sz="3200" dirty="0">
                <a:solidFill>
                  <a:schemeClr val="dk1"/>
                </a:solidFill>
                <a:latin typeface="Calibri"/>
                <a:ea typeface="Calibri"/>
                <a:cs typeface="Calibri"/>
                <a:sym typeface="Calibri"/>
              </a:rPr>
              <a:t>study)</a:t>
            </a:r>
          </a:p>
        </p:txBody>
      </p:sp>
      <p:pic>
        <p:nvPicPr>
          <p:cNvPr id="6" name="Picture 5"/>
          <p:cNvPicPr>
            <a:picLocks noChangeAspect="1"/>
          </p:cNvPicPr>
          <p:nvPr/>
        </p:nvPicPr>
        <p:blipFill>
          <a:blip r:embed="rId3" cstate="print"/>
          <a:stretch>
            <a:fillRect/>
          </a:stretch>
        </p:blipFill>
        <p:spPr>
          <a:xfrm>
            <a:off x="-1" y="6114474"/>
            <a:ext cx="9192987" cy="743526"/>
          </a:xfrm>
          <a:prstGeom prst="rect">
            <a:avLst/>
          </a:prstGeom>
        </p:spPr>
      </p:pic>
    </p:spTree>
    <p:extLst>
      <p:ext uri="{BB962C8B-B14F-4D97-AF65-F5344CB8AC3E}">
        <p14:creationId xmlns:p14="http://schemas.microsoft.com/office/powerpoint/2010/main" xmlns="" val="4923485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628650" y="533400"/>
            <a:ext cx="7886700" cy="799109"/>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2F5496"/>
              </a:buClr>
              <a:buSzPct val="25000"/>
              <a:buFont typeface="Arial"/>
              <a:buNone/>
            </a:pPr>
            <a:r>
              <a:rPr lang="en-US" b="1">
                <a:solidFill>
                  <a:srgbClr val="2F5496"/>
                </a:solidFill>
                <a:latin typeface="Arial"/>
                <a:ea typeface="Arial"/>
                <a:cs typeface="Arial"/>
                <a:sym typeface="Arial"/>
              </a:rPr>
              <a:t>RESEARCH SUBJECT</a:t>
            </a:r>
          </a:p>
        </p:txBody>
      </p:sp>
      <p:sp>
        <p:nvSpPr>
          <p:cNvPr id="212" name="Shape 212"/>
          <p:cNvSpPr>
            <a:spLocks noGrp="1"/>
          </p:cNvSpPr>
          <p:nvPr>
            <p:ph type="body" idx="1"/>
          </p:nvPr>
        </p:nvSpPr>
        <p:spPr>
          <a:xfrm>
            <a:off x="228600" y="1332509"/>
            <a:ext cx="8763000" cy="5084390"/>
          </a:xfrm>
          <a:prstGeom prst="roundRect">
            <a:avLst>
              <a:gd name="adj" fmla="val 4540"/>
            </a:avLst>
          </a:prstGeom>
          <a:solidFill>
            <a:srgbClr val="DDEAF6"/>
          </a:solidFill>
          <a:ln w="12700" cap="flat" cmpd="sng">
            <a:solidFill>
              <a:srgbClr val="DDEAF6"/>
            </a:solidFill>
            <a:prstDash val="solid"/>
            <a:miter/>
            <a:headEnd type="none" w="med" len="med"/>
            <a:tailEnd type="none" w="med" len="med"/>
          </a:ln>
        </p:spPr>
        <p:txBody>
          <a:bodyPr lIns="91425" tIns="45700" rIns="91425" bIns="45700" anchor="t" anchorCtr="0">
            <a:noAutofit/>
          </a:bodyPr>
          <a:lstStyle/>
          <a:p>
            <a:pPr marL="0" marR="0" lvl="0" indent="0" algn="l" rtl="0">
              <a:lnSpc>
                <a:spcPct val="90000"/>
              </a:lnSpc>
              <a:spcBef>
                <a:spcPts val="0"/>
              </a:spcBef>
              <a:spcAft>
                <a:spcPts val="0"/>
              </a:spcAft>
              <a:buClr>
                <a:schemeClr val="dk1"/>
              </a:buClr>
              <a:buSzPct val="25000"/>
              <a:buFont typeface="Arial"/>
              <a:buNone/>
            </a:pPr>
            <a:endParaRPr sz="2400" b="1" i="0" u="none" strike="noStrike" cap="none" dirty="0">
              <a:solidFill>
                <a:schemeClr val="dk1"/>
              </a:solidFill>
              <a:latin typeface="Arial"/>
              <a:ea typeface="Arial"/>
              <a:cs typeface="Arial"/>
              <a:sym typeface="Arial"/>
            </a:endParaRPr>
          </a:p>
          <a:p>
            <a:pPr marL="0" marR="0" lvl="0" indent="0" algn="l" rtl="0">
              <a:lnSpc>
                <a:spcPct val="90000"/>
              </a:lnSpc>
              <a:spcBef>
                <a:spcPts val="750"/>
              </a:spcBef>
              <a:spcAft>
                <a:spcPts val="0"/>
              </a:spcAft>
              <a:buClr>
                <a:schemeClr val="dk1"/>
              </a:buClr>
              <a:buSzPct val="25000"/>
              <a:buFont typeface="Arial"/>
              <a:buNone/>
            </a:pPr>
            <a:r>
              <a:rPr lang="en-US" sz="2400" b="1" dirty="0">
                <a:latin typeface="Arial"/>
                <a:ea typeface="Arial"/>
                <a:cs typeface="Arial"/>
                <a:sym typeface="Arial"/>
              </a:rPr>
              <a:t>Survey population</a:t>
            </a:r>
            <a:r>
              <a:rPr lang="en-US" sz="2400" b="1" i="0" u="none" strike="noStrike" cap="none" dirty="0">
                <a:solidFill>
                  <a:schemeClr val="dk1"/>
                </a:solidFill>
                <a:latin typeface="Arial"/>
                <a:ea typeface="Arial"/>
                <a:cs typeface="Arial"/>
                <a:sym typeface="Arial"/>
              </a:rPr>
              <a:t>: </a:t>
            </a:r>
            <a:r>
              <a:rPr lang="en-US" sz="2400" b="0" i="0" u="none" strike="noStrike" cap="none" dirty="0">
                <a:solidFill>
                  <a:schemeClr val="dk1"/>
                </a:solidFill>
                <a:latin typeface="Arial"/>
                <a:ea typeface="Arial"/>
                <a:cs typeface="Arial"/>
                <a:sym typeface="Arial"/>
              </a:rPr>
              <a:t> </a:t>
            </a:r>
          </a:p>
          <a:p>
            <a:pPr marL="0" marR="0" lvl="0" indent="0" algn="l" rtl="0">
              <a:lnSpc>
                <a:spcPct val="150000"/>
              </a:lnSpc>
              <a:spcBef>
                <a:spcPts val="750"/>
              </a:spcBef>
              <a:spcAft>
                <a:spcPts val="0"/>
              </a:spcAft>
              <a:buClr>
                <a:schemeClr val="dk1"/>
              </a:buClr>
              <a:buSzPct val="25000"/>
              <a:buFont typeface="Arial"/>
              <a:buNone/>
            </a:pPr>
            <a:r>
              <a:rPr lang="en-US" sz="2400" b="0" i="0" u="none" strike="noStrike" cap="none" dirty="0">
                <a:solidFill>
                  <a:schemeClr val="dk1"/>
                </a:solidFill>
                <a:latin typeface="Arial"/>
                <a:ea typeface="Arial"/>
                <a:cs typeface="Arial"/>
                <a:sym typeface="Arial"/>
              </a:rPr>
              <a:t>	</a:t>
            </a:r>
            <a:r>
              <a:rPr lang="en-US" sz="2400" dirty="0">
                <a:latin typeface="Arial"/>
                <a:ea typeface="Arial"/>
                <a:cs typeface="Arial"/>
                <a:sym typeface="Arial"/>
              </a:rPr>
              <a:t>Patients taking part in the methadone treatment program in </a:t>
            </a:r>
            <a:r>
              <a:rPr lang="en-US" sz="2400" dirty="0" smtClean="0">
                <a:latin typeface="Arial"/>
                <a:ea typeface="Arial"/>
                <a:cs typeface="Arial"/>
                <a:sym typeface="Arial"/>
              </a:rPr>
              <a:t>all facilities</a:t>
            </a:r>
          </a:p>
          <a:p>
            <a:pPr marL="0" lvl="0" indent="0">
              <a:buClr>
                <a:schemeClr val="dk1"/>
              </a:buClr>
              <a:buSzPct val="25000"/>
              <a:buNone/>
            </a:pPr>
            <a:r>
              <a:rPr lang="en-US" sz="2400" b="1" dirty="0">
                <a:latin typeface="Arial"/>
                <a:ea typeface="Arial"/>
                <a:cs typeface="Arial"/>
                <a:sym typeface="Arial"/>
              </a:rPr>
              <a:t>Population </a:t>
            </a:r>
            <a:r>
              <a:rPr lang="en-US" sz="2400" b="1" dirty="0" smtClean="0">
                <a:latin typeface="Arial"/>
                <a:ea typeface="Arial"/>
                <a:cs typeface="Arial"/>
                <a:sym typeface="Arial"/>
              </a:rPr>
              <a:t>sampling for retrospective cohort study</a:t>
            </a:r>
            <a:endParaRPr lang="en-US" sz="2400" b="1" dirty="0">
              <a:latin typeface="Arial"/>
              <a:ea typeface="Arial"/>
              <a:cs typeface="Arial"/>
              <a:sym typeface="Arial"/>
            </a:endParaRPr>
          </a:p>
          <a:p>
            <a:pPr marL="0" lvl="0" indent="0">
              <a:buClr>
                <a:schemeClr val="dk1"/>
              </a:buClr>
              <a:buSzPct val="25000"/>
              <a:buNone/>
            </a:pPr>
            <a:endParaRPr lang="en-US" sz="2400" i="1" dirty="0">
              <a:solidFill>
                <a:schemeClr val="dk1"/>
              </a:solidFill>
              <a:latin typeface="Arial"/>
              <a:ea typeface="Arial"/>
              <a:cs typeface="Arial"/>
              <a:sym typeface="Arial"/>
            </a:endParaRPr>
          </a:p>
          <a:p>
            <a:pPr marL="0" lvl="0" indent="0">
              <a:lnSpc>
                <a:spcPct val="100000"/>
              </a:lnSpc>
              <a:buClr>
                <a:schemeClr val="dk1"/>
              </a:buClr>
              <a:buSzPct val="100000"/>
              <a:buNone/>
            </a:pPr>
            <a:r>
              <a:rPr lang="en-US" sz="2400" dirty="0" smtClean="0">
                <a:latin typeface="Arial"/>
                <a:ea typeface="Arial"/>
                <a:cs typeface="Arial"/>
                <a:sym typeface="Arial"/>
              </a:rPr>
              <a:t>All </a:t>
            </a:r>
            <a:r>
              <a:rPr lang="en-US" sz="2400" dirty="0">
                <a:latin typeface="Arial"/>
                <a:ea typeface="Arial"/>
                <a:cs typeface="Arial"/>
                <a:sym typeface="Arial"/>
              </a:rPr>
              <a:t>patients started to participate in the methadone treatment program from 01 January, 2015 to 31 December, 2015 in 8 methadone treatment clinics established before 2015 in Ho Chi Minh City </a:t>
            </a:r>
            <a:r>
              <a:rPr lang="en-US" sz="2400" dirty="0" smtClean="0">
                <a:latin typeface="Arial"/>
                <a:ea typeface="Arial"/>
                <a:cs typeface="Arial"/>
                <a:sym typeface="Arial"/>
              </a:rPr>
              <a:t>(not include 7 new clinics in 2015)</a:t>
            </a:r>
            <a:endParaRPr lang="en-US" sz="2400" dirty="0">
              <a:latin typeface="Arial"/>
              <a:ea typeface="Arial"/>
              <a:cs typeface="Arial"/>
              <a:sym typeface="Arial"/>
            </a:endParaRPr>
          </a:p>
          <a:p>
            <a:pPr marL="0" marR="0" lvl="0" indent="0" algn="l" rtl="0">
              <a:lnSpc>
                <a:spcPct val="150000"/>
              </a:lnSpc>
              <a:spcBef>
                <a:spcPts val="750"/>
              </a:spcBef>
              <a:spcAft>
                <a:spcPts val="0"/>
              </a:spcAft>
              <a:buClr>
                <a:schemeClr val="dk1"/>
              </a:buClr>
              <a:buSzPct val="25000"/>
              <a:buFont typeface="Arial"/>
              <a:buNone/>
            </a:pPr>
            <a:endParaRPr lang="en-US" sz="2400" dirty="0">
              <a:latin typeface="Arial"/>
              <a:ea typeface="Arial"/>
              <a:cs typeface="Arial"/>
              <a:sym typeface="Arial"/>
            </a:endParaRPr>
          </a:p>
          <a:p>
            <a:pPr marL="171450" marR="0" lvl="0" indent="-171450" algn="l" rtl="0">
              <a:lnSpc>
                <a:spcPct val="90000"/>
              </a:lnSpc>
              <a:spcBef>
                <a:spcPts val="750"/>
              </a:spcBef>
              <a:buClr>
                <a:schemeClr val="dk1"/>
              </a:buClr>
              <a:buSzPct val="100000"/>
              <a:buFont typeface="Arial"/>
              <a:buNone/>
            </a:pPr>
            <a:endParaRPr sz="2400" b="0" i="0" u="none" strike="noStrike" cap="none" dirty="0">
              <a:solidFill>
                <a:schemeClr val="dk1"/>
              </a:solidFill>
              <a:latin typeface="Arial"/>
              <a:ea typeface="Arial"/>
              <a:cs typeface="Arial"/>
              <a:sym typeface="Arial"/>
            </a:endParaRPr>
          </a:p>
        </p:txBody>
      </p:sp>
      <p:sp>
        <p:nvSpPr>
          <p:cNvPr id="213" name="Shape 213"/>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Calibri"/>
                <a:ea typeface="Calibri"/>
                <a:cs typeface="Calibri"/>
                <a:sym typeface="Calibri"/>
              </a:rPr>
              <a:pPr marL="0" marR="0" lvl="0" indent="0" algn="r" rtl="0">
                <a:spcBef>
                  <a:spcPts val="0"/>
                </a:spcBef>
                <a:buSzPct val="25000"/>
                <a:buNone/>
              </a:pPr>
              <a:t>11</a:t>
            </a:fld>
            <a:endParaRPr lang="en-US" sz="9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xmlns="" val="17863622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628650" y="13741"/>
            <a:ext cx="7886700" cy="799109"/>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2F5496"/>
              </a:buClr>
              <a:buSzPct val="25000"/>
              <a:buFont typeface="Arial"/>
              <a:buNone/>
            </a:pPr>
            <a:r>
              <a:rPr lang="en-US" b="1">
                <a:solidFill>
                  <a:srgbClr val="2F5496"/>
                </a:solidFill>
                <a:latin typeface="Arial"/>
                <a:ea typeface="Arial"/>
                <a:cs typeface="Arial"/>
                <a:sym typeface="Arial"/>
              </a:rPr>
              <a:t>RESEARCH SUBJECT</a:t>
            </a:r>
            <a:r>
              <a:rPr lang="en-US" sz="3300" b="1" i="0" u="none" strike="noStrike" cap="none">
                <a:solidFill>
                  <a:srgbClr val="2F5496"/>
                </a:solidFill>
                <a:latin typeface="Arial"/>
                <a:ea typeface="Arial"/>
                <a:cs typeface="Arial"/>
                <a:sym typeface="Arial"/>
              </a:rPr>
              <a:t> (tt)</a:t>
            </a:r>
          </a:p>
        </p:txBody>
      </p:sp>
      <p:sp>
        <p:nvSpPr>
          <p:cNvPr id="220" name="Shape 220"/>
          <p:cNvSpPr>
            <a:spLocks noGrp="1"/>
          </p:cNvSpPr>
          <p:nvPr>
            <p:ph type="body" idx="1"/>
          </p:nvPr>
        </p:nvSpPr>
        <p:spPr>
          <a:xfrm>
            <a:off x="76200" y="812850"/>
            <a:ext cx="8991600" cy="5882822"/>
          </a:xfrm>
          <a:prstGeom prst="roundRect">
            <a:avLst>
              <a:gd name="adj" fmla="val 4540"/>
            </a:avLst>
          </a:prstGeom>
          <a:solidFill>
            <a:srgbClr val="DDEAF6"/>
          </a:solidFill>
          <a:ln w="12700" cap="flat" cmpd="sng">
            <a:solidFill>
              <a:srgbClr val="DDEAF6"/>
            </a:solidFill>
            <a:prstDash val="solid"/>
            <a:miter/>
            <a:headEnd type="none" w="med" len="med"/>
            <a:tailEnd type="none" w="med" len="med"/>
          </a:ln>
        </p:spPr>
        <p:txBody>
          <a:bodyPr lIns="91425" tIns="45700" rIns="91425" bIns="45700" anchor="t" anchorCtr="0">
            <a:noAutofit/>
          </a:bodyPr>
          <a:lstStyle/>
          <a:p>
            <a:pPr marL="0" marR="0" lvl="0" indent="0" algn="l" rtl="0">
              <a:lnSpc>
                <a:spcPct val="90000"/>
              </a:lnSpc>
              <a:spcBef>
                <a:spcPts val="0"/>
              </a:spcBef>
              <a:spcAft>
                <a:spcPts val="0"/>
              </a:spcAft>
              <a:buClr>
                <a:schemeClr val="dk1"/>
              </a:buClr>
              <a:buSzPct val="25000"/>
              <a:buFont typeface="Arial"/>
              <a:buNone/>
            </a:pPr>
            <a:endParaRPr sz="1000" b="1" i="0" u="none" strike="noStrike" cap="none" dirty="0">
              <a:solidFill>
                <a:schemeClr val="dk1"/>
              </a:solidFill>
              <a:latin typeface="Arial"/>
              <a:ea typeface="Arial"/>
              <a:cs typeface="Arial"/>
              <a:sym typeface="Arial"/>
            </a:endParaRPr>
          </a:p>
          <a:p>
            <a:pPr marL="0" marR="0" lvl="0" indent="0" algn="l" rtl="0">
              <a:lnSpc>
                <a:spcPct val="90000"/>
              </a:lnSpc>
              <a:spcBef>
                <a:spcPts val="750"/>
              </a:spcBef>
              <a:spcAft>
                <a:spcPts val="0"/>
              </a:spcAft>
              <a:buClr>
                <a:schemeClr val="dk1"/>
              </a:buClr>
              <a:buSzPct val="25000"/>
              <a:buFont typeface="Arial"/>
              <a:buNone/>
            </a:pPr>
            <a:r>
              <a:rPr lang="en-US" sz="2600" b="1" dirty="0">
                <a:latin typeface="Arial"/>
                <a:ea typeface="Arial"/>
                <a:cs typeface="Arial"/>
                <a:sym typeface="Arial"/>
              </a:rPr>
              <a:t>Population </a:t>
            </a:r>
            <a:r>
              <a:rPr lang="en-US" sz="2600" b="1" dirty="0" smtClean="0">
                <a:latin typeface="Arial"/>
                <a:ea typeface="Arial"/>
                <a:cs typeface="Arial"/>
                <a:sym typeface="Arial"/>
              </a:rPr>
              <a:t>sampling for qualitative </a:t>
            </a:r>
            <a:r>
              <a:rPr lang="en-US" sz="2600" b="1" dirty="0" err="1" smtClean="0">
                <a:latin typeface="Arial"/>
                <a:ea typeface="Arial"/>
                <a:cs typeface="Arial"/>
                <a:sym typeface="Arial"/>
              </a:rPr>
              <a:t>reseacch</a:t>
            </a:r>
            <a:endParaRPr lang="en-US" sz="2600" b="1" dirty="0">
              <a:latin typeface="Arial"/>
              <a:ea typeface="Arial"/>
              <a:cs typeface="Arial"/>
              <a:sym typeface="Arial"/>
            </a:endParaRPr>
          </a:p>
          <a:p>
            <a:pPr marL="0" marR="0" lvl="0" indent="0" algn="l" rtl="0">
              <a:lnSpc>
                <a:spcPct val="90000"/>
              </a:lnSpc>
              <a:spcBef>
                <a:spcPts val="750"/>
              </a:spcBef>
              <a:spcAft>
                <a:spcPts val="0"/>
              </a:spcAft>
              <a:buClr>
                <a:schemeClr val="dk1"/>
              </a:buClr>
              <a:buSzPct val="25000"/>
              <a:buFont typeface="Arial"/>
              <a:buNone/>
            </a:pPr>
            <a:endParaRPr sz="1400" b="0" i="1" u="none" strike="noStrike" cap="none" dirty="0">
              <a:solidFill>
                <a:schemeClr val="dk1"/>
              </a:solidFill>
              <a:latin typeface="Arial"/>
              <a:ea typeface="Arial"/>
              <a:cs typeface="Arial"/>
              <a:sym typeface="Arial"/>
            </a:endParaRPr>
          </a:p>
          <a:p>
            <a:pPr marL="0" marR="0" lvl="0" indent="0" algn="l" rtl="0">
              <a:lnSpc>
                <a:spcPct val="100000"/>
              </a:lnSpc>
              <a:spcBef>
                <a:spcPts val="750"/>
              </a:spcBef>
              <a:spcAft>
                <a:spcPts val="0"/>
              </a:spcAft>
              <a:buClr>
                <a:schemeClr val="dk1"/>
              </a:buClr>
              <a:buSzPct val="25000"/>
              <a:buFont typeface="Arial"/>
              <a:buNone/>
            </a:pPr>
            <a:r>
              <a:rPr lang="en-US" sz="2600" i="1" dirty="0">
                <a:latin typeface="Arial"/>
                <a:ea typeface="Arial"/>
                <a:cs typeface="Arial"/>
                <a:sym typeface="Arial"/>
              </a:rPr>
              <a:t>Target subject</a:t>
            </a:r>
            <a:r>
              <a:rPr lang="en-US" sz="2600" b="0" i="1" u="none" strike="noStrike" cap="none" dirty="0">
                <a:solidFill>
                  <a:schemeClr val="dk1"/>
                </a:solidFill>
                <a:latin typeface="Arial"/>
                <a:ea typeface="Arial"/>
                <a:cs typeface="Arial"/>
                <a:sym typeface="Arial"/>
              </a:rPr>
              <a:t>:</a:t>
            </a:r>
            <a:r>
              <a:rPr lang="en-US" sz="2600" b="0" i="0" u="none" strike="noStrike" cap="none" dirty="0">
                <a:solidFill>
                  <a:schemeClr val="dk1"/>
                </a:solidFill>
                <a:latin typeface="Arial"/>
                <a:ea typeface="Arial"/>
                <a:cs typeface="Arial"/>
                <a:sym typeface="Arial"/>
              </a:rPr>
              <a:t> </a:t>
            </a:r>
          </a:p>
          <a:p>
            <a:pPr marL="171450" marR="0" lvl="0" indent="-171450" algn="l" rtl="0">
              <a:lnSpc>
                <a:spcPct val="100000"/>
              </a:lnSpc>
              <a:spcBef>
                <a:spcPts val="750"/>
              </a:spcBef>
              <a:spcAft>
                <a:spcPts val="0"/>
              </a:spcAft>
              <a:buClr>
                <a:schemeClr val="dk1"/>
              </a:buClr>
              <a:buSzPct val="100000"/>
              <a:buFont typeface="Arial"/>
              <a:buChar char="•"/>
            </a:pPr>
            <a:r>
              <a:rPr lang="en-US" sz="2600" b="0" i="0" u="none" strike="noStrike" cap="none" dirty="0">
                <a:solidFill>
                  <a:schemeClr val="dk1"/>
                </a:solidFill>
                <a:latin typeface="Arial"/>
                <a:ea typeface="Arial"/>
                <a:cs typeface="Arial"/>
                <a:sym typeface="Arial"/>
              </a:rPr>
              <a:t>   </a:t>
            </a:r>
            <a:r>
              <a:rPr lang="en-US" sz="2600" b="0" i="0" u="none" strike="noStrike" cap="none" dirty="0" smtClean="0">
                <a:solidFill>
                  <a:schemeClr val="dk1"/>
                </a:solidFill>
                <a:latin typeface="Arial"/>
                <a:ea typeface="Arial"/>
                <a:cs typeface="Arial"/>
                <a:sym typeface="Arial"/>
              </a:rPr>
              <a:t>Patients dropped out from MMT in 2014 to present</a:t>
            </a:r>
            <a:endParaRPr lang="en-US" sz="2600" dirty="0">
              <a:latin typeface="Arial"/>
              <a:ea typeface="Arial"/>
              <a:cs typeface="Arial"/>
              <a:sym typeface="Arial"/>
            </a:endParaRPr>
          </a:p>
          <a:p>
            <a:pPr marL="0" marR="0" lvl="0" indent="0" algn="l" rtl="0">
              <a:lnSpc>
                <a:spcPct val="100000"/>
              </a:lnSpc>
              <a:spcBef>
                <a:spcPts val="750"/>
              </a:spcBef>
              <a:spcAft>
                <a:spcPts val="0"/>
              </a:spcAft>
              <a:buClr>
                <a:schemeClr val="dk1"/>
              </a:buClr>
              <a:buSzPct val="25000"/>
              <a:buFont typeface="Arial"/>
              <a:buNone/>
            </a:pPr>
            <a:endParaRPr sz="2600" b="0" i="1" u="none" strike="noStrike" cap="none" dirty="0">
              <a:solidFill>
                <a:schemeClr val="dk1"/>
              </a:solidFill>
              <a:latin typeface="Arial"/>
              <a:ea typeface="Arial"/>
              <a:cs typeface="Arial"/>
              <a:sym typeface="Arial"/>
            </a:endParaRPr>
          </a:p>
          <a:p>
            <a:pPr marL="0" marR="0" lvl="0" indent="0" algn="l" rtl="0">
              <a:lnSpc>
                <a:spcPct val="100000"/>
              </a:lnSpc>
              <a:spcBef>
                <a:spcPts val="750"/>
              </a:spcBef>
              <a:spcAft>
                <a:spcPts val="0"/>
              </a:spcAft>
              <a:buClr>
                <a:schemeClr val="dk1"/>
              </a:buClr>
              <a:buSzPct val="25000"/>
              <a:buFont typeface="Arial"/>
              <a:buNone/>
            </a:pPr>
            <a:r>
              <a:rPr lang="en-US" sz="2600" i="1" dirty="0">
                <a:latin typeface="Arial"/>
                <a:ea typeface="Arial"/>
                <a:cs typeface="Arial"/>
                <a:sym typeface="Arial"/>
              </a:rPr>
              <a:t>Related subject in qualitative research</a:t>
            </a:r>
            <a:r>
              <a:rPr lang="en-US" sz="2600" b="0" i="1" u="none" strike="noStrike" cap="none" dirty="0">
                <a:solidFill>
                  <a:schemeClr val="dk1"/>
                </a:solidFill>
                <a:latin typeface="Arial"/>
                <a:ea typeface="Arial"/>
                <a:cs typeface="Arial"/>
                <a:sym typeface="Arial"/>
              </a:rPr>
              <a:t>:</a:t>
            </a:r>
          </a:p>
          <a:p>
            <a:pPr marL="171450" marR="0" lvl="0" indent="-171450" algn="l" rtl="0">
              <a:lnSpc>
                <a:spcPct val="100000"/>
              </a:lnSpc>
              <a:spcBef>
                <a:spcPts val="750"/>
              </a:spcBef>
              <a:spcAft>
                <a:spcPts val="0"/>
              </a:spcAft>
              <a:buClr>
                <a:schemeClr val="dk1"/>
              </a:buClr>
              <a:buSzPct val="100000"/>
              <a:buFont typeface="Arial"/>
              <a:buChar char="•"/>
            </a:pPr>
            <a:r>
              <a:rPr lang="en-US" sz="2600" b="0" i="0" u="none" strike="noStrike" cap="none" dirty="0">
                <a:solidFill>
                  <a:schemeClr val="dk1"/>
                </a:solidFill>
                <a:latin typeface="Arial"/>
                <a:ea typeface="Arial"/>
                <a:cs typeface="Arial"/>
                <a:sym typeface="Arial"/>
              </a:rPr>
              <a:t>   </a:t>
            </a:r>
            <a:r>
              <a:rPr lang="en-US" sz="2600" dirty="0">
                <a:latin typeface="Arial"/>
                <a:ea typeface="Arial"/>
                <a:cs typeface="Arial"/>
                <a:sym typeface="Arial"/>
              </a:rPr>
              <a:t>Health </a:t>
            </a:r>
            <a:r>
              <a:rPr lang="en-US" sz="2600" dirty="0" smtClean="0">
                <a:latin typeface="Arial"/>
                <a:ea typeface="Arial"/>
                <a:cs typeface="Arial"/>
                <a:sym typeface="Arial"/>
              </a:rPr>
              <a:t>workers </a:t>
            </a:r>
            <a:r>
              <a:rPr lang="en-US" sz="2600" dirty="0">
                <a:latin typeface="Arial"/>
                <a:ea typeface="Arial"/>
                <a:cs typeface="Arial"/>
                <a:sym typeface="Arial"/>
              </a:rPr>
              <a:t>of the methadone treatment clinics</a:t>
            </a:r>
          </a:p>
          <a:p>
            <a:pPr marL="171450" marR="0" lvl="0" indent="-171450" algn="l" rtl="0">
              <a:lnSpc>
                <a:spcPct val="100000"/>
              </a:lnSpc>
              <a:spcBef>
                <a:spcPts val="750"/>
              </a:spcBef>
              <a:spcAft>
                <a:spcPts val="0"/>
              </a:spcAft>
              <a:buClr>
                <a:schemeClr val="dk1"/>
              </a:buClr>
              <a:buSzPct val="100000"/>
              <a:buFont typeface="Arial"/>
              <a:buChar char="•"/>
            </a:pPr>
            <a:r>
              <a:rPr lang="en-US" sz="2600" b="0" i="0" u="none" strike="noStrike" cap="none" dirty="0">
                <a:solidFill>
                  <a:schemeClr val="dk1"/>
                </a:solidFill>
                <a:latin typeface="Arial"/>
                <a:ea typeface="Arial"/>
                <a:cs typeface="Arial"/>
                <a:sym typeface="Arial"/>
              </a:rPr>
              <a:t>   </a:t>
            </a:r>
            <a:r>
              <a:rPr lang="en-US" sz="2600" dirty="0">
                <a:latin typeface="Arial"/>
                <a:ea typeface="Arial"/>
                <a:cs typeface="Arial"/>
                <a:sym typeface="Arial"/>
              </a:rPr>
              <a:t>Patients adhering well the program</a:t>
            </a:r>
          </a:p>
          <a:p>
            <a:pPr marL="171450" marR="0" lvl="0" indent="-171450" algn="l" rtl="0">
              <a:lnSpc>
                <a:spcPct val="100000"/>
              </a:lnSpc>
              <a:spcBef>
                <a:spcPts val="750"/>
              </a:spcBef>
              <a:spcAft>
                <a:spcPts val="0"/>
              </a:spcAft>
              <a:buClr>
                <a:schemeClr val="dk1"/>
              </a:buClr>
              <a:buSzPct val="100000"/>
              <a:buFont typeface="Arial"/>
              <a:buChar char="•"/>
            </a:pPr>
            <a:r>
              <a:rPr lang="en-US" sz="2600" b="0" i="0" u="none" strike="noStrike" cap="none" dirty="0">
                <a:solidFill>
                  <a:schemeClr val="dk1"/>
                </a:solidFill>
                <a:latin typeface="Arial"/>
                <a:ea typeface="Arial"/>
                <a:cs typeface="Arial"/>
                <a:sym typeface="Arial"/>
              </a:rPr>
              <a:t>   </a:t>
            </a:r>
            <a:r>
              <a:rPr lang="en-US" sz="2600" dirty="0">
                <a:latin typeface="Arial"/>
                <a:ea typeface="Arial"/>
                <a:cs typeface="Arial"/>
                <a:sym typeface="Arial"/>
              </a:rPr>
              <a:t>Peer </a:t>
            </a:r>
            <a:r>
              <a:rPr lang="en-US" sz="2600" dirty="0" smtClean="0">
                <a:latin typeface="Arial"/>
                <a:ea typeface="Arial"/>
                <a:cs typeface="Arial"/>
                <a:sym typeface="Arial"/>
              </a:rPr>
              <a:t>educators</a:t>
            </a:r>
            <a:endParaRPr lang="en-US" sz="2600" dirty="0">
              <a:latin typeface="Arial"/>
              <a:ea typeface="Arial"/>
              <a:cs typeface="Arial"/>
              <a:sym typeface="Arial"/>
            </a:endParaRPr>
          </a:p>
          <a:p>
            <a:pPr marL="171450" marR="0" lvl="0" indent="-171450" algn="l" rtl="0">
              <a:lnSpc>
                <a:spcPct val="100000"/>
              </a:lnSpc>
              <a:spcBef>
                <a:spcPts val="750"/>
              </a:spcBef>
              <a:buClr>
                <a:schemeClr val="dk1"/>
              </a:buClr>
              <a:buSzPct val="100000"/>
              <a:buFont typeface="Arial"/>
              <a:buNone/>
            </a:pPr>
            <a:endParaRPr sz="2600" b="0" i="0" u="none" strike="noStrike" cap="none" dirty="0">
              <a:solidFill>
                <a:schemeClr val="dk1"/>
              </a:solidFill>
              <a:latin typeface="Arial"/>
              <a:ea typeface="Arial"/>
              <a:cs typeface="Arial"/>
              <a:sym typeface="Arial"/>
            </a:endParaRPr>
          </a:p>
        </p:txBody>
      </p:sp>
      <p:sp>
        <p:nvSpPr>
          <p:cNvPr id="221" name="Shape 221"/>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Calibri"/>
                <a:ea typeface="Calibri"/>
                <a:cs typeface="Calibri"/>
                <a:sym typeface="Calibri"/>
              </a:rPr>
              <a:pPr marL="0" marR="0" lvl="0" indent="0" algn="r" rtl="0">
                <a:spcBef>
                  <a:spcPts val="0"/>
                </a:spcBef>
                <a:buSzPct val="25000"/>
                <a:buNone/>
              </a:pPr>
              <a:t>12</a:t>
            </a:fld>
            <a:endParaRPr lang="en-US" sz="9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xmlns="" val="35530875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628650" y="365126"/>
            <a:ext cx="7886700"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2F5496"/>
              </a:buClr>
              <a:buSzPct val="25000"/>
              <a:buFont typeface="Arial"/>
              <a:buNone/>
            </a:pPr>
            <a:r>
              <a:rPr lang="en-US" b="1">
                <a:solidFill>
                  <a:srgbClr val="2F5496"/>
                </a:solidFill>
                <a:latin typeface="Arial"/>
                <a:ea typeface="Arial"/>
                <a:cs typeface="Arial"/>
                <a:sym typeface="Arial"/>
              </a:rPr>
              <a:t>TIME AND LOCATION OF RESEARCH</a:t>
            </a:r>
          </a:p>
        </p:txBody>
      </p:sp>
      <p:sp>
        <p:nvSpPr>
          <p:cNvPr id="227" name="Shape 227"/>
          <p:cNvSpPr txBox="1">
            <a:spLocks noGrp="1"/>
          </p:cNvSpPr>
          <p:nvPr>
            <p:ph type="body" idx="1"/>
          </p:nvPr>
        </p:nvSpPr>
        <p:spPr>
          <a:xfrm>
            <a:off x="152400" y="1825625"/>
            <a:ext cx="8839199" cy="3508375"/>
          </a:xfrm>
          <a:prstGeom prst="rect">
            <a:avLst/>
          </a:prstGeom>
          <a:noFill/>
          <a:ln>
            <a:noFill/>
          </a:ln>
        </p:spPr>
        <p:txBody>
          <a:bodyPr lIns="91425" tIns="45700" rIns="91425" bIns="45700" anchor="t" anchorCtr="0">
            <a:noAutofit/>
          </a:bodyPr>
          <a:lstStyle/>
          <a:p>
            <a:pPr marL="171450" marR="0" lvl="0" indent="-171450" algn="l" rtl="0">
              <a:lnSpc>
                <a:spcPct val="150000"/>
              </a:lnSpc>
              <a:spcBef>
                <a:spcPts val="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  </a:t>
            </a:r>
            <a:r>
              <a:rPr lang="en-US" sz="2800" b="1">
                <a:latin typeface="Arial"/>
                <a:ea typeface="Arial"/>
                <a:cs typeface="Arial"/>
                <a:sym typeface="Arial"/>
              </a:rPr>
              <a:t>Location</a:t>
            </a:r>
            <a:r>
              <a:rPr lang="en-US" sz="2800" b="1" i="0" u="none" strike="noStrike" cap="none">
                <a:solidFill>
                  <a:schemeClr val="dk1"/>
                </a:solidFill>
                <a:latin typeface="Arial"/>
                <a:ea typeface="Arial"/>
                <a:cs typeface="Arial"/>
                <a:sym typeface="Arial"/>
              </a:rPr>
              <a:t>: </a:t>
            </a:r>
            <a:r>
              <a:rPr lang="en-US" sz="2800">
                <a:latin typeface="Arial"/>
                <a:ea typeface="Arial"/>
                <a:cs typeface="Arial"/>
                <a:sym typeface="Arial"/>
              </a:rPr>
              <a:t>8 methadone treatment clinics</a:t>
            </a:r>
          </a:p>
          <a:p>
            <a:pPr marL="171450" marR="0" lvl="0" indent="-171450" algn="l" rtl="0">
              <a:lnSpc>
                <a:spcPct val="150000"/>
              </a:lnSpc>
              <a:spcBef>
                <a:spcPts val="75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  </a:t>
            </a:r>
            <a:r>
              <a:rPr lang="en-US" sz="2800" b="1">
                <a:latin typeface="Arial"/>
                <a:ea typeface="Arial"/>
                <a:cs typeface="Arial"/>
                <a:sym typeface="Arial"/>
              </a:rPr>
              <a:t>Time tracker</a:t>
            </a:r>
            <a:r>
              <a:rPr lang="en-US" sz="2800" b="1" i="0" u="none" strike="noStrike" cap="none">
                <a:solidFill>
                  <a:schemeClr val="dk1"/>
                </a:solidFill>
                <a:latin typeface="Arial"/>
                <a:ea typeface="Arial"/>
                <a:cs typeface="Arial"/>
                <a:sym typeface="Arial"/>
              </a:rPr>
              <a:t>: </a:t>
            </a:r>
            <a:r>
              <a:rPr lang="en-US" sz="2800">
                <a:latin typeface="Arial"/>
                <a:ea typeface="Arial"/>
                <a:cs typeface="Arial"/>
                <a:sym typeface="Arial"/>
              </a:rPr>
              <a:t>January 1, </a:t>
            </a:r>
            <a:r>
              <a:rPr lang="en-US" sz="2800" b="0" i="0" u="none" strike="noStrike" cap="none">
                <a:solidFill>
                  <a:schemeClr val="dk1"/>
                </a:solidFill>
                <a:latin typeface="Arial"/>
                <a:ea typeface="Arial"/>
                <a:cs typeface="Arial"/>
                <a:sym typeface="Arial"/>
              </a:rPr>
              <a:t>2015</a:t>
            </a:r>
            <a:r>
              <a:rPr lang="en-US" sz="2800">
                <a:latin typeface="Arial"/>
                <a:ea typeface="Arial"/>
                <a:cs typeface="Arial"/>
                <a:sym typeface="Arial"/>
              </a:rPr>
              <a:t> - June 30, </a:t>
            </a:r>
            <a:r>
              <a:rPr lang="en-US" sz="2800" b="0" i="0" u="none" strike="noStrike" cap="none">
                <a:solidFill>
                  <a:schemeClr val="dk1"/>
                </a:solidFill>
                <a:latin typeface="Arial"/>
                <a:ea typeface="Arial"/>
                <a:cs typeface="Arial"/>
                <a:sym typeface="Arial"/>
              </a:rPr>
              <a:t>2017</a:t>
            </a:r>
          </a:p>
          <a:p>
            <a:pPr marL="171450" marR="0" lvl="0" indent="-171450" algn="l" rtl="0">
              <a:lnSpc>
                <a:spcPct val="150000"/>
              </a:lnSpc>
              <a:spcBef>
                <a:spcPts val="75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  </a:t>
            </a:r>
            <a:r>
              <a:rPr lang="en-US" sz="2800" b="1">
                <a:latin typeface="Arial"/>
                <a:ea typeface="Arial"/>
                <a:cs typeface="Arial"/>
                <a:sym typeface="Arial"/>
              </a:rPr>
              <a:t>Time to collect data </a:t>
            </a:r>
            <a:r>
              <a:rPr lang="en-US" sz="2800" b="1" i="0" u="none" strike="noStrike" cap="none">
                <a:solidFill>
                  <a:schemeClr val="dk1"/>
                </a:solidFill>
                <a:latin typeface="Arial"/>
                <a:ea typeface="Arial"/>
                <a:cs typeface="Arial"/>
                <a:sym typeface="Arial"/>
              </a:rPr>
              <a:t>:</a:t>
            </a:r>
            <a:r>
              <a:rPr lang="en-US" sz="2800" b="0" i="0" u="none" strike="noStrike" cap="none">
                <a:solidFill>
                  <a:schemeClr val="dk1"/>
                </a:solidFill>
                <a:latin typeface="Arial"/>
                <a:ea typeface="Arial"/>
                <a:cs typeface="Arial"/>
                <a:sym typeface="Arial"/>
              </a:rPr>
              <a:t> </a:t>
            </a:r>
            <a:r>
              <a:rPr lang="en-US" sz="2800">
                <a:latin typeface="Arial"/>
                <a:ea typeface="Arial"/>
                <a:cs typeface="Arial"/>
                <a:sym typeface="Arial"/>
              </a:rPr>
              <a:t>June - July </a:t>
            </a:r>
            <a:r>
              <a:rPr lang="en-US" sz="2800" b="0" i="0" u="none" strike="noStrike" cap="none">
                <a:solidFill>
                  <a:schemeClr val="dk1"/>
                </a:solidFill>
                <a:latin typeface="Arial"/>
                <a:ea typeface="Arial"/>
                <a:cs typeface="Arial"/>
                <a:sym typeface="Arial"/>
              </a:rPr>
              <a:t>2017</a:t>
            </a:r>
          </a:p>
          <a:p>
            <a:pPr marL="171450" marR="0" lvl="0" indent="-171450" algn="l" rtl="0">
              <a:lnSpc>
                <a:spcPct val="150000"/>
              </a:lnSpc>
              <a:spcBef>
                <a:spcPts val="750"/>
              </a:spcBef>
              <a:buClr>
                <a:schemeClr val="dk1"/>
              </a:buClr>
              <a:buSzPct val="100000"/>
              <a:buFont typeface="Arial"/>
              <a:buNone/>
            </a:pPr>
            <a:endParaRPr sz="2800" b="0" i="0" u="none" strike="noStrike" cap="none">
              <a:solidFill>
                <a:schemeClr val="dk1"/>
              </a:solidFill>
              <a:latin typeface="Calibri"/>
              <a:ea typeface="Calibri"/>
              <a:cs typeface="Calibri"/>
              <a:sym typeface="Calibri"/>
            </a:endParaRPr>
          </a:p>
        </p:txBody>
      </p:sp>
      <p:sp>
        <p:nvSpPr>
          <p:cNvPr id="228" name="Shape 228"/>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Calibri"/>
                <a:ea typeface="Calibri"/>
                <a:cs typeface="Calibri"/>
                <a:sym typeface="Calibri"/>
              </a:rPr>
              <a:pPr marL="0" marR="0" lvl="0" indent="0" algn="r" rtl="0">
                <a:spcBef>
                  <a:spcPts val="0"/>
                </a:spcBef>
                <a:buSzPct val="25000"/>
                <a:buNone/>
              </a:pPr>
              <a:t>13</a:t>
            </a:fld>
            <a:endParaRPr lang="en-US" sz="900">
              <a:solidFill>
                <a:srgbClr val="888888"/>
              </a:solidFill>
              <a:latin typeface="Calibri"/>
              <a:ea typeface="Calibri"/>
              <a:cs typeface="Calibri"/>
              <a:sym typeface="Calibri"/>
            </a:endParaRPr>
          </a:p>
        </p:txBody>
      </p:sp>
      <p:pic>
        <p:nvPicPr>
          <p:cNvPr id="6" name="Picture 5"/>
          <p:cNvPicPr>
            <a:picLocks noChangeAspect="1"/>
          </p:cNvPicPr>
          <p:nvPr/>
        </p:nvPicPr>
        <p:blipFill>
          <a:blip r:embed="rId3" cstate="print"/>
          <a:stretch>
            <a:fillRect/>
          </a:stretch>
        </p:blipFill>
        <p:spPr>
          <a:xfrm>
            <a:off x="-1" y="6114474"/>
            <a:ext cx="9192987" cy="743526"/>
          </a:xfrm>
          <a:prstGeom prst="rect">
            <a:avLst/>
          </a:prstGeom>
        </p:spPr>
      </p:pic>
    </p:spTree>
    <p:extLst>
      <p:ext uri="{BB962C8B-B14F-4D97-AF65-F5344CB8AC3E}">
        <p14:creationId xmlns:p14="http://schemas.microsoft.com/office/powerpoint/2010/main" xmlns="" val="2174346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315730" y="304800"/>
            <a:ext cx="8229600" cy="609599"/>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0070C0"/>
              </a:buClr>
              <a:buSzPct val="25000"/>
              <a:buFont typeface="Arial"/>
              <a:buNone/>
            </a:pPr>
            <a:r>
              <a:rPr lang="en-US" b="1">
                <a:solidFill>
                  <a:srgbClr val="0070C0"/>
                </a:solidFill>
                <a:latin typeface="Arial"/>
                <a:ea typeface="Arial"/>
                <a:cs typeface="Arial"/>
                <a:sym typeface="Arial"/>
              </a:rPr>
              <a:t>SAMPLE SIZE</a:t>
            </a:r>
          </a:p>
        </p:txBody>
      </p:sp>
      <p:sp>
        <p:nvSpPr>
          <p:cNvPr id="236" name="Shape 236"/>
          <p:cNvSpPr txBox="1">
            <a:spLocks noGrp="1"/>
          </p:cNvSpPr>
          <p:nvPr>
            <p:ph type="sldNum" idx="4294967295"/>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Calibri"/>
                <a:ea typeface="Calibri"/>
                <a:cs typeface="Calibri"/>
                <a:sym typeface="Calibri"/>
              </a:rPr>
              <a:pPr marL="0" marR="0" lvl="0" indent="0" algn="r" rtl="0">
                <a:spcBef>
                  <a:spcPts val="0"/>
                </a:spcBef>
                <a:buSzPct val="25000"/>
                <a:buNone/>
              </a:pPr>
              <a:t>14</a:t>
            </a:fld>
            <a:endParaRPr lang="en-US" sz="900">
              <a:solidFill>
                <a:srgbClr val="888888"/>
              </a:solidFill>
              <a:latin typeface="Calibri"/>
              <a:ea typeface="Calibri"/>
              <a:cs typeface="Calibri"/>
              <a:sym typeface="Calibri"/>
            </a:endParaRPr>
          </a:p>
        </p:txBody>
      </p:sp>
      <p:sp>
        <p:nvSpPr>
          <p:cNvPr id="237" name="Shape 237"/>
          <p:cNvSpPr/>
          <p:nvPr/>
        </p:nvSpPr>
        <p:spPr>
          <a:xfrm>
            <a:off x="4953000" y="3048000"/>
            <a:ext cx="1809750" cy="2362200"/>
          </a:xfrm>
          <a:custGeom>
            <a:avLst/>
            <a:gdLst/>
            <a:ahLst/>
            <a:cxnLst/>
            <a:rect l="0" t="0" r="0" b="0"/>
            <a:pathLst>
              <a:path w="120000" h="120000" extrusionOk="0">
                <a:moveTo>
                  <a:pt x="0" y="0"/>
                </a:moveTo>
                <a:lnTo>
                  <a:pt x="120000" y="0"/>
                </a:lnTo>
                <a:lnTo>
                  <a:pt x="120000" y="120000"/>
                </a:lnTo>
                <a:lnTo>
                  <a:pt x="0" y="120000"/>
                </a:lnTo>
                <a:close/>
              </a:path>
              <a:path w="120000" h="120000" fill="none" extrusionOk="0">
                <a:moveTo>
                  <a:pt x="-9999" y="0"/>
                </a:moveTo>
                <a:close/>
                <a:lnTo>
                  <a:pt x="-9999" y="120000"/>
                </a:lnTo>
              </a:path>
              <a:path w="120000" h="120000" fill="none" extrusionOk="0">
                <a:moveTo>
                  <a:pt x="-9999" y="22500"/>
                </a:moveTo>
                <a:lnTo>
                  <a:pt x="-45999" y="135000"/>
                </a:lnTo>
              </a:path>
            </a:pathLst>
          </a:custGeom>
          <a:noFill/>
          <a:ln>
            <a:noFill/>
          </a:ln>
        </p:spPr>
        <p:txBody>
          <a:bodyPr lIns="91425" tIns="45700" rIns="91425" bIns="45700" anchor="ctr" anchorCtr="1">
            <a:noAutofit/>
          </a:bodyPr>
          <a:lstStyle/>
          <a:p>
            <a:pPr marL="114300" marR="0" lvl="1" indent="-114300" rtl="0">
              <a:lnSpc>
                <a:spcPct val="75000"/>
              </a:lnSpc>
              <a:spcBef>
                <a:spcPts val="0"/>
              </a:spcBef>
              <a:spcAft>
                <a:spcPts val="0"/>
              </a:spcAft>
              <a:buClr>
                <a:schemeClr val="dk1"/>
              </a:buClr>
              <a:buSzPct val="100000"/>
              <a:buFont typeface="Arial"/>
              <a:buChar char="•"/>
            </a:pPr>
            <a:r>
              <a:rPr lang="en-US" sz="2400" dirty="0" smtClean="0">
                <a:solidFill>
                  <a:schemeClr val="dk1"/>
                </a:solidFill>
                <a:latin typeface="Arial" panose="020B0604020202020204" pitchFamily="34" charset="0"/>
                <a:cs typeface="Arial" panose="020B0604020202020204" pitchFamily="34" charset="0"/>
              </a:rPr>
              <a:t>  Cohort Study: </a:t>
            </a:r>
            <a:r>
              <a:rPr lang="en-US" sz="2400" b="0" i="0" u="none" strike="noStrike" cap="none" dirty="0" smtClean="0">
                <a:solidFill>
                  <a:schemeClr val="dk1"/>
                </a:solidFill>
                <a:latin typeface="Arial" panose="020B0604020202020204" pitchFamily="34" charset="0"/>
                <a:ea typeface="Arial"/>
                <a:cs typeface="Arial" panose="020B0604020202020204" pitchFamily="34" charset="0"/>
                <a:sym typeface="Arial"/>
              </a:rPr>
              <a:t>1066 </a:t>
            </a:r>
            <a:r>
              <a:rPr lang="en-US" sz="2400" dirty="0" smtClean="0">
                <a:solidFill>
                  <a:schemeClr val="dk1"/>
                </a:solidFill>
                <a:latin typeface="Arial" panose="020B0604020202020204" pitchFamily="34" charset="0"/>
                <a:cs typeface="Arial" panose="020B0604020202020204" pitchFamily="34" charset="0"/>
              </a:rPr>
              <a:t>Patients</a:t>
            </a:r>
            <a:endParaRPr lang="en-US" sz="2400" dirty="0">
              <a:solidFill>
                <a:schemeClr val="dk1"/>
              </a:solidFill>
              <a:latin typeface="Arial" panose="020B0604020202020204" pitchFamily="34" charset="0"/>
              <a:cs typeface="Arial" panose="020B0604020202020204" pitchFamily="34" charset="0"/>
            </a:endParaRPr>
          </a:p>
          <a:p>
            <a:pPr marL="114300" marR="0" lvl="1" indent="-114300" rtl="0">
              <a:lnSpc>
                <a:spcPct val="75000"/>
              </a:lnSpc>
              <a:spcBef>
                <a:spcPts val="360"/>
              </a:spcBef>
              <a:spcAft>
                <a:spcPts val="0"/>
              </a:spcAft>
              <a:buClr>
                <a:schemeClr val="dk1"/>
              </a:buClr>
              <a:buFont typeface="Calibri"/>
              <a:buNone/>
            </a:pPr>
            <a:endParaRPr sz="2400" b="0" i="0" u="none" strike="noStrike" cap="none" dirty="0">
              <a:solidFill>
                <a:schemeClr val="dk1"/>
              </a:solidFill>
              <a:latin typeface="Arial" panose="020B0604020202020204" pitchFamily="34" charset="0"/>
              <a:ea typeface="Arial"/>
              <a:cs typeface="Arial" panose="020B0604020202020204" pitchFamily="34" charset="0"/>
              <a:sym typeface="Arial"/>
            </a:endParaRPr>
          </a:p>
          <a:p>
            <a:pPr marL="114300" marR="0" lvl="1" indent="-114300" rtl="0">
              <a:lnSpc>
                <a:spcPct val="75000"/>
              </a:lnSpc>
              <a:spcBef>
                <a:spcPts val="180"/>
              </a:spcBef>
              <a:spcAft>
                <a:spcPts val="0"/>
              </a:spcAft>
              <a:buClr>
                <a:schemeClr val="dk1"/>
              </a:buClr>
              <a:buSzPct val="100000"/>
              <a:buFont typeface="Arial"/>
              <a:buChar char="•"/>
            </a:pPr>
            <a:r>
              <a:rPr lang="en-US" sz="2400" dirty="0" smtClean="0">
                <a:solidFill>
                  <a:schemeClr val="dk1"/>
                </a:solidFill>
                <a:latin typeface="Arial" panose="020B0604020202020204" pitchFamily="34" charset="0"/>
                <a:cs typeface="Arial" panose="020B0604020202020204" pitchFamily="34" charset="0"/>
              </a:rPr>
              <a:t>  Qualitative </a:t>
            </a:r>
            <a:r>
              <a:rPr lang="en-US" sz="2400" dirty="0">
                <a:solidFill>
                  <a:schemeClr val="dk1"/>
                </a:solidFill>
                <a:latin typeface="Arial" panose="020B0604020202020204" pitchFamily="34" charset="0"/>
                <a:cs typeface="Arial" panose="020B0604020202020204" pitchFamily="34" charset="0"/>
              </a:rPr>
              <a:t>research</a:t>
            </a:r>
            <a:r>
              <a:rPr lang="en-US" sz="2400" dirty="0" smtClean="0">
                <a:solidFill>
                  <a:schemeClr val="dk1"/>
                </a:solidFill>
                <a:latin typeface="Arial" panose="020B0604020202020204" pitchFamily="34" charset="0"/>
                <a:cs typeface="Arial" panose="020B0604020202020204" pitchFamily="34" charset="0"/>
              </a:rPr>
              <a:t>: </a:t>
            </a:r>
            <a:r>
              <a:rPr lang="en-US" sz="2400" dirty="0">
                <a:solidFill>
                  <a:schemeClr val="dk1"/>
                </a:solidFill>
                <a:latin typeface="Arial" panose="020B0604020202020204" pitchFamily="34" charset="0"/>
                <a:cs typeface="Arial" panose="020B0604020202020204" pitchFamily="34" charset="0"/>
              </a:rPr>
              <a:t>In-depth </a:t>
            </a:r>
            <a:r>
              <a:rPr lang="en-US" sz="2400" dirty="0" smtClean="0">
                <a:solidFill>
                  <a:schemeClr val="dk1"/>
                </a:solidFill>
                <a:latin typeface="Arial" panose="020B0604020202020204" pitchFamily="34" charset="0"/>
                <a:cs typeface="Arial" panose="020B0604020202020204" pitchFamily="34" charset="0"/>
              </a:rPr>
              <a:t>interviews</a:t>
            </a:r>
            <a:endParaRPr lang="en-US" sz="2400" dirty="0">
              <a:solidFill>
                <a:schemeClr val="dk1"/>
              </a:solidFill>
              <a:latin typeface="Arial" panose="020B0604020202020204" pitchFamily="34" charset="0"/>
              <a:cs typeface="Arial" panose="020B0604020202020204" pitchFamily="34" charset="0"/>
            </a:endParaRPr>
          </a:p>
          <a:p>
            <a:pPr marL="1143000" lvl="4" indent="-114300">
              <a:lnSpc>
                <a:spcPct val="75000"/>
              </a:lnSpc>
              <a:spcBef>
                <a:spcPts val="180"/>
              </a:spcBef>
              <a:buClr>
                <a:schemeClr val="dk1"/>
              </a:buClr>
              <a:buSzPct val="100000"/>
              <a:buFont typeface="Arial"/>
              <a:buChar char="•"/>
            </a:pPr>
            <a:r>
              <a:rPr lang="en-US" sz="2400" dirty="0">
                <a:solidFill>
                  <a:schemeClr val="dk1"/>
                </a:solidFill>
                <a:latin typeface="Arial" panose="020B0604020202020204" pitchFamily="34" charset="0"/>
                <a:cs typeface="Arial" panose="020B0604020202020204" pitchFamily="34" charset="0"/>
              </a:rPr>
              <a:t> </a:t>
            </a:r>
            <a:r>
              <a:rPr lang="en-US" sz="2400" dirty="0" smtClean="0">
                <a:solidFill>
                  <a:schemeClr val="dk1"/>
                </a:solidFill>
                <a:latin typeface="Arial" panose="020B0604020202020204" pitchFamily="34" charset="0"/>
                <a:cs typeface="Arial" panose="020B0604020202020204" pitchFamily="34" charset="0"/>
              </a:rPr>
              <a:t>6 </a:t>
            </a:r>
            <a:r>
              <a:rPr lang="en-US" sz="2400" dirty="0">
                <a:solidFill>
                  <a:schemeClr val="dk1"/>
                </a:solidFill>
                <a:latin typeface="Arial" panose="020B0604020202020204" pitchFamily="34" charset="0"/>
                <a:cs typeface="Arial" panose="020B0604020202020204" pitchFamily="34" charset="0"/>
              </a:rPr>
              <a:t>health workers</a:t>
            </a:r>
          </a:p>
          <a:p>
            <a:pPr marL="1143000" lvl="4" indent="-114300">
              <a:lnSpc>
                <a:spcPct val="75000"/>
              </a:lnSpc>
              <a:spcBef>
                <a:spcPts val="180"/>
              </a:spcBef>
              <a:buClr>
                <a:schemeClr val="dk1"/>
              </a:buClr>
              <a:buSzPct val="100000"/>
              <a:buFont typeface="Arial"/>
              <a:buChar char="•"/>
            </a:pPr>
            <a:r>
              <a:rPr lang="en-US" sz="2400" dirty="0">
                <a:solidFill>
                  <a:schemeClr val="dk1"/>
                </a:solidFill>
                <a:latin typeface="Arial" panose="020B0604020202020204" pitchFamily="34" charset="0"/>
                <a:cs typeface="Arial" panose="020B0604020202020204" pitchFamily="34" charset="0"/>
              </a:rPr>
              <a:t> </a:t>
            </a:r>
            <a:r>
              <a:rPr lang="en-US" sz="2400" dirty="0" smtClean="0">
                <a:solidFill>
                  <a:schemeClr val="dk1"/>
                </a:solidFill>
                <a:latin typeface="Arial" panose="020B0604020202020204" pitchFamily="34" charset="0"/>
                <a:cs typeface="Arial" panose="020B0604020202020204" pitchFamily="34" charset="0"/>
              </a:rPr>
              <a:t>8 </a:t>
            </a:r>
            <a:r>
              <a:rPr lang="en-US" sz="2400" dirty="0">
                <a:solidFill>
                  <a:schemeClr val="dk1"/>
                </a:solidFill>
                <a:latin typeface="Arial" panose="020B0604020202020204" pitchFamily="34" charset="0"/>
                <a:cs typeface="Arial" panose="020B0604020202020204" pitchFamily="34" charset="0"/>
              </a:rPr>
              <a:t>patients </a:t>
            </a:r>
            <a:r>
              <a:rPr lang="en-US" sz="2400" dirty="0" smtClean="0">
                <a:solidFill>
                  <a:schemeClr val="dk1"/>
                </a:solidFill>
                <a:latin typeface="Arial" panose="020B0604020202020204" pitchFamily="34" charset="0"/>
                <a:cs typeface="Arial" panose="020B0604020202020204" pitchFamily="34" charset="0"/>
              </a:rPr>
              <a:t>dropped </a:t>
            </a:r>
            <a:r>
              <a:rPr lang="en-US" sz="2400" dirty="0">
                <a:solidFill>
                  <a:schemeClr val="dk1"/>
                </a:solidFill>
                <a:latin typeface="Arial" panose="020B0604020202020204" pitchFamily="34" charset="0"/>
                <a:cs typeface="Arial" panose="020B0604020202020204" pitchFamily="34" charset="0"/>
              </a:rPr>
              <a:t>out </a:t>
            </a:r>
            <a:r>
              <a:rPr lang="en-US" sz="2400" dirty="0" smtClean="0">
                <a:solidFill>
                  <a:schemeClr val="dk1"/>
                </a:solidFill>
                <a:latin typeface="Arial" panose="020B0604020202020204" pitchFamily="34" charset="0"/>
                <a:cs typeface="Arial" panose="020B0604020202020204" pitchFamily="34" charset="0"/>
              </a:rPr>
              <a:t>from </a:t>
            </a:r>
            <a:r>
              <a:rPr lang="en-US" sz="2400" dirty="0" err="1" smtClean="0">
                <a:solidFill>
                  <a:schemeClr val="dk1"/>
                </a:solidFill>
                <a:latin typeface="Arial" panose="020B0604020202020204" pitchFamily="34" charset="0"/>
                <a:cs typeface="Arial" panose="020B0604020202020204" pitchFamily="34" charset="0"/>
              </a:rPr>
              <a:t>MMT</a:t>
            </a:r>
            <a:endParaRPr lang="en-US" sz="2400" dirty="0" smtClean="0">
              <a:solidFill>
                <a:schemeClr val="dk1"/>
              </a:solidFill>
              <a:latin typeface="Arial" panose="020B0604020202020204" pitchFamily="34" charset="0"/>
              <a:cs typeface="Arial" panose="020B0604020202020204" pitchFamily="34" charset="0"/>
            </a:endParaRPr>
          </a:p>
          <a:p>
            <a:pPr marL="1143000" lvl="4" indent="-114300">
              <a:lnSpc>
                <a:spcPct val="75000"/>
              </a:lnSpc>
              <a:spcBef>
                <a:spcPts val="180"/>
              </a:spcBef>
              <a:buClr>
                <a:schemeClr val="dk1"/>
              </a:buClr>
              <a:buSzPct val="100000"/>
              <a:buFont typeface="Arial"/>
              <a:buChar char="•"/>
            </a:pPr>
            <a:r>
              <a:rPr lang="en-US" sz="2400" dirty="0" smtClean="0">
                <a:solidFill>
                  <a:schemeClr val="dk1"/>
                </a:solidFill>
                <a:latin typeface="Arial" panose="020B0604020202020204" pitchFamily="34" charset="0"/>
                <a:cs typeface="Arial" panose="020B0604020202020204" pitchFamily="34" charset="0"/>
              </a:rPr>
              <a:t> 3 patients dropped out and re-enrolment</a:t>
            </a:r>
            <a:endParaRPr lang="en-US" sz="2400" dirty="0">
              <a:solidFill>
                <a:schemeClr val="dk1"/>
              </a:solidFill>
              <a:latin typeface="Arial" panose="020B0604020202020204" pitchFamily="34" charset="0"/>
              <a:cs typeface="Arial" panose="020B0604020202020204" pitchFamily="34" charset="0"/>
            </a:endParaRPr>
          </a:p>
          <a:p>
            <a:pPr marL="1143000" lvl="4" indent="-114300">
              <a:lnSpc>
                <a:spcPct val="75000"/>
              </a:lnSpc>
              <a:spcBef>
                <a:spcPts val="180"/>
              </a:spcBef>
              <a:buClr>
                <a:schemeClr val="dk1"/>
              </a:buClr>
              <a:buSzPct val="100000"/>
              <a:buFont typeface="Arial"/>
              <a:buChar char="•"/>
            </a:pPr>
            <a:r>
              <a:rPr lang="en-US" sz="2400" dirty="0">
                <a:solidFill>
                  <a:schemeClr val="dk1"/>
                </a:solidFill>
                <a:latin typeface="Arial" panose="020B0604020202020204" pitchFamily="34" charset="0"/>
                <a:cs typeface="Arial" panose="020B0604020202020204" pitchFamily="34" charset="0"/>
              </a:rPr>
              <a:t> </a:t>
            </a:r>
            <a:r>
              <a:rPr lang="en-US" sz="2400" dirty="0" smtClean="0">
                <a:solidFill>
                  <a:schemeClr val="dk1"/>
                </a:solidFill>
                <a:latin typeface="Arial" panose="020B0604020202020204" pitchFamily="34" charset="0"/>
                <a:cs typeface="Arial" panose="020B0604020202020204" pitchFamily="34" charset="0"/>
              </a:rPr>
              <a:t>3 </a:t>
            </a:r>
            <a:r>
              <a:rPr lang="en-US" sz="2400" dirty="0">
                <a:solidFill>
                  <a:schemeClr val="dk1"/>
                </a:solidFill>
                <a:latin typeface="Arial" panose="020B0604020202020204" pitchFamily="34" charset="0"/>
                <a:cs typeface="Arial" panose="020B0604020202020204" pitchFamily="34" charset="0"/>
              </a:rPr>
              <a:t>patients in maintaining stage</a:t>
            </a:r>
          </a:p>
          <a:p>
            <a:pPr marL="1143000" lvl="4" indent="-114300">
              <a:lnSpc>
                <a:spcPct val="75000"/>
              </a:lnSpc>
              <a:spcBef>
                <a:spcPts val="180"/>
              </a:spcBef>
              <a:buClr>
                <a:schemeClr val="dk1"/>
              </a:buClr>
              <a:buSzPct val="100000"/>
              <a:buFont typeface="Arial"/>
              <a:buChar char="•"/>
            </a:pPr>
            <a:r>
              <a:rPr lang="en-US" sz="2400" dirty="0">
                <a:solidFill>
                  <a:schemeClr val="dk1"/>
                </a:solidFill>
                <a:latin typeface="Arial" panose="020B0604020202020204" pitchFamily="34" charset="0"/>
                <a:cs typeface="Arial" panose="020B0604020202020204" pitchFamily="34" charset="0"/>
              </a:rPr>
              <a:t> 1 peer educator</a:t>
            </a:r>
          </a:p>
        </p:txBody>
      </p:sp>
    </p:spTree>
    <p:extLst>
      <p:ext uri="{BB962C8B-B14F-4D97-AF65-F5344CB8AC3E}">
        <p14:creationId xmlns:p14="http://schemas.microsoft.com/office/powerpoint/2010/main" xmlns="" val="2983262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sldNum" idx="4294967295"/>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Arial"/>
                <a:ea typeface="Arial"/>
                <a:cs typeface="Arial"/>
                <a:sym typeface="Arial"/>
              </a:rPr>
              <a:pPr marL="0" marR="0" lvl="0" indent="0" algn="r" rtl="0">
                <a:spcBef>
                  <a:spcPts val="0"/>
                </a:spcBef>
                <a:buSzPct val="25000"/>
                <a:buNone/>
              </a:pPr>
              <a:t>15</a:t>
            </a:fld>
            <a:endParaRPr lang="en-US" sz="900">
              <a:solidFill>
                <a:srgbClr val="888888"/>
              </a:solidFill>
              <a:latin typeface="Arial"/>
              <a:ea typeface="Arial"/>
              <a:cs typeface="Arial"/>
              <a:sym typeface="Arial"/>
            </a:endParaRPr>
          </a:p>
        </p:txBody>
      </p:sp>
      <p:sp>
        <p:nvSpPr>
          <p:cNvPr id="244" name="Shape 244"/>
          <p:cNvSpPr txBox="1"/>
          <p:nvPr/>
        </p:nvSpPr>
        <p:spPr>
          <a:xfrm>
            <a:off x="457200" y="274637"/>
            <a:ext cx="8229600" cy="944561"/>
          </a:xfrm>
          <a:prstGeom prst="rect">
            <a:avLst/>
          </a:prstGeom>
          <a:noFill/>
          <a:ln>
            <a:noFill/>
          </a:ln>
        </p:spPr>
        <p:txBody>
          <a:bodyPr lIns="91425" tIns="45700" rIns="91425" bIns="45700" anchor="t" anchorCtr="0">
            <a:noAutofit/>
          </a:bodyPr>
          <a:lstStyle/>
          <a:p>
            <a:pPr marL="0" marR="0" lvl="0" indent="0" algn="ctr" rtl="0">
              <a:spcBef>
                <a:spcPts val="0"/>
              </a:spcBef>
              <a:buClr>
                <a:srgbClr val="2F5496"/>
              </a:buClr>
              <a:buSzPct val="25000"/>
              <a:buFont typeface="Arial"/>
              <a:buNone/>
            </a:pPr>
            <a:r>
              <a:rPr lang="en-US" sz="4400" b="1">
                <a:solidFill>
                  <a:srgbClr val="2F5496"/>
                </a:solidFill>
              </a:rPr>
              <a:t>SAMPLING CRITERIA</a:t>
            </a:r>
          </a:p>
        </p:txBody>
      </p:sp>
      <p:sp>
        <p:nvSpPr>
          <p:cNvPr id="245" name="Shape 245"/>
          <p:cNvSpPr/>
          <p:nvPr/>
        </p:nvSpPr>
        <p:spPr>
          <a:xfrm>
            <a:off x="228600" y="1219200"/>
            <a:ext cx="8686800" cy="5502276"/>
          </a:xfrm>
          <a:prstGeom prst="roundRect">
            <a:avLst>
              <a:gd name="adj" fmla="val 16667"/>
            </a:avLst>
          </a:prstGeom>
          <a:solidFill>
            <a:srgbClr val="DDEAF6"/>
          </a:solid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800" b="1" dirty="0">
                <a:solidFill>
                  <a:schemeClr val="dk1"/>
                </a:solidFill>
              </a:rPr>
              <a:t>Collection criteria</a:t>
            </a:r>
            <a:r>
              <a:rPr lang="en-US" sz="2800" b="1" dirty="0">
                <a:solidFill>
                  <a:schemeClr val="dk1"/>
                </a:solidFill>
                <a:latin typeface="Arial"/>
                <a:ea typeface="Arial"/>
                <a:cs typeface="Arial"/>
                <a:sym typeface="Arial"/>
              </a:rPr>
              <a:t>: </a:t>
            </a:r>
            <a:r>
              <a:rPr lang="en-US" sz="2800" dirty="0">
                <a:solidFill>
                  <a:schemeClr val="dk1"/>
                </a:solidFill>
              </a:rPr>
              <a:t>All patients started participating in the methadone treatment program from January 1, 2015 to December 31, 2015</a:t>
            </a:r>
          </a:p>
          <a:p>
            <a:pPr marL="342900" marR="0" lvl="0" indent="-342900" algn="l" rtl="0">
              <a:spcBef>
                <a:spcPts val="560"/>
              </a:spcBef>
              <a:spcAft>
                <a:spcPts val="0"/>
              </a:spcAft>
              <a:buClr>
                <a:schemeClr val="dk1"/>
              </a:buClr>
              <a:buFont typeface="Arial"/>
              <a:buNone/>
            </a:pPr>
            <a:endParaRPr sz="2800" dirty="0">
              <a:solidFill>
                <a:schemeClr val="dk1"/>
              </a:solidFill>
              <a:latin typeface="Arial"/>
              <a:ea typeface="Arial"/>
              <a:cs typeface="Arial"/>
              <a:sym typeface="Arial"/>
            </a:endParaRPr>
          </a:p>
          <a:p>
            <a:pPr marL="342900" marR="0" lvl="0" indent="-342900" algn="l" rtl="0">
              <a:spcBef>
                <a:spcPts val="560"/>
              </a:spcBef>
              <a:spcAft>
                <a:spcPts val="0"/>
              </a:spcAft>
              <a:buClr>
                <a:schemeClr val="dk1"/>
              </a:buClr>
              <a:buSzPct val="100000"/>
              <a:buFont typeface="Arial"/>
              <a:buChar char="•"/>
            </a:pPr>
            <a:r>
              <a:rPr lang="en-US" sz="2800" b="1" dirty="0">
                <a:solidFill>
                  <a:schemeClr val="dk1"/>
                </a:solidFill>
              </a:rPr>
              <a:t>Exclusion criteria</a:t>
            </a:r>
            <a:r>
              <a:rPr lang="en-US" sz="2800" b="1" dirty="0">
                <a:solidFill>
                  <a:schemeClr val="dk1"/>
                </a:solidFill>
                <a:latin typeface="Arial"/>
                <a:ea typeface="Arial"/>
                <a:cs typeface="Arial"/>
                <a:sym typeface="Arial"/>
              </a:rPr>
              <a:t>:</a:t>
            </a:r>
          </a:p>
          <a:p>
            <a:pPr marL="914400" lvl="1" indent="-457200">
              <a:spcBef>
                <a:spcPts val="560"/>
              </a:spcBef>
              <a:buClr>
                <a:schemeClr val="dk1"/>
              </a:buClr>
              <a:buSzPct val="100000"/>
              <a:buFont typeface="Courier New" panose="02070309020205020404" pitchFamily="49" charset="0"/>
              <a:buChar char="o"/>
            </a:pPr>
            <a:r>
              <a:rPr lang="en-US" sz="2800" dirty="0">
                <a:solidFill>
                  <a:schemeClr val="dk1"/>
                </a:solidFill>
              </a:rPr>
              <a:t>Patients transferred from other methadone treatment clinics</a:t>
            </a:r>
          </a:p>
          <a:p>
            <a:pPr marL="914400" lvl="1" indent="-457200">
              <a:spcBef>
                <a:spcPts val="560"/>
              </a:spcBef>
              <a:buClr>
                <a:schemeClr val="dk1"/>
              </a:buClr>
              <a:buSzPct val="100000"/>
              <a:buFont typeface="Courier New" panose="02070309020205020404" pitchFamily="49" charset="0"/>
              <a:buChar char="o"/>
            </a:pPr>
            <a:r>
              <a:rPr lang="en-US" sz="2800" dirty="0">
                <a:solidFill>
                  <a:schemeClr val="dk1"/>
                </a:solidFill>
              </a:rPr>
              <a:t>Having the medical record but not starting the doses</a:t>
            </a:r>
          </a:p>
          <a:p>
            <a:pPr marL="914400" lvl="1" indent="-457200">
              <a:spcBef>
                <a:spcPts val="560"/>
              </a:spcBef>
              <a:buClr>
                <a:schemeClr val="dk1"/>
              </a:buClr>
              <a:buSzPct val="100000"/>
              <a:buFont typeface="Courier New" panose="02070309020205020404" pitchFamily="49" charset="0"/>
              <a:buChar char="o"/>
            </a:pPr>
            <a:r>
              <a:rPr lang="en-US" sz="2800" dirty="0">
                <a:solidFill>
                  <a:schemeClr val="dk1"/>
                </a:solidFill>
              </a:rPr>
              <a:t>No medical records were found</a:t>
            </a:r>
          </a:p>
          <a:p>
            <a:pPr marL="342900" marR="0" lvl="0" indent="-342900" algn="l" rtl="0">
              <a:spcBef>
                <a:spcPts val="560"/>
              </a:spcBef>
              <a:buClr>
                <a:schemeClr val="dk1"/>
              </a:buClr>
              <a:buFont typeface="Arial"/>
              <a:buNone/>
            </a:pPr>
            <a:endParaRPr sz="2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25411960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321129" y="152400"/>
            <a:ext cx="8229600" cy="1143000"/>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2F5496"/>
              </a:buClr>
              <a:buSzPct val="25000"/>
              <a:buFont typeface="Arial"/>
              <a:buNone/>
            </a:pPr>
            <a:r>
              <a:rPr lang="en-US" sz="4000" b="1">
                <a:solidFill>
                  <a:srgbClr val="2F5496"/>
                </a:solidFill>
                <a:latin typeface="Arial"/>
                <a:ea typeface="Arial"/>
                <a:cs typeface="Arial"/>
                <a:sym typeface="Arial"/>
              </a:rPr>
              <a:t>DEFINITION OF VARIABLE</a:t>
            </a:r>
          </a:p>
        </p:txBody>
      </p:sp>
      <p:sp>
        <p:nvSpPr>
          <p:cNvPr id="251" name="Shape 251"/>
          <p:cNvSpPr txBox="1">
            <a:spLocks noGrp="1"/>
          </p:cNvSpPr>
          <p:nvPr>
            <p:ph type="sldNum" idx="4294967295"/>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Calibri"/>
                <a:ea typeface="Calibri"/>
                <a:cs typeface="Calibri"/>
                <a:sym typeface="Calibri"/>
              </a:rPr>
              <a:pPr marL="0" marR="0" lvl="0" indent="0" algn="r" rtl="0">
                <a:spcBef>
                  <a:spcPts val="0"/>
                </a:spcBef>
                <a:buSzPct val="25000"/>
                <a:buNone/>
              </a:pPr>
              <a:t>16</a:t>
            </a:fld>
            <a:endParaRPr lang="en-US" sz="900">
              <a:solidFill>
                <a:srgbClr val="888888"/>
              </a:solidFill>
              <a:latin typeface="Calibri"/>
              <a:ea typeface="Calibri"/>
              <a:cs typeface="Calibri"/>
              <a:sym typeface="Calibri"/>
            </a:endParaRPr>
          </a:p>
        </p:txBody>
      </p:sp>
      <p:sp>
        <p:nvSpPr>
          <p:cNvPr id="252" name="Shape 252"/>
          <p:cNvSpPr/>
          <p:nvPr/>
        </p:nvSpPr>
        <p:spPr>
          <a:xfrm>
            <a:off x="321129" y="1295400"/>
            <a:ext cx="8365671" cy="5426076"/>
          </a:xfrm>
          <a:prstGeom prst="roundRect">
            <a:avLst>
              <a:gd name="adj" fmla="val 16667"/>
            </a:avLst>
          </a:prstGeom>
          <a:solidFill>
            <a:srgbClr val="DDEAF6"/>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marL="0" marR="0" lvl="0" indent="0" algn="l" rtl="0">
              <a:spcBef>
                <a:spcPts val="0"/>
              </a:spcBef>
              <a:buNone/>
            </a:pPr>
            <a:endParaRPr sz="2800" b="1" dirty="0">
              <a:solidFill>
                <a:schemeClr val="dk1"/>
              </a:solidFill>
              <a:latin typeface="Arial"/>
              <a:ea typeface="Arial"/>
              <a:cs typeface="Arial"/>
              <a:sym typeface="Arial"/>
            </a:endParaRPr>
          </a:p>
          <a:p>
            <a:pPr marL="0" marR="0" lvl="0" indent="0" algn="l" rtl="0">
              <a:spcBef>
                <a:spcPts val="0"/>
              </a:spcBef>
              <a:buSzPct val="25000"/>
              <a:buNone/>
            </a:pPr>
            <a:r>
              <a:rPr lang="en-US" sz="2800" b="1" dirty="0">
                <a:solidFill>
                  <a:schemeClr val="dk1"/>
                </a:solidFill>
              </a:rPr>
              <a:t>The main variable</a:t>
            </a:r>
            <a:r>
              <a:rPr lang="en-US" sz="2800" b="1" dirty="0">
                <a:solidFill>
                  <a:schemeClr val="dk1"/>
                </a:solidFill>
                <a:latin typeface="Arial"/>
                <a:ea typeface="Arial"/>
                <a:cs typeface="Arial"/>
                <a:sym typeface="Arial"/>
              </a:rPr>
              <a:t>:</a:t>
            </a:r>
          </a:p>
          <a:p>
            <a:pPr marL="0" marR="0" lvl="0" indent="0" algn="l" rtl="0">
              <a:spcBef>
                <a:spcPts val="0"/>
              </a:spcBef>
              <a:buSzPct val="25000"/>
              <a:buNone/>
            </a:pPr>
            <a:r>
              <a:rPr lang="en-US" sz="2800" dirty="0" smtClean="0">
                <a:solidFill>
                  <a:schemeClr val="dk1"/>
                </a:solidFill>
              </a:rPr>
              <a:t>Drop </a:t>
            </a:r>
            <a:r>
              <a:rPr lang="en-US" sz="2800" dirty="0">
                <a:solidFill>
                  <a:schemeClr val="dk1"/>
                </a:solidFill>
              </a:rPr>
              <a:t>out </a:t>
            </a:r>
            <a:r>
              <a:rPr lang="en-US" sz="2800" dirty="0" smtClean="0">
                <a:solidFill>
                  <a:schemeClr val="dk1"/>
                </a:solidFill>
              </a:rPr>
              <a:t>from the </a:t>
            </a:r>
            <a:r>
              <a:rPr lang="en-US" sz="2800" dirty="0">
                <a:solidFill>
                  <a:schemeClr val="dk1"/>
                </a:solidFill>
              </a:rPr>
              <a:t>methadone treatment program</a:t>
            </a:r>
            <a:r>
              <a:rPr lang="en-US" sz="2800" dirty="0">
                <a:solidFill>
                  <a:schemeClr val="dk1"/>
                </a:solidFill>
                <a:latin typeface="Arial"/>
                <a:ea typeface="Arial"/>
                <a:cs typeface="Arial"/>
                <a:sym typeface="Arial"/>
              </a:rPr>
              <a:t>: </a:t>
            </a:r>
            <a:r>
              <a:rPr lang="en-US" sz="2800" dirty="0">
                <a:solidFill>
                  <a:schemeClr val="dk1"/>
                </a:solidFill>
              </a:rPr>
              <a:t>this means that the patients does not daily take </a:t>
            </a:r>
            <a:r>
              <a:rPr lang="en-US" sz="2800" dirty="0" smtClean="0">
                <a:solidFill>
                  <a:schemeClr val="dk1"/>
                </a:solidFill>
              </a:rPr>
              <a:t>methadone </a:t>
            </a:r>
            <a:r>
              <a:rPr lang="en-US" sz="2800" dirty="0">
                <a:solidFill>
                  <a:schemeClr val="dk1"/>
                </a:solidFill>
              </a:rPr>
              <a:t>at the </a:t>
            </a:r>
            <a:r>
              <a:rPr lang="en-US" sz="2800" dirty="0" smtClean="0">
                <a:solidFill>
                  <a:schemeClr val="dk1"/>
                </a:solidFill>
              </a:rPr>
              <a:t>treatment </a:t>
            </a:r>
            <a:r>
              <a:rPr lang="en-US" sz="2800" dirty="0">
                <a:solidFill>
                  <a:schemeClr val="dk1"/>
                </a:solidFill>
              </a:rPr>
              <a:t>clinics for any reason</a:t>
            </a:r>
          </a:p>
          <a:p>
            <a:pPr marL="0" marR="0" lvl="0" indent="0" algn="l" rtl="0">
              <a:spcBef>
                <a:spcPts val="0"/>
              </a:spcBef>
              <a:buNone/>
            </a:pPr>
            <a:endParaRPr sz="2800" dirty="0">
              <a:solidFill>
                <a:schemeClr val="dk1"/>
              </a:solidFill>
              <a:latin typeface="Arial"/>
              <a:ea typeface="Arial"/>
              <a:cs typeface="Arial"/>
              <a:sym typeface="Arial"/>
            </a:endParaRPr>
          </a:p>
          <a:p>
            <a:pPr marL="0" marR="0" lvl="0" indent="0" algn="l" rtl="0">
              <a:spcBef>
                <a:spcPts val="0"/>
              </a:spcBef>
              <a:buSzPct val="25000"/>
              <a:buNone/>
            </a:pPr>
            <a:r>
              <a:rPr lang="en-US" sz="2800" b="1" dirty="0">
                <a:solidFill>
                  <a:schemeClr val="dk1"/>
                </a:solidFill>
                <a:latin typeface="Arial"/>
                <a:ea typeface="Arial"/>
                <a:cs typeface="Arial"/>
                <a:sym typeface="Arial"/>
              </a:rPr>
              <a:t>Censored: </a:t>
            </a:r>
          </a:p>
          <a:p>
            <a:pPr marL="0" marR="0" lvl="0" indent="0" algn="l" rtl="0">
              <a:spcBef>
                <a:spcPts val="0"/>
              </a:spcBef>
              <a:buSzPct val="25000"/>
              <a:buNone/>
            </a:pPr>
            <a:r>
              <a:rPr lang="en-US" sz="2800" dirty="0">
                <a:solidFill>
                  <a:schemeClr val="dk1"/>
                </a:solidFill>
              </a:rPr>
              <a:t>The date of </a:t>
            </a:r>
            <a:r>
              <a:rPr lang="en-US" sz="2800" dirty="0" smtClean="0">
                <a:solidFill>
                  <a:schemeClr val="dk1"/>
                </a:solidFill>
              </a:rPr>
              <a:t>dropping </a:t>
            </a:r>
            <a:r>
              <a:rPr lang="en-US" sz="2800" dirty="0">
                <a:solidFill>
                  <a:schemeClr val="dk1"/>
                </a:solidFill>
              </a:rPr>
              <a:t>out </a:t>
            </a:r>
            <a:r>
              <a:rPr lang="en-US" sz="2800" dirty="0" smtClean="0">
                <a:solidFill>
                  <a:schemeClr val="dk1"/>
                </a:solidFill>
              </a:rPr>
              <a:t>from </a:t>
            </a:r>
            <a:r>
              <a:rPr lang="en-US" sz="2800" dirty="0" smtClean="0">
                <a:solidFill>
                  <a:schemeClr val="dk1"/>
                </a:solidFill>
              </a:rPr>
              <a:t>the </a:t>
            </a:r>
            <a:r>
              <a:rPr lang="en-US" sz="2800" dirty="0">
                <a:solidFill>
                  <a:schemeClr val="dk1"/>
                </a:solidFill>
              </a:rPr>
              <a:t>methadone treatment program is the date of last visit to the treatment clinics</a:t>
            </a:r>
          </a:p>
          <a:p>
            <a:pPr marL="0" marR="0" lvl="0" indent="0" algn="l" rtl="0">
              <a:spcBef>
                <a:spcPts val="0"/>
              </a:spcBef>
              <a:buNone/>
            </a:pPr>
            <a:endParaRPr sz="2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39156949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sldNum" idx="4294967295"/>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Arial"/>
                <a:ea typeface="Arial"/>
                <a:cs typeface="Arial"/>
                <a:sym typeface="Arial"/>
              </a:rPr>
              <a:pPr marL="0" marR="0" lvl="0" indent="0" algn="r" rtl="0">
                <a:spcBef>
                  <a:spcPts val="0"/>
                </a:spcBef>
                <a:buSzPct val="25000"/>
                <a:buNone/>
              </a:pPr>
              <a:t>17</a:t>
            </a:fld>
            <a:endParaRPr lang="en-US" sz="900">
              <a:solidFill>
                <a:srgbClr val="888888"/>
              </a:solidFill>
              <a:latin typeface="Arial"/>
              <a:ea typeface="Arial"/>
              <a:cs typeface="Arial"/>
              <a:sym typeface="Arial"/>
            </a:endParaRPr>
          </a:p>
        </p:txBody>
      </p:sp>
      <p:sp>
        <p:nvSpPr>
          <p:cNvPr id="258" name="Shape 258"/>
          <p:cNvSpPr txBox="1"/>
          <p:nvPr/>
        </p:nvSpPr>
        <p:spPr>
          <a:xfrm>
            <a:off x="457200" y="274637"/>
            <a:ext cx="8229600" cy="1143000"/>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4400">
                <a:solidFill>
                  <a:schemeClr val="dk1"/>
                </a:solidFill>
              </a:rPr>
              <a:t>DATA ANALYSIS AND DATA MANAGEMENT</a:t>
            </a:r>
          </a:p>
        </p:txBody>
      </p:sp>
      <p:sp>
        <p:nvSpPr>
          <p:cNvPr id="259" name="Shape 259"/>
          <p:cNvSpPr txBox="1"/>
          <p:nvPr/>
        </p:nvSpPr>
        <p:spPr>
          <a:xfrm>
            <a:off x="457200" y="2057399"/>
            <a:ext cx="8229600" cy="3782837"/>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800" dirty="0">
                <a:solidFill>
                  <a:schemeClr val="dk1"/>
                </a:solidFill>
                <a:latin typeface="Arial" panose="020B0604020202020204" pitchFamily="34" charset="0"/>
                <a:cs typeface="Arial" panose="020B0604020202020204" pitchFamily="34" charset="0"/>
              </a:rPr>
              <a:t>Analysis software</a:t>
            </a:r>
            <a:r>
              <a:rPr lang="en-US" sz="2800" dirty="0">
                <a:solidFill>
                  <a:schemeClr val="dk1"/>
                </a:solidFill>
                <a:latin typeface="Arial" panose="020B0604020202020204" pitchFamily="34" charset="0"/>
                <a:ea typeface="Arial"/>
                <a:cs typeface="Arial" panose="020B0604020202020204" pitchFamily="34" charset="0"/>
                <a:sym typeface="Arial"/>
              </a:rPr>
              <a:t>: R</a:t>
            </a:r>
          </a:p>
          <a:p>
            <a:pPr marL="342900" marR="0" lvl="0" indent="-342900" algn="l" rtl="0">
              <a:spcBef>
                <a:spcPts val="640"/>
              </a:spcBef>
              <a:spcAft>
                <a:spcPts val="0"/>
              </a:spcAft>
              <a:buClr>
                <a:schemeClr val="dk1"/>
              </a:buClr>
              <a:buSzPct val="100000"/>
              <a:buFont typeface="Arial"/>
              <a:buChar char="•"/>
            </a:pPr>
            <a:r>
              <a:rPr lang="en-US" sz="2800" dirty="0">
                <a:solidFill>
                  <a:schemeClr val="dk1"/>
                </a:solidFill>
                <a:latin typeface="Arial" panose="020B0604020202020204" pitchFamily="34" charset="0"/>
                <a:cs typeface="Arial" panose="020B0604020202020204" pitchFamily="34" charset="0"/>
              </a:rPr>
              <a:t>Data </a:t>
            </a:r>
            <a:r>
              <a:rPr lang="en-US" sz="2800" dirty="0" smtClean="0">
                <a:solidFill>
                  <a:schemeClr val="dk1"/>
                </a:solidFill>
                <a:latin typeface="Arial" panose="020B0604020202020204" pitchFamily="34" charset="0"/>
                <a:cs typeface="Arial" panose="020B0604020202020204" pitchFamily="34" charset="0"/>
              </a:rPr>
              <a:t>analysis:</a:t>
            </a:r>
            <a:endParaRPr lang="en-US" sz="2800" dirty="0">
              <a:solidFill>
                <a:schemeClr val="dk1"/>
              </a:solidFill>
              <a:latin typeface="Arial" panose="020B0604020202020204" pitchFamily="34" charset="0"/>
              <a:cs typeface="Arial" panose="020B0604020202020204" pitchFamily="34" charset="0"/>
            </a:endParaRPr>
          </a:p>
          <a:p>
            <a:pPr marL="800100" lvl="1" indent="-342900">
              <a:spcBef>
                <a:spcPts val="640"/>
              </a:spcBef>
              <a:buClr>
                <a:schemeClr val="dk1"/>
              </a:buClr>
              <a:buSzPct val="100000"/>
              <a:buFont typeface="Arial"/>
              <a:buChar char="•"/>
            </a:pPr>
            <a:r>
              <a:rPr lang="en-US" sz="3200" dirty="0">
                <a:solidFill>
                  <a:schemeClr val="dk1"/>
                </a:solidFill>
                <a:latin typeface="Arial" panose="020B0604020202020204" pitchFamily="34" charset="0"/>
                <a:cs typeface="Arial" panose="020B0604020202020204" pitchFamily="34" charset="0"/>
              </a:rPr>
              <a:t>Single - variable analysis</a:t>
            </a:r>
          </a:p>
          <a:p>
            <a:pPr marL="800100" lvl="1" indent="-342900">
              <a:spcBef>
                <a:spcPts val="640"/>
              </a:spcBef>
              <a:buClr>
                <a:schemeClr val="dk1"/>
              </a:buClr>
              <a:buSzPct val="100000"/>
              <a:buFont typeface="Arial"/>
              <a:buChar char="•"/>
            </a:pPr>
            <a:r>
              <a:rPr lang="en-US" sz="3200" dirty="0">
                <a:solidFill>
                  <a:schemeClr val="dk1"/>
                </a:solidFill>
                <a:latin typeface="Arial" panose="020B0604020202020204" pitchFamily="34" charset="0"/>
                <a:cs typeface="Arial" panose="020B0604020202020204" pitchFamily="34" charset="0"/>
              </a:rPr>
              <a:t>Survival analysis</a:t>
            </a:r>
            <a:r>
              <a:rPr lang="en-US" sz="3200" dirty="0">
                <a:solidFill>
                  <a:schemeClr val="dk1"/>
                </a:solidFill>
                <a:latin typeface="Arial" panose="020B0604020202020204" pitchFamily="34" charset="0"/>
                <a:ea typeface="Arial"/>
                <a:cs typeface="Arial" panose="020B0604020202020204" pitchFamily="34" charset="0"/>
                <a:sym typeface="Arial"/>
              </a:rPr>
              <a:t>: Kaplan Meier </a:t>
            </a:r>
            <a:r>
              <a:rPr lang="en-US" sz="3200" dirty="0">
                <a:solidFill>
                  <a:schemeClr val="dk1"/>
                </a:solidFill>
                <a:latin typeface="Arial" panose="020B0604020202020204" pitchFamily="34" charset="0"/>
                <a:cs typeface="Arial" panose="020B0604020202020204" pitchFamily="34" charset="0"/>
              </a:rPr>
              <a:t>and Cox regression</a:t>
            </a:r>
          </a:p>
        </p:txBody>
      </p:sp>
      <p:pic>
        <p:nvPicPr>
          <p:cNvPr id="6" name="Picture 5"/>
          <p:cNvPicPr>
            <a:picLocks noChangeAspect="1"/>
          </p:cNvPicPr>
          <p:nvPr/>
        </p:nvPicPr>
        <p:blipFill>
          <a:blip r:embed="rId3" cstate="print"/>
          <a:stretch>
            <a:fillRect/>
          </a:stretch>
        </p:blipFill>
        <p:spPr>
          <a:xfrm>
            <a:off x="-1" y="6114474"/>
            <a:ext cx="9192987" cy="743526"/>
          </a:xfrm>
          <a:prstGeom prst="rect">
            <a:avLst/>
          </a:prstGeom>
        </p:spPr>
      </p:pic>
    </p:spTree>
    <p:extLst>
      <p:ext uri="{BB962C8B-B14F-4D97-AF65-F5344CB8AC3E}">
        <p14:creationId xmlns:p14="http://schemas.microsoft.com/office/powerpoint/2010/main" xmlns="" val="15734693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Shape 265"/>
          <p:cNvSpPr txBox="1">
            <a:spLocks noGrp="1"/>
          </p:cNvSpPr>
          <p:nvPr>
            <p:ph type="sldNum" idx="4294967295"/>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Arial"/>
                <a:ea typeface="Arial"/>
                <a:cs typeface="Arial"/>
                <a:sym typeface="Arial"/>
              </a:rPr>
              <a:pPr marL="0" marR="0" lvl="0" indent="0" algn="r" rtl="0">
                <a:spcBef>
                  <a:spcPts val="0"/>
                </a:spcBef>
                <a:buSzPct val="25000"/>
                <a:buNone/>
              </a:pPr>
              <a:t>18</a:t>
            </a:fld>
            <a:endParaRPr lang="en-US" sz="900">
              <a:solidFill>
                <a:srgbClr val="888888"/>
              </a:solidFill>
              <a:latin typeface="Arial"/>
              <a:ea typeface="Arial"/>
              <a:cs typeface="Arial"/>
              <a:sym typeface="Arial"/>
            </a:endParaRPr>
          </a:p>
        </p:txBody>
      </p:sp>
      <p:sp>
        <p:nvSpPr>
          <p:cNvPr id="266" name="Shape 266"/>
          <p:cNvSpPr txBox="1"/>
          <p:nvPr/>
        </p:nvSpPr>
        <p:spPr>
          <a:xfrm>
            <a:off x="285750" y="685800"/>
            <a:ext cx="8229600" cy="1143000"/>
          </a:xfrm>
          <a:prstGeom prst="rect">
            <a:avLst/>
          </a:prstGeom>
          <a:noFill/>
          <a:ln>
            <a:noFill/>
          </a:ln>
        </p:spPr>
        <p:txBody>
          <a:bodyPr lIns="91425" tIns="45700" rIns="91425" bIns="45700" anchor="t" anchorCtr="0">
            <a:noAutofit/>
          </a:bodyPr>
          <a:lstStyle/>
          <a:p>
            <a:pPr marL="0" marR="0" lvl="0" indent="0" algn="ctr" rtl="0">
              <a:spcBef>
                <a:spcPts val="0"/>
              </a:spcBef>
              <a:buClr>
                <a:srgbClr val="0070C0"/>
              </a:buClr>
              <a:buSzPct val="25000"/>
              <a:buFont typeface="Arial"/>
              <a:buNone/>
            </a:pPr>
            <a:r>
              <a:rPr lang="en-US" sz="4400" b="1" dirty="0" smtClean="0">
                <a:solidFill>
                  <a:srgbClr val="0070C0"/>
                </a:solidFill>
              </a:rPr>
              <a:t>RESULTS </a:t>
            </a:r>
            <a:r>
              <a:rPr lang="en-US" sz="4400" b="1" dirty="0">
                <a:solidFill>
                  <a:srgbClr val="0070C0"/>
                </a:solidFill>
              </a:rPr>
              <a:t>AND DISCUSSION</a:t>
            </a:r>
          </a:p>
        </p:txBody>
      </p:sp>
      <p:pic>
        <p:nvPicPr>
          <p:cNvPr id="267" name="Shape 267"/>
          <p:cNvPicPr preferRelativeResize="0"/>
          <p:nvPr/>
        </p:nvPicPr>
        <p:blipFill rotWithShape="1">
          <a:blip r:embed="rId3" cstate="print">
            <a:alphaModFix/>
          </a:blip>
          <a:srcRect/>
          <a:stretch/>
        </p:blipFill>
        <p:spPr>
          <a:xfrm>
            <a:off x="933450" y="2057400"/>
            <a:ext cx="6934199" cy="3206496"/>
          </a:xfrm>
          <a:prstGeom prst="rect">
            <a:avLst/>
          </a:prstGeom>
          <a:noFill/>
          <a:ln w="9525" cap="flat" cmpd="sng">
            <a:solidFill>
              <a:schemeClr val="lt1"/>
            </a:solidFill>
            <a:prstDash val="solid"/>
            <a:round/>
            <a:headEnd type="none" w="med" len="med"/>
            <a:tailEnd type="none" w="med" len="med"/>
          </a:ln>
        </p:spPr>
      </p:pic>
      <p:pic>
        <p:nvPicPr>
          <p:cNvPr id="6" name="Picture 5"/>
          <p:cNvPicPr>
            <a:picLocks noChangeAspect="1"/>
          </p:cNvPicPr>
          <p:nvPr/>
        </p:nvPicPr>
        <p:blipFill>
          <a:blip r:embed="rId4" cstate="print"/>
          <a:stretch>
            <a:fillRect/>
          </a:stretch>
        </p:blipFill>
        <p:spPr>
          <a:xfrm>
            <a:off x="-1" y="6114474"/>
            <a:ext cx="9192987" cy="743526"/>
          </a:xfrm>
          <a:prstGeom prst="rect">
            <a:avLst/>
          </a:prstGeom>
        </p:spPr>
      </p:pic>
    </p:spTree>
    <p:extLst>
      <p:ext uri="{BB962C8B-B14F-4D97-AF65-F5344CB8AC3E}">
        <p14:creationId xmlns:p14="http://schemas.microsoft.com/office/powerpoint/2010/main" xmlns="" val="5062900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latin typeface="Arial" pitchFamily="34" charset="0"/>
                <a:cs typeface="Arial" pitchFamily="34" charset="0"/>
              </a:rPr>
              <a:pPr/>
              <a:t>19</a:t>
            </a:fld>
            <a:endParaRPr lang="en-US" dirty="0">
              <a:latin typeface="Arial" pitchFamily="34" charset="0"/>
              <a:cs typeface="Arial" pitchFamily="34" charset="0"/>
            </a:endParaRPr>
          </a:p>
        </p:txBody>
      </p:sp>
      <p:sp>
        <p:nvSpPr>
          <p:cNvPr id="4" name="Title 1"/>
          <p:cNvSpPr txBox="1">
            <a:spLocks/>
          </p:cNvSpPr>
          <p:nvPr/>
        </p:nvSpPr>
        <p:spPr>
          <a:xfrm>
            <a:off x="457200" y="1524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70C0"/>
                </a:solidFill>
                <a:latin typeface="Arial" pitchFamily="34" charset="0"/>
                <a:cs typeface="Arial" pitchFamily="34" charset="0"/>
              </a:rPr>
              <a:t>DEMOGRAPHY</a:t>
            </a:r>
            <a:endParaRPr lang="en-US" sz="3600" b="1" dirty="0">
              <a:solidFill>
                <a:srgbClr val="0070C0"/>
              </a:solidFill>
              <a:latin typeface="Arial" pitchFamily="34" charset="0"/>
              <a:cs typeface="Arial" pitchFamily="34" charset="0"/>
            </a:endParaRPr>
          </a:p>
        </p:txBody>
      </p:sp>
      <p:graphicFrame>
        <p:nvGraphicFramePr>
          <p:cNvPr id="5" name="Content Placeholder 3"/>
          <p:cNvGraphicFramePr>
            <a:graphicFrameLocks/>
          </p:cNvGraphicFramePr>
          <p:nvPr>
            <p:extLst>
              <p:ext uri="{D42A27DB-BD31-4B8C-83A1-F6EECF244321}">
                <p14:modId xmlns:p14="http://schemas.microsoft.com/office/powerpoint/2010/main" xmlns="" val="275656790"/>
              </p:ext>
            </p:extLst>
          </p:nvPr>
        </p:nvGraphicFramePr>
        <p:xfrm>
          <a:off x="228600" y="990600"/>
          <a:ext cx="3886200" cy="2819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xmlns="" val="2192232117"/>
              </p:ext>
            </p:extLst>
          </p:nvPr>
        </p:nvGraphicFramePr>
        <p:xfrm>
          <a:off x="4343400" y="990600"/>
          <a:ext cx="4572000" cy="2819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p:nvPr>
            <p:extLst>
              <p:ext uri="{D42A27DB-BD31-4B8C-83A1-F6EECF244321}">
                <p14:modId xmlns:p14="http://schemas.microsoft.com/office/powerpoint/2010/main" xmlns="" val="2788668015"/>
              </p:ext>
            </p:extLst>
          </p:nvPr>
        </p:nvGraphicFramePr>
        <p:xfrm>
          <a:off x="4343400" y="3886200"/>
          <a:ext cx="4572000" cy="2835276"/>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p:cNvSpPr txBox="1"/>
          <p:nvPr/>
        </p:nvSpPr>
        <p:spPr>
          <a:xfrm>
            <a:off x="3048000" y="3048000"/>
            <a:ext cx="990600" cy="381000"/>
          </a:xfrm>
          <a:prstGeom prst="rect">
            <a:avLst/>
          </a:prstGeom>
          <a:solidFill>
            <a:srgbClr val="66FF33"/>
          </a:solidFill>
        </p:spPr>
        <p:txBody>
          <a:bodyPr wrap="square" rtlCol="0">
            <a:spAutoFit/>
          </a:bodyPr>
          <a:lstStyle/>
          <a:p>
            <a:r>
              <a:rPr lang="en-US" dirty="0" smtClean="0"/>
              <a:t>P &lt;0,001</a:t>
            </a:r>
            <a:endParaRPr lang="en-US" dirty="0"/>
          </a:p>
        </p:txBody>
      </p:sp>
      <p:graphicFrame>
        <p:nvGraphicFramePr>
          <p:cNvPr id="11" name="Chart 10"/>
          <p:cNvGraphicFramePr/>
          <p:nvPr>
            <p:extLst>
              <p:ext uri="{D42A27DB-BD31-4B8C-83A1-F6EECF244321}">
                <p14:modId xmlns:p14="http://schemas.microsoft.com/office/powerpoint/2010/main" xmlns="" val="100866296"/>
              </p:ext>
            </p:extLst>
          </p:nvPr>
        </p:nvGraphicFramePr>
        <p:xfrm>
          <a:off x="174171" y="3886200"/>
          <a:ext cx="3902529" cy="2835276"/>
        </p:xfrm>
        <a:graphic>
          <a:graphicData uri="http://schemas.openxmlformats.org/drawingml/2006/chart">
            <c:chart xmlns:c="http://schemas.openxmlformats.org/drawingml/2006/chart" xmlns:r="http://schemas.openxmlformats.org/officeDocument/2006/relationships" r:id="rId6"/>
          </a:graphicData>
        </a:graphic>
      </p:graphicFrame>
      <p:sp>
        <p:nvSpPr>
          <p:cNvPr id="7" name="TextBox 6"/>
          <p:cNvSpPr txBox="1"/>
          <p:nvPr/>
        </p:nvSpPr>
        <p:spPr>
          <a:xfrm>
            <a:off x="7315200" y="1143000"/>
            <a:ext cx="1371600" cy="461665"/>
          </a:xfrm>
          <a:prstGeom prst="rect">
            <a:avLst/>
          </a:prstGeom>
          <a:noFill/>
        </p:spPr>
        <p:txBody>
          <a:bodyPr wrap="square" rtlCol="0">
            <a:spAutoFit/>
          </a:bodyPr>
          <a:lstStyle/>
          <a:p>
            <a:r>
              <a:rPr lang="en-US" sz="2400" b="1" dirty="0" smtClean="0"/>
              <a:t>Gender</a:t>
            </a:r>
            <a:endParaRPr lang="en-US" sz="2400" b="1" dirty="0"/>
          </a:p>
        </p:txBody>
      </p:sp>
    </p:spTree>
    <p:extLst>
      <p:ext uri="{BB962C8B-B14F-4D97-AF65-F5344CB8AC3E}">
        <p14:creationId xmlns:p14="http://schemas.microsoft.com/office/powerpoint/2010/main" xmlns="" val="1885334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sldNum" idx="4294967295"/>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Arial"/>
                <a:ea typeface="Arial"/>
                <a:cs typeface="Arial"/>
                <a:sym typeface="Arial"/>
              </a:rPr>
              <a:pPr marL="0" marR="0" lvl="0" indent="0" algn="r" rtl="0">
                <a:spcBef>
                  <a:spcPts val="0"/>
                </a:spcBef>
                <a:buSzPct val="25000"/>
                <a:buNone/>
              </a:pPr>
              <a:t>2</a:t>
            </a:fld>
            <a:endParaRPr lang="en-US" sz="900">
              <a:solidFill>
                <a:srgbClr val="888888"/>
              </a:solidFill>
              <a:latin typeface="Arial"/>
              <a:ea typeface="Arial"/>
              <a:cs typeface="Arial"/>
              <a:sym typeface="Arial"/>
            </a:endParaRPr>
          </a:p>
        </p:txBody>
      </p:sp>
      <p:sp>
        <p:nvSpPr>
          <p:cNvPr id="106" name="Shape 106"/>
          <p:cNvSpPr txBox="1"/>
          <p:nvPr/>
        </p:nvSpPr>
        <p:spPr>
          <a:xfrm>
            <a:off x="1334825" y="381000"/>
            <a:ext cx="6553200" cy="76944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4400" b="1">
                <a:solidFill>
                  <a:schemeClr val="dk1"/>
                </a:solidFill>
              </a:rPr>
              <a:t>PRESENTATION CONTENT</a:t>
            </a:r>
          </a:p>
        </p:txBody>
      </p:sp>
      <p:grpSp>
        <p:nvGrpSpPr>
          <p:cNvPr id="107" name="Shape 107"/>
          <p:cNvGrpSpPr/>
          <p:nvPr/>
        </p:nvGrpSpPr>
        <p:grpSpPr>
          <a:xfrm>
            <a:off x="-5792578" y="335891"/>
            <a:ext cx="14233886" cy="7077283"/>
            <a:chOff x="-5944978" y="-909741"/>
            <a:chExt cx="14233886" cy="7077283"/>
          </a:xfrm>
        </p:grpSpPr>
        <p:sp>
          <p:nvSpPr>
            <p:cNvPr id="108" name="Shape 108"/>
            <p:cNvSpPr/>
            <p:nvPr/>
          </p:nvSpPr>
          <p:spPr>
            <a:xfrm>
              <a:off x="-5944978" y="-909741"/>
              <a:ext cx="7077283" cy="7077283"/>
            </a:xfrm>
            <a:prstGeom prst="blockArc">
              <a:avLst>
                <a:gd name="adj1" fmla="val 18900000"/>
                <a:gd name="adj2" fmla="val 2700000"/>
                <a:gd name="adj3" fmla="val 305"/>
              </a:avLst>
            </a:prstGeom>
            <a:noFill/>
            <a:ln w="12700" cap="flat" cmpd="sng">
              <a:solidFill>
                <a:schemeClr val="accent6"/>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09" name="Shape 109"/>
            <p:cNvSpPr/>
            <p:nvPr/>
          </p:nvSpPr>
          <p:spPr>
            <a:xfrm>
              <a:off x="592647" y="404218"/>
              <a:ext cx="7696259" cy="808859"/>
            </a:xfrm>
            <a:prstGeom prst="rect">
              <a:avLst/>
            </a:prstGeom>
            <a:gradFill>
              <a:gsLst>
                <a:gs pos="0">
                  <a:srgbClr val="5E81C9"/>
                </a:gs>
                <a:gs pos="50000">
                  <a:srgbClr val="3B70C9"/>
                </a:gs>
                <a:gs pos="100000">
                  <a:srgbClr val="2E60B8"/>
                </a:gs>
              </a:gsLst>
              <a:lin ang="5400000" scaled="0"/>
            </a:gradFill>
            <a:ln>
              <a:noFill/>
            </a:ln>
            <a:effectLst>
              <a:outerShdw blurRad="57150" dist="19050" dir="5400000" algn="ctr" rotWithShape="0">
                <a:srgbClr val="000000">
                  <a:alpha val="62745"/>
                </a:srgbClr>
              </a:outerShdw>
            </a:effectLst>
          </p:spPr>
          <p:txBody>
            <a:bodyPr lIns="91425" tIns="91425" rIns="91425" bIns="91425" anchor="ctr" anchorCtr="0">
              <a:noAutofit/>
            </a:bodyPr>
            <a:lstStyle/>
            <a:p>
              <a:pPr lvl="0">
                <a:spcBef>
                  <a:spcPts val="0"/>
                </a:spcBef>
                <a:buNone/>
              </a:pPr>
              <a:endParaRPr/>
            </a:p>
          </p:txBody>
        </p:sp>
        <p:sp>
          <p:nvSpPr>
            <p:cNvPr id="110" name="Shape 110"/>
            <p:cNvSpPr txBox="1"/>
            <p:nvPr/>
          </p:nvSpPr>
          <p:spPr>
            <a:xfrm>
              <a:off x="592647" y="404218"/>
              <a:ext cx="7696259" cy="808859"/>
            </a:xfrm>
            <a:prstGeom prst="rect">
              <a:avLst/>
            </a:prstGeom>
            <a:noFill/>
            <a:ln>
              <a:noFill/>
            </a:ln>
          </p:spPr>
          <p:txBody>
            <a:bodyPr lIns="642025" tIns="76200" rIns="76200" bIns="76200" anchor="ctr" anchorCtr="0">
              <a:noAutofit/>
            </a:bodyPr>
            <a:lstStyle/>
            <a:p>
              <a:pPr marL="0" marR="0" lvl="0" indent="0" algn="l" rtl="0">
                <a:lnSpc>
                  <a:spcPct val="90000"/>
                </a:lnSpc>
                <a:spcBef>
                  <a:spcPts val="0"/>
                </a:spcBef>
                <a:spcAft>
                  <a:spcPts val="0"/>
                </a:spcAft>
                <a:buSzPct val="25000"/>
                <a:buNone/>
              </a:pPr>
              <a:r>
                <a:rPr lang="en-US" sz="3000">
                  <a:solidFill>
                    <a:schemeClr val="lt1"/>
                  </a:solidFill>
                </a:rPr>
                <a:t>Methadone treatment program in HCM city</a:t>
              </a:r>
            </a:p>
          </p:txBody>
        </p:sp>
        <p:sp>
          <p:nvSpPr>
            <p:cNvPr id="111" name="Shape 111"/>
            <p:cNvSpPr/>
            <p:nvPr/>
          </p:nvSpPr>
          <p:spPr>
            <a:xfrm>
              <a:off x="87109" y="303112"/>
              <a:ext cx="1011073" cy="1011073"/>
            </a:xfrm>
            <a:prstGeom prst="ellipse">
              <a:avLst/>
            </a:prstGeom>
            <a:solidFill>
              <a:schemeClr val="lt1"/>
            </a:solidFill>
            <a:ln w="9525" cap="flat" cmpd="sng">
              <a:solidFill>
                <a:srgbClr val="4372C3"/>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12" name="Shape 112"/>
            <p:cNvSpPr/>
            <p:nvPr/>
          </p:nvSpPr>
          <p:spPr>
            <a:xfrm>
              <a:off x="1056384" y="1617719"/>
              <a:ext cx="7232522" cy="808859"/>
            </a:xfrm>
            <a:prstGeom prst="rect">
              <a:avLst/>
            </a:prstGeom>
            <a:gradFill>
              <a:gsLst>
                <a:gs pos="0">
                  <a:srgbClr val="5EC3BF"/>
                </a:gs>
                <a:gs pos="50000">
                  <a:srgbClr val="3BC2BC"/>
                </a:gs>
                <a:gs pos="100000">
                  <a:srgbClr val="30B0AC"/>
                </a:gs>
              </a:gsLst>
              <a:lin ang="5400000" scaled="0"/>
            </a:gradFill>
            <a:ln>
              <a:noFill/>
            </a:ln>
            <a:effectLst>
              <a:outerShdw blurRad="57150" dist="19050" dir="5400000" algn="ctr" rotWithShape="0">
                <a:srgbClr val="000000">
                  <a:alpha val="62745"/>
                </a:srgbClr>
              </a:outerShdw>
            </a:effectLst>
          </p:spPr>
          <p:txBody>
            <a:bodyPr lIns="91425" tIns="91425" rIns="91425" bIns="91425" anchor="ctr" anchorCtr="0">
              <a:noAutofit/>
            </a:bodyPr>
            <a:lstStyle/>
            <a:p>
              <a:pPr lvl="0">
                <a:spcBef>
                  <a:spcPts val="0"/>
                </a:spcBef>
                <a:buNone/>
              </a:pPr>
              <a:endParaRPr/>
            </a:p>
          </p:txBody>
        </p:sp>
        <p:sp>
          <p:nvSpPr>
            <p:cNvPr id="113" name="Shape 113"/>
            <p:cNvSpPr txBox="1"/>
            <p:nvPr/>
          </p:nvSpPr>
          <p:spPr>
            <a:xfrm>
              <a:off x="1056384" y="1617719"/>
              <a:ext cx="7232522" cy="808859"/>
            </a:xfrm>
            <a:prstGeom prst="rect">
              <a:avLst/>
            </a:prstGeom>
            <a:noFill/>
            <a:ln>
              <a:noFill/>
            </a:ln>
          </p:spPr>
          <p:txBody>
            <a:bodyPr lIns="642025" tIns="76200" rIns="76200" bIns="76200" anchor="ctr" anchorCtr="0">
              <a:noAutofit/>
            </a:bodyPr>
            <a:lstStyle/>
            <a:p>
              <a:pPr marL="0" marR="0" lvl="0" indent="0" algn="l" rtl="0">
                <a:lnSpc>
                  <a:spcPct val="90000"/>
                </a:lnSpc>
                <a:spcBef>
                  <a:spcPts val="0"/>
                </a:spcBef>
                <a:spcAft>
                  <a:spcPts val="0"/>
                </a:spcAft>
                <a:buSzPct val="25000"/>
                <a:buNone/>
              </a:pPr>
              <a:r>
                <a:rPr lang="en-US" sz="3000">
                  <a:solidFill>
                    <a:schemeClr val="lt1"/>
                  </a:solidFill>
                </a:rPr>
                <a:t>Research Question and Objectives</a:t>
              </a:r>
            </a:p>
          </p:txBody>
        </p:sp>
        <p:sp>
          <p:nvSpPr>
            <p:cNvPr id="114" name="Shape 114"/>
            <p:cNvSpPr/>
            <p:nvPr/>
          </p:nvSpPr>
          <p:spPr>
            <a:xfrm>
              <a:off x="507068" y="1623483"/>
              <a:ext cx="1011073" cy="1011073"/>
            </a:xfrm>
            <a:prstGeom prst="ellipse">
              <a:avLst/>
            </a:prstGeom>
            <a:solidFill>
              <a:schemeClr val="lt1"/>
            </a:solidFill>
            <a:ln w="9525" cap="flat" cmpd="sng">
              <a:solidFill>
                <a:srgbClr val="43BCB8"/>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15" name="Shape 115"/>
            <p:cNvSpPr/>
            <p:nvPr/>
          </p:nvSpPr>
          <p:spPr>
            <a:xfrm>
              <a:off x="1056384" y="2831219"/>
              <a:ext cx="7232522" cy="808859"/>
            </a:xfrm>
            <a:prstGeom prst="rect">
              <a:avLst/>
            </a:prstGeom>
            <a:gradFill>
              <a:gsLst>
                <a:gs pos="0">
                  <a:srgbClr val="5EBC74"/>
                </a:gs>
                <a:gs pos="50000">
                  <a:srgbClr val="3EB85F"/>
                </a:gs>
                <a:gs pos="100000">
                  <a:srgbClr val="32A753"/>
                </a:gs>
              </a:gsLst>
              <a:lin ang="5400000" scaled="0"/>
            </a:gradFill>
            <a:ln>
              <a:noFill/>
            </a:ln>
            <a:effectLst>
              <a:outerShdw blurRad="57150" dist="19050" dir="5400000" algn="ctr" rotWithShape="0">
                <a:srgbClr val="000000">
                  <a:alpha val="62745"/>
                </a:srgbClr>
              </a:outerShdw>
            </a:effectLst>
          </p:spPr>
          <p:txBody>
            <a:bodyPr lIns="91425" tIns="91425" rIns="91425" bIns="91425" anchor="ctr" anchorCtr="0">
              <a:noAutofit/>
            </a:bodyPr>
            <a:lstStyle/>
            <a:p>
              <a:pPr lvl="0">
                <a:spcBef>
                  <a:spcPts val="0"/>
                </a:spcBef>
                <a:buNone/>
              </a:pPr>
              <a:endParaRPr/>
            </a:p>
          </p:txBody>
        </p:sp>
        <p:sp>
          <p:nvSpPr>
            <p:cNvPr id="116" name="Shape 116"/>
            <p:cNvSpPr txBox="1"/>
            <p:nvPr/>
          </p:nvSpPr>
          <p:spPr>
            <a:xfrm>
              <a:off x="1056384" y="2831219"/>
              <a:ext cx="7232522" cy="808859"/>
            </a:xfrm>
            <a:prstGeom prst="rect">
              <a:avLst/>
            </a:prstGeom>
            <a:noFill/>
            <a:ln>
              <a:noFill/>
            </a:ln>
          </p:spPr>
          <p:txBody>
            <a:bodyPr lIns="642025" tIns="76200" rIns="76200" bIns="76200" anchor="ctr" anchorCtr="0">
              <a:noAutofit/>
            </a:bodyPr>
            <a:lstStyle/>
            <a:p>
              <a:pPr marL="0" marR="0" lvl="0" indent="0" algn="l" rtl="0">
                <a:lnSpc>
                  <a:spcPct val="90000"/>
                </a:lnSpc>
                <a:spcBef>
                  <a:spcPts val="0"/>
                </a:spcBef>
                <a:spcAft>
                  <a:spcPts val="0"/>
                </a:spcAft>
                <a:buSzPct val="25000"/>
                <a:buNone/>
              </a:pPr>
              <a:r>
                <a:rPr lang="en-US" sz="3000">
                  <a:solidFill>
                    <a:schemeClr val="lt1"/>
                  </a:solidFill>
                </a:rPr>
                <a:t>Research Subjects and Method</a:t>
              </a:r>
            </a:p>
          </p:txBody>
        </p:sp>
        <p:sp>
          <p:nvSpPr>
            <p:cNvPr id="117" name="Shape 117"/>
            <p:cNvSpPr/>
            <p:nvPr/>
          </p:nvSpPr>
          <p:spPr>
            <a:xfrm>
              <a:off x="550847" y="2730111"/>
              <a:ext cx="1011073" cy="1011073"/>
            </a:xfrm>
            <a:prstGeom prst="ellipse">
              <a:avLst/>
            </a:prstGeom>
            <a:solidFill>
              <a:schemeClr val="lt1"/>
            </a:solidFill>
            <a:ln w="9525" cap="flat" cmpd="sng">
              <a:solidFill>
                <a:srgbClr val="45B363"/>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18" name="Shape 118"/>
            <p:cNvSpPr/>
            <p:nvPr/>
          </p:nvSpPr>
          <p:spPr>
            <a:xfrm>
              <a:off x="592647" y="4044719"/>
              <a:ext cx="7696259" cy="808859"/>
            </a:xfrm>
            <a:prstGeom prst="rect">
              <a:avLst/>
            </a:prstGeom>
            <a:gradFill>
              <a:gsLst>
                <a:gs pos="0">
                  <a:srgbClr val="7EB45F"/>
                </a:gs>
                <a:gs pos="50000">
                  <a:srgbClr val="6EAE41"/>
                </a:gs>
                <a:gs pos="100000">
                  <a:srgbClr val="5F9E35"/>
                </a:gs>
              </a:gsLst>
              <a:lin ang="5400000" scaled="0"/>
            </a:gradFill>
            <a:ln>
              <a:noFill/>
            </a:ln>
            <a:effectLst>
              <a:outerShdw blurRad="57150" dist="19050" dir="5400000" algn="ctr" rotWithShape="0">
                <a:srgbClr val="000000">
                  <a:alpha val="62745"/>
                </a:srgbClr>
              </a:outerShdw>
            </a:effectLst>
          </p:spPr>
          <p:txBody>
            <a:bodyPr lIns="91425" tIns="91425" rIns="91425" bIns="91425" anchor="ctr" anchorCtr="0">
              <a:noAutofit/>
            </a:bodyPr>
            <a:lstStyle/>
            <a:p>
              <a:pPr lvl="0">
                <a:spcBef>
                  <a:spcPts val="0"/>
                </a:spcBef>
                <a:buNone/>
              </a:pPr>
              <a:endParaRPr/>
            </a:p>
          </p:txBody>
        </p:sp>
        <p:sp>
          <p:nvSpPr>
            <p:cNvPr id="119" name="Shape 119"/>
            <p:cNvSpPr txBox="1"/>
            <p:nvPr/>
          </p:nvSpPr>
          <p:spPr>
            <a:xfrm>
              <a:off x="592647" y="4044719"/>
              <a:ext cx="7696259" cy="808859"/>
            </a:xfrm>
            <a:prstGeom prst="rect">
              <a:avLst/>
            </a:prstGeom>
            <a:noFill/>
            <a:ln>
              <a:noFill/>
            </a:ln>
          </p:spPr>
          <p:txBody>
            <a:bodyPr lIns="642025" tIns="76200" rIns="76200" bIns="76200" anchor="ctr" anchorCtr="0">
              <a:noAutofit/>
            </a:bodyPr>
            <a:lstStyle/>
            <a:p>
              <a:pPr marL="0" marR="0" lvl="0" indent="0" algn="l" rtl="0">
                <a:lnSpc>
                  <a:spcPct val="90000"/>
                </a:lnSpc>
                <a:spcBef>
                  <a:spcPts val="0"/>
                </a:spcBef>
                <a:spcAft>
                  <a:spcPts val="0"/>
                </a:spcAft>
                <a:buSzPct val="25000"/>
                <a:buNone/>
              </a:pPr>
              <a:r>
                <a:rPr lang="en-US" sz="3000">
                  <a:solidFill>
                    <a:schemeClr val="lt1"/>
                  </a:solidFill>
                </a:rPr>
                <a:t>Result and Discussion</a:t>
              </a:r>
            </a:p>
          </p:txBody>
        </p:sp>
        <p:sp>
          <p:nvSpPr>
            <p:cNvPr id="120" name="Shape 120"/>
            <p:cNvSpPr/>
            <p:nvPr/>
          </p:nvSpPr>
          <p:spPr>
            <a:xfrm>
              <a:off x="87109" y="3943612"/>
              <a:ext cx="1011073" cy="1011073"/>
            </a:xfrm>
            <a:prstGeom prst="ellipse">
              <a:avLst/>
            </a:prstGeom>
            <a:solidFill>
              <a:schemeClr val="lt1"/>
            </a:solidFill>
            <a:ln w="9525" cap="flat" cmpd="sng">
              <a:solidFill>
                <a:srgbClr val="6FAA47"/>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121" name="Shape 121"/>
          <p:cNvSpPr txBox="1"/>
          <p:nvPr/>
        </p:nvSpPr>
        <p:spPr>
          <a:xfrm>
            <a:off x="552524" y="1792669"/>
            <a:ext cx="385042" cy="52321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800" b="1" dirty="0">
                <a:solidFill>
                  <a:schemeClr val="dk1"/>
                </a:solidFill>
                <a:latin typeface="Arial"/>
                <a:ea typeface="Arial"/>
                <a:cs typeface="Arial"/>
                <a:sym typeface="Arial"/>
              </a:rPr>
              <a:t>1</a:t>
            </a:r>
          </a:p>
        </p:txBody>
      </p:sp>
      <p:sp>
        <p:nvSpPr>
          <p:cNvPr id="122" name="Shape 122"/>
          <p:cNvSpPr txBox="1"/>
          <p:nvPr/>
        </p:nvSpPr>
        <p:spPr>
          <a:xfrm>
            <a:off x="963966" y="3050684"/>
            <a:ext cx="370859" cy="52321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800" b="1">
                <a:solidFill>
                  <a:schemeClr val="dk1"/>
                </a:solidFill>
                <a:latin typeface="Arial"/>
                <a:ea typeface="Arial"/>
                <a:cs typeface="Arial"/>
                <a:sym typeface="Arial"/>
              </a:rPr>
              <a:t>2</a:t>
            </a:r>
          </a:p>
        </p:txBody>
      </p:sp>
      <p:sp>
        <p:nvSpPr>
          <p:cNvPr id="123" name="Shape 123"/>
          <p:cNvSpPr txBox="1"/>
          <p:nvPr/>
        </p:nvSpPr>
        <p:spPr>
          <a:xfrm>
            <a:off x="1016262" y="4267200"/>
            <a:ext cx="385042" cy="52321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800" b="1" dirty="0">
                <a:solidFill>
                  <a:schemeClr val="dk1"/>
                </a:solidFill>
                <a:latin typeface="Arial"/>
                <a:ea typeface="Arial"/>
                <a:cs typeface="Arial"/>
                <a:sym typeface="Arial"/>
              </a:rPr>
              <a:t>3</a:t>
            </a:r>
          </a:p>
        </p:txBody>
      </p:sp>
      <p:sp>
        <p:nvSpPr>
          <p:cNvPr id="124" name="Shape 124"/>
          <p:cNvSpPr txBox="1"/>
          <p:nvPr/>
        </p:nvSpPr>
        <p:spPr>
          <a:xfrm>
            <a:off x="510726" y="5433170"/>
            <a:ext cx="385042" cy="52321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800" b="1" dirty="0">
                <a:solidFill>
                  <a:schemeClr val="dk1"/>
                </a:solidFill>
                <a:latin typeface="Arial"/>
                <a:ea typeface="Arial"/>
                <a:cs typeface="Arial"/>
                <a:sym typeface="Arial"/>
              </a:rPr>
              <a:t>4</a:t>
            </a:r>
          </a:p>
        </p:txBody>
      </p:sp>
    </p:spTree>
    <p:extLst>
      <p:ext uri="{BB962C8B-B14F-4D97-AF65-F5344CB8AC3E}">
        <p14:creationId xmlns:p14="http://schemas.microsoft.com/office/powerpoint/2010/main" xmlns="" val="21542617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latin typeface="Arial" pitchFamily="34" charset="0"/>
                <a:cs typeface="Arial" pitchFamily="34" charset="0"/>
              </a:rPr>
              <a:pPr/>
              <a:t>20</a:t>
            </a:fld>
            <a:endParaRPr lang="en-US" dirty="0">
              <a:latin typeface="Arial" pitchFamily="34" charset="0"/>
              <a:cs typeface="Arial" pitchFamily="34" charset="0"/>
            </a:endParaRPr>
          </a:p>
        </p:txBody>
      </p:sp>
      <p:graphicFrame>
        <p:nvGraphicFramePr>
          <p:cNvPr id="5" name="Chart 4"/>
          <p:cNvGraphicFramePr/>
          <p:nvPr>
            <p:extLst>
              <p:ext uri="{D42A27DB-BD31-4B8C-83A1-F6EECF244321}">
                <p14:modId xmlns:p14="http://schemas.microsoft.com/office/powerpoint/2010/main" xmlns="" val="1990300471"/>
              </p:ext>
            </p:extLst>
          </p:nvPr>
        </p:nvGraphicFramePr>
        <p:xfrm>
          <a:off x="304800" y="1295400"/>
          <a:ext cx="4419600" cy="54260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xmlns="" val="1022270856"/>
              </p:ext>
            </p:extLst>
          </p:nvPr>
        </p:nvGraphicFramePr>
        <p:xfrm>
          <a:off x="4572000" y="1295400"/>
          <a:ext cx="4495799" cy="5440362"/>
        </p:xfrm>
        <a:graphic>
          <a:graphicData uri="http://schemas.openxmlformats.org/drawingml/2006/chart">
            <c:chart xmlns:c="http://schemas.openxmlformats.org/drawingml/2006/chart" xmlns:r="http://schemas.openxmlformats.org/officeDocument/2006/relationships" r:id="rId4"/>
          </a:graphicData>
        </a:graphic>
      </p:graphicFrame>
      <p:sp>
        <p:nvSpPr>
          <p:cNvPr id="6" name="Title 1"/>
          <p:cNvSpPr txBox="1">
            <a:spLocks/>
          </p:cNvSpPr>
          <p:nvPr/>
        </p:nvSpPr>
        <p:spPr>
          <a:xfrm>
            <a:off x="457200" y="304800"/>
            <a:ext cx="8229600" cy="9906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70C0"/>
                </a:solidFill>
                <a:latin typeface="Arial" pitchFamily="34" charset="0"/>
                <a:cs typeface="Arial" pitchFamily="34" charset="0"/>
              </a:rPr>
              <a:t>DEMOGRAPHY</a:t>
            </a:r>
            <a:endParaRPr lang="en-US" sz="3600" b="1" dirty="0">
              <a:solidFill>
                <a:srgbClr val="0070C0"/>
              </a:solidFill>
              <a:latin typeface="Arial" pitchFamily="34" charset="0"/>
              <a:cs typeface="Arial" pitchFamily="34" charset="0"/>
            </a:endParaRPr>
          </a:p>
        </p:txBody>
      </p:sp>
      <p:sp>
        <p:nvSpPr>
          <p:cNvPr id="2" name="TextBox 1"/>
          <p:cNvSpPr txBox="1"/>
          <p:nvPr/>
        </p:nvSpPr>
        <p:spPr>
          <a:xfrm>
            <a:off x="4800600" y="5975351"/>
            <a:ext cx="2133600" cy="381000"/>
          </a:xfrm>
          <a:prstGeom prst="rect">
            <a:avLst/>
          </a:prstGeom>
          <a:noFill/>
        </p:spPr>
        <p:txBody>
          <a:bodyPr wrap="square" rtlCol="0">
            <a:spAutoFit/>
          </a:bodyPr>
          <a:lstStyle/>
          <a:p>
            <a:r>
              <a:rPr lang="en-US" b="1" dirty="0" smtClean="0"/>
              <a:t>Job</a:t>
            </a:r>
            <a:endParaRPr lang="en-US" b="1" dirty="0"/>
          </a:p>
        </p:txBody>
      </p:sp>
    </p:spTree>
    <p:extLst>
      <p:ext uri="{BB962C8B-B14F-4D97-AF65-F5344CB8AC3E}">
        <p14:creationId xmlns:p14="http://schemas.microsoft.com/office/powerpoint/2010/main" xmlns="" val="18673537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pPr/>
              <a:t>21</a:t>
            </a:fld>
            <a:endParaRPr lang="en-US" dirty="0"/>
          </a:p>
        </p:txBody>
      </p:sp>
      <p:graphicFrame>
        <p:nvGraphicFramePr>
          <p:cNvPr id="4" name="Chart 3"/>
          <p:cNvGraphicFramePr>
            <a:graphicFrameLocks/>
          </p:cNvGraphicFramePr>
          <p:nvPr>
            <p:extLst>
              <p:ext uri="{D42A27DB-BD31-4B8C-83A1-F6EECF244321}">
                <p14:modId xmlns:p14="http://schemas.microsoft.com/office/powerpoint/2010/main" xmlns="" val="1311267152"/>
              </p:ext>
            </p:extLst>
          </p:nvPr>
        </p:nvGraphicFramePr>
        <p:xfrm>
          <a:off x="152400" y="762000"/>
          <a:ext cx="8839200" cy="5594351"/>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114800" y="6019800"/>
            <a:ext cx="914400" cy="400110"/>
          </a:xfrm>
          <a:prstGeom prst="rect">
            <a:avLst/>
          </a:prstGeom>
          <a:solidFill>
            <a:srgbClr val="66FF33"/>
          </a:solidFill>
        </p:spPr>
        <p:txBody>
          <a:bodyPr wrap="square" rtlCol="0">
            <a:spAutoFit/>
          </a:bodyPr>
          <a:lstStyle/>
          <a:p>
            <a:r>
              <a:rPr lang="en-US" sz="2000" b="1" dirty="0"/>
              <a:t>p</a:t>
            </a:r>
            <a:r>
              <a:rPr lang="en-US" sz="2000" b="1" dirty="0" smtClean="0"/>
              <a:t>&lt;0.05</a:t>
            </a:r>
            <a:endParaRPr lang="en-US" sz="2000" b="1" dirty="0"/>
          </a:p>
        </p:txBody>
      </p:sp>
      <p:sp>
        <p:nvSpPr>
          <p:cNvPr id="2" name="TextBox 1"/>
          <p:cNvSpPr txBox="1"/>
          <p:nvPr/>
        </p:nvSpPr>
        <p:spPr>
          <a:xfrm>
            <a:off x="7848600" y="5334506"/>
            <a:ext cx="1295400" cy="1323439"/>
          </a:xfrm>
          <a:prstGeom prst="rect">
            <a:avLst/>
          </a:prstGeom>
          <a:solidFill>
            <a:schemeClr val="bg1"/>
          </a:solidFill>
        </p:spPr>
        <p:txBody>
          <a:bodyPr wrap="square" rtlCol="0">
            <a:spAutoFit/>
          </a:bodyPr>
          <a:lstStyle/>
          <a:p>
            <a:pPr lvl="0"/>
            <a:r>
              <a:rPr lang="en-US" sz="1600" dirty="0">
                <a:latin typeface="Arial" panose="020B0604020202020204" pitchFamily="34" charset="0"/>
                <a:cs typeface="Arial" panose="020B0604020202020204" pitchFamily="34" charset="0"/>
              </a:rPr>
              <a:t>Thu </a:t>
            </a:r>
            <a:r>
              <a:rPr lang="en-US" sz="1600" dirty="0" err="1">
                <a:latin typeface="Arial" panose="020B0604020202020204" pitchFamily="34" charset="0"/>
                <a:cs typeface="Arial" panose="020B0604020202020204" pitchFamily="34" charset="0"/>
              </a:rPr>
              <a:t>Duc</a:t>
            </a:r>
            <a:r>
              <a:rPr lang="en-US" sz="1600" dirty="0">
                <a:latin typeface="Arial" panose="020B0604020202020204" pitchFamily="34" charset="0"/>
                <a:cs typeface="Arial" panose="020B0604020202020204" pitchFamily="34" charset="0"/>
              </a:rPr>
              <a:t> Community based </a:t>
            </a:r>
            <a:r>
              <a:rPr lang="en-US" sz="1600" dirty="0" err="1">
                <a:latin typeface="Arial" panose="020B0604020202020204" pitchFamily="34" charset="0"/>
                <a:cs typeface="Arial" panose="020B0604020202020204" pitchFamily="34" charset="0"/>
              </a:rPr>
              <a:t>centre</a:t>
            </a:r>
            <a:endParaRPr lang="en-US" sz="1600" dirty="0">
              <a:latin typeface="Arial" panose="020B0604020202020204" pitchFamily="34" charset="0"/>
              <a:cs typeface="Arial" panose="020B0604020202020204" pitchFamily="34" charset="0"/>
            </a:endParaRPr>
          </a:p>
          <a:p>
            <a:endParaRPr lang="en-US" sz="1600" dirty="0"/>
          </a:p>
        </p:txBody>
      </p:sp>
    </p:spTree>
    <p:extLst>
      <p:ext uri="{BB962C8B-B14F-4D97-AF65-F5344CB8AC3E}">
        <p14:creationId xmlns:p14="http://schemas.microsoft.com/office/powerpoint/2010/main" xmlns="" val="18662408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latin typeface="Arial" pitchFamily="34" charset="0"/>
                <a:cs typeface="Arial" pitchFamily="34" charset="0"/>
              </a:rPr>
              <a:pPr/>
              <a:t>22</a:t>
            </a:fld>
            <a:endParaRPr lang="en-US" dirty="0">
              <a:latin typeface="Arial" pitchFamily="34" charset="0"/>
              <a:cs typeface="Arial" pitchFamily="34" charset="0"/>
            </a:endParaRPr>
          </a:p>
        </p:txBody>
      </p:sp>
      <p:graphicFrame>
        <p:nvGraphicFramePr>
          <p:cNvPr id="6" name="Chart 5"/>
          <p:cNvGraphicFramePr/>
          <p:nvPr>
            <p:extLst>
              <p:ext uri="{D42A27DB-BD31-4B8C-83A1-F6EECF244321}">
                <p14:modId xmlns:p14="http://schemas.microsoft.com/office/powerpoint/2010/main" xmlns="" val="2741031288"/>
              </p:ext>
            </p:extLst>
          </p:nvPr>
        </p:nvGraphicFramePr>
        <p:xfrm>
          <a:off x="685800" y="1295400"/>
          <a:ext cx="8458200" cy="5257800"/>
        </p:xfrm>
        <a:graphic>
          <a:graphicData uri="http://schemas.openxmlformats.org/drawingml/2006/chart">
            <c:chart xmlns:c="http://schemas.openxmlformats.org/drawingml/2006/chart" xmlns:r="http://schemas.openxmlformats.org/officeDocument/2006/relationships" r:id="rId3"/>
          </a:graphicData>
        </a:graphic>
      </p:graphicFrame>
      <p:sp>
        <p:nvSpPr>
          <p:cNvPr id="8" name="Title 1"/>
          <p:cNvSpPr txBox="1">
            <a:spLocks/>
          </p:cNvSpPr>
          <p:nvPr/>
        </p:nvSpPr>
        <p:spPr>
          <a:xfrm>
            <a:off x="457200" y="304800"/>
            <a:ext cx="8229600" cy="9906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70C0"/>
                </a:solidFill>
                <a:latin typeface="Arial" pitchFamily="34" charset="0"/>
                <a:cs typeface="Arial" pitchFamily="34" charset="0"/>
              </a:rPr>
              <a:t>DRUG ADDICTION HISTORY</a:t>
            </a:r>
            <a:endParaRPr lang="en-US" sz="3600" b="1"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xmlns="" val="41350816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latin typeface="Arial" pitchFamily="34" charset="0"/>
                <a:cs typeface="Arial" pitchFamily="34" charset="0"/>
              </a:rPr>
              <a:pPr/>
              <a:t>23</a:t>
            </a:fld>
            <a:endParaRPr lang="en-US" dirty="0">
              <a:latin typeface="Arial" pitchFamily="34" charset="0"/>
              <a:cs typeface="Arial" pitchFamily="34" charset="0"/>
            </a:endParaRPr>
          </a:p>
        </p:txBody>
      </p:sp>
      <p:sp>
        <p:nvSpPr>
          <p:cNvPr id="4" name="Title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smtClean="0">
                <a:solidFill>
                  <a:srgbClr val="0070C0"/>
                </a:solidFill>
                <a:latin typeface="Arial" pitchFamily="34" charset="0"/>
                <a:cs typeface="Arial" pitchFamily="34" charset="0"/>
              </a:rPr>
              <a:t>HISTORY OF SUBSTANCE USE</a:t>
            </a:r>
            <a:endParaRPr lang="en-US" sz="4000" b="1" dirty="0">
              <a:solidFill>
                <a:srgbClr val="0070C0"/>
              </a:solidFill>
              <a:latin typeface="Arial" pitchFamily="34" charset="0"/>
              <a:cs typeface="Arial" pitchFamily="34" charset="0"/>
            </a:endParaRPr>
          </a:p>
        </p:txBody>
      </p:sp>
      <p:graphicFrame>
        <p:nvGraphicFramePr>
          <p:cNvPr id="5" name="Chart 4"/>
          <p:cNvGraphicFramePr/>
          <p:nvPr>
            <p:extLst>
              <p:ext uri="{D42A27DB-BD31-4B8C-83A1-F6EECF244321}">
                <p14:modId xmlns:p14="http://schemas.microsoft.com/office/powerpoint/2010/main" xmlns="" val="2646158246"/>
              </p:ext>
            </p:extLst>
          </p:nvPr>
        </p:nvGraphicFramePr>
        <p:xfrm>
          <a:off x="457200" y="1219200"/>
          <a:ext cx="8229600" cy="5638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13969311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pPr/>
              <a:t>24</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1643935810"/>
              </p:ext>
            </p:extLst>
          </p:nvPr>
        </p:nvGraphicFramePr>
        <p:xfrm>
          <a:off x="76200" y="944562"/>
          <a:ext cx="8991600" cy="5562354"/>
        </p:xfrm>
        <a:graphic>
          <a:graphicData uri="http://schemas.openxmlformats.org/drawingml/2006/table">
            <a:tbl>
              <a:tblPr firstRow="1" firstCol="1" bandRow="1">
                <a:tableStyleId>{93296810-A885-4BE3-A3E7-6D5BEEA58F35}</a:tableStyleId>
              </a:tblPr>
              <a:tblGrid>
                <a:gridCol w="2743200"/>
                <a:gridCol w="762000"/>
                <a:gridCol w="2057400"/>
                <a:gridCol w="1981200"/>
                <a:gridCol w="1447800"/>
              </a:tblGrid>
              <a:tr h="487361">
                <a:tc rowSpan="2">
                  <a:txBody>
                    <a:bodyPr/>
                    <a:lstStyle/>
                    <a:p>
                      <a:pPr marL="0" marR="0">
                        <a:lnSpc>
                          <a:spcPct val="150000"/>
                        </a:lnSpc>
                        <a:spcBef>
                          <a:spcPts val="0"/>
                        </a:spcBef>
                        <a:spcAft>
                          <a:spcPts val="0"/>
                        </a:spcAft>
                      </a:pPr>
                      <a:r>
                        <a:rPr lang="en-US" sz="2000" b="1" dirty="0" smtClean="0">
                          <a:solidFill>
                            <a:schemeClr val="lt1"/>
                          </a:solidFill>
                          <a:effectLst/>
                          <a:latin typeface="+mn-lt"/>
                          <a:ea typeface="+mn-ea"/>
                          <a:cs typeface="+mn-cs"/>
                        </a:rPr>
                        <a:t>History</a:t>
                      </a:r>
                      <a:r>
                        <a:rPr lang="en-US" sz="2000" b="1" baseline="0" dirty="0" smtClean="0">
                          <a:solidFill>
                            <a:schemeClr val="lt1"/>
                          </a:solidFill>
                          <a:effectLst/>
                          <a:latin typeface="+mn-lt"/>
                          <a:ea typeface="+mn-ea"/>
                          <a:cs typeface="+mn-cs"/>
                        </a:rPr>
                        <a:t> of substance use</a:t>
                      </a:r>
                      <a:endPar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rowSpan="2">
                  <a:txBody>
                    <a:bodyPr/>
                    <a:lstStyle/>
                    <a:p>
                      <a:pPr marL="0" marR="0" algn="ctr">
                        <a:lnSpc>
                          <a:spcPct val="150000"/>
                        </a:lnSpc>
                        <a:spcBef>
                          <a:spcPts val="0"/>
                        </a:spcBef>
                        <a:spcAft>
                          <a:spcPts val="0"/>
                        </a:spcAft>
                      </a:pPr>
                      <a:r>
                        <a:rPr lang="en-US" sz="2000" dirty="0" smtClean="0">
                          <a:effectLst/>
                        </a:rPr>
                        <a:t>n</a:t>
                      </a:r>
                      <a:endPar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50000"/>
                        </a:lnSpc>
                        <a:spcBef>
                          <a:spcPts val="0"/>
                        </a:spcBef>
                        <a:spcAft>
                          <a:spcPts val="0"/>
                        </a:spcAft>
                      </a:pPr>
                      <a:r>
                        <a:rPr lang="en-US" sz="20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Mean</a:t>
                      </a:r>
                      <a:endParaRPr lang="en-US" sz="20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pPr marL="0" marR="0" algn="ctr">
                        <a:lnSpc>
                          <a:spcPct val="115000"/>
                        </a:lnSpc>
                        <a:spcBef>
                          <a:spcPts val="0"/>
                        </a:spcBef>
                        <a:spcAft>
                          <a:spcPts val="0"/>
                        </a:spcAft>
                      </a:pPr>
                      <a:endParaRPr lang="en-US" sz="1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rowSpan="2">
                  <a:txBody>
                    <a:bodyPr/>
                    <a:lstStyle/>
                    <a:p>
                      <a:pPr marL="0" marR="0" algn="ctr">
                        <a:lnSpc>
                          <a:spcPct val="150000"/>
                        </a:lnSpc>
                        <a:spcBef>
                          <a:spcPts val="0"/>
                        </a:spcBef>
                        <a:spcAft>
                          <a:spcPts val="0"/>
                        </a:spcAft>
                      </a:pPr>
                      <a:r>
                        <a:rPr lang="en-US" sz="2000" b="1" dirty="0" smtClean="0">
                          <a:solidFill>
                            <a:schemeClr val="lt1"/>
                          </a:solidFill>
                          <a:effectLst/>
                          <a:latin typeface="+mn-lt"/>
                          <a:ea typeface="+mn-ea"/>
                          <a:cs typeface="+mn-cs"/>
                        </a:rPr>
                        <a:t>Significant</a:t>
                      </a:r>
                      <a:endPar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r h="457200">
                <a:tc vMerge="1">
                  <a:txBody>
                    <a:bodyPr/>
                    <a:lstStyle/>
                    <a:p>
                      <a:pPr marL="0" marR="0">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pPr marL="0" marR="0">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2000" b="1" dirty="0" smtClean="0">
                          <a:solidFill>
                            <a:schemeClr val="accent1">
                              <a:lumMod val="50000"/>
                            </a:schemeClr>
                          </a:solidFill>
                          <a:effectLst/>
                          <a:latin typeface="Arial" panose="020B0604020202020204" pitchFamily="34" charset="0"/>
                          <a:ea typeface="Calibri" panose="020F0502020204030204" pitchFamily="34" charset="0"/>
                          <a:cs typeface="Arial" panose="020B0604020202020204" pitchFamily="34" charset="0"/>
                        </a:rPr>
                        <a:t>Retention</a:t>
                      </a:r>
                      <a:endParaRPr lang="en-US" sz="2000" b="1" dirty="0">
                        <a:solidFill>
                          <a:schemeClr val="accent1">
                            <a:lumMod val="50000"/>
                          </a:schemeClr>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2000" b="1" dirty="0" smtClean="0">
                          <a:solidFill>
                            <a:schemeClr val="accent1">
                              <a:lumMod val="50000"/>
                            </a:schemeClr>
                          </a:solidFill>
                          <a:effectLst/>
                          <a:latin typeface="+mn-lt"/>
                          <a:ea typeface="+mn-ea"/>
                          <a:cs typeface="+mn-cs"/>
                        </a:rPr>
                        <a:t>Dropout</a:t>
                      </a:r>
                      <a:endParaRPr lang="en-US" sz="2000" b="1" dirty="0">
                        <a:solidFill>
                          <a:schemeClr val="accent1">
                            <a:lumMod val="50000"/>
                          </a:schemeClr>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pPr marL="0" marR="0">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16227">
                <a:tc>
                  <a:txBody>
                    <a:bodyPr/>
                    <a:lstStyle/>
                    <a:p>
                      <a:pPr marL="0" marR="0">
                        <a:lnSpc>
                          <a:spcPct val="150000"/>
                        </a:lnSpc>
                        <a:spcBef>
                          <a:spcPts val="0"/>
                        </a:spcBef>
                        <a:spcAft>
                          <a:spcPts val="0"/>
                        </a:spcAft>
                      </a:pPr>
                      <a:r>
                        <a:rPr lang="en-US" sz="1800" dirty="0" smtClean="0">
                          <a:solidFill>
                            <a:schemeClr val="lt1"/>
                          </a:solidFill>
                          <a:effectLst/>
                          <a:latin typeface="+mn-lt"/>
                          <a:ea typeface="+mn-ea"/>
                          <a:cs typeface="+mn-cs"/>
                        </a:rPr>
                        <a:t>Age</a:t>
                      </a:r>
                      <a:r>
                        <a:rPr lang="en-US" sz="1800" baseline="0" dirty="0" smtClean="0">
                          <a:solidFill>
                            <a:schemeClr val="lt1"/>
                          </a:solidFill>
                          <a:effectLst/>
                          <a:latin typeface="+mn-lt"/>
                          <a:ea typeface="+mn-ea"/>
                          <a:cs typeface="+mn-cs"/>
                        </a:rPr>
                        <a:t> </a:t>
                      </a:r>
                      <a:r>
                        <a:rPr lang="en-US" sz="1800" baseline="0" dirty="0" smtClean="0">
                          <a:solidFill>
                            <a:schemeClr val="lt1"/>
                          </a:solidFill>
                          <a:effectLst/>
                          <a:latin typeface="+mn-lt"/>
                          <a:ea typeface="+mn-ea"/>
                          <a:cs typeface="+mn-cs"/>
                        </a:rPr>
                        <a:t>starting </a:t>
                      </a:r>
                      <a:r>
                        <a:rPr lang="en-US" sz="1800" baseline="0" dirty="0" smtClean="0">
                          <a:solidFill>
                            <a:schemeClr val="lt1"/>
                          </a:solidFill>
                          <a:effectLst/>
                          <a:latin typeface="+mn-lt"/>
                          <a:ea typeface="+mn-ea"/>
                          <a:cs typeface="+mn-cs"/>
                        </a:rPr>
                        <a:t>substance use</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dirty="0">
                          <a:effectLst/>
                        </a:rPr>
                        <a:t>1060</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b="1" dirty="0">
                          <a:solidFill>
                            <a:schemeClr val="accent2">
                              <a:lumMod val="75000"/>
                            </a:schemeClr>
                          </a:solidFill>
                          <a:effectLst/>
                        </a:rPr>
                        <a:t>21.4±5.7 </a:t>
                      </a:r>
                      <a:endParaRPr lang="en-US" sz="2000" b="1" dirty="0" smtClean="0">
                        <a:solidFill>
                          <a:schemeClr val="accent2">
                            <a:lumMod val="75000"/>
                          </a:schemeClr>
                        </a:solidFill>
                        <a:effectLst/>
                      </a:endParaRPr>
                    </a:p>
                    <a:p>
                      <a:pPr marL="0" marR="0" algn="ctr">
                        <a:lnSpc>
                          <a:spcPct val="150000"/>
                        </a:lnSpc>
                        <a:spcBef>
                          <a:spcPts val="0"/>
                        </a:spcBef>
                        <a:spcAft>
                          <a:spcPts val="0"/>
                        </a:spcAft>
                      </a:pPr>
                      <a:r>
                        <a:rPr lang="vi-VN" sz="2000" dirty="0" smtClean="0">
                          <a:effectLst/>
                        </a:rPr>
                        <a:t>IQR=20(18-24</a:t>
                      </a:r>
                      <a:r>
                        <a:rPr lang="vi-VN" sz="2000" dirty="0">
                          <a:effectLst/>
                        </a:rPr>
                        <a:t>)</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b="1" dirty="0" smtClean="0">
                          <a:solidFill>
                            <a:schemeClr val="accent2">
                              <a:lumMod val="75000"/>
                            </a:schemeClr>
                          </a:solidFill>
                          <a:effectLst/>
                        </a:rPr>
                        <a:t>20.7±5.1</a:t>
                      </a:r>
                      <a:endParaRPr lang="en-US" sz="2000" b="1" dirty="0" smtClean="0">
                        <a:solidFill>
                          <a:schemeClr val="accent2">
                            <a:lumMod val="75000"/>
                          </a:schemeClr>
                        </a:solidFill>
                        <a:effectLst/>
                      </a:endParaRPr>
                    </a:p>
                    <a:p>
                      <a:pPr marL="0" marR="0" algn="ctr">
                        <a:lnSpc>
                          <a:spcPct val="150000"/>
                        </a:lnSpc>
                        <a:spcBef>
                          <a:spcPts val="0"/>
                        </a:spcBef>
                        <a:spcAft>
                          <a:spcPts val="0"/>
                        </a:spcAft>
                      </a:pPr>
                      <a:r>
                        <a:rPr lang="vi-VN" sz="2000" dirty="0" smtClean="0">
                          <a:effectLst/>
                        </a:rPr>
                        <a:t> </a:t>
                      </a:r>
                      <a:r>
                        <a:rPr lang="vi-VN" sz="2000" dirty="0">
                          <a:effectLst/>
                        </a:rPr>
                        <a:t>IQR=19(17-23)</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2000" dirty="0" smtClean="0">
                          <a:effectLst/>
                        </a:rPr>
                        <a:t>p</a:t>
                      </a:r>
                      <a:r>
                        <a:rPr lang="vi-VN" sz="2000" dirty="0" smtClean="0">
                          <a:effectLst/>
                        </a:rPr>
                        <a:t>=0.03</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r h="716227">
                <a:tc>
                  <a:txBody>
                    <a:bodyPr/>
                    <a:lstStyle/>
                    <a:p>
                      <a:pPr marL="0" marR="0">
                        <a:lnSpc>
                          <a:spcPct val="150000"/>
                        </a:lnSpc>
                        <a:spcBef>
                          <a:spcPts val="0"/>
                        </a:spcBef>
                        <a:spcAft>
                          <a:spcPts val="0"/>
                        </a:spcAft>
                      </a:pPr>
                      <a:r>
                        <a:rPr lang="en-US" sz="1800" dirty="0" smtClean="0">
                          <a:solidFill>
                            <a:schemeClr val="lt1"/>
                          </a:solidFill>
                          <a:effectLst/>
                          <a:latin typeface="+mn-lt"/>
                          <a:ea typeface="+mn-ea"/>
                          <a:cs typeface="+mn-cs"/>
                        </a:rPr>
                        <a:t>Age</a:t>
                      </a:r>
                      <a:r>
                        <a:rPr lang="en-US" sz="1800" baseline="0" dirty="0" smtClean="0">
                          <a:solidFill>
                            <a:schemeClr val="lt1"/>
                          </a:solidFill>
                          <a:effectLst/>
                          <a:latin typeface="+mn-lt"/>
                          <a:ea typeface="+mn-ea"/>
                          <a:cs typeface="+mn-cs"/>
                        </a:rPr>
                        <a:t> </a:t>
                      </a:r>
                      <a:r>
                        <a:rPr lang="en-US" sz="1800" baseline="0" dirty="0" smtClean="0">
                          <a:solidFill>
                            <a:schemeClr val="lt1"/>
                          </a:solidFill>
                          <a:effectLst/>
                          <a:latin typeface="+mn-lt"/>
                          <a:ea typeface="+mn-ea"/>
                          <a:cs typeface="+mn-cs"/>
                        </a:rPr>
                        <a:t>starting </a:t>
                      </a:r>
                      <a:r>
                        <a:rPr lang="en-US" sz="1800" baseline="0" dirty="0" smtClean="0">
                          <a:solidFill>
                            <a:schemeClr val="lt1"/>
                          </a:solidFill>
                          <a:effectLst/>
                          <a:latin typeface="+mn-lt"/>
                          <a:ea typeface="+mn-ea"/>
                          <a:cs typeface="+mn-cs"/>
                        </a:rPr>
                        <a:t>heroine injection</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2000" kern="1200" dirty="0" smtClean="0">
                          <a:solidFill>
                            <a:schemeClr val="dk1"/>
                          </a:solidFill>
                          <a:effectLst/>
                          <a:latin typeface="Arial" panose="020B0604020202020204" pitchFamily="34" charset="0"/>
                          <a:ea typeface="+mn-ea"/>
                          <a:cs typeface="Arial" panose="020B0604020202020204" pitchFamily="34" charset="0"/>
                        </a:rPr>
                        <a:t>902</a:t>
                      </a:r>
                      <a:endParaRPr lang="en-US" sz="2000" kern="1200" dirty="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2000" b="1" dirty="0" smtClean="0">
                          <a:solidFill>
                            <a:schemeClr val="accent2">
                              <a:lumMod val="75000"/>
                            </a:schemeClr>
                          </a:solidFill>
                          <a:effectLst/>
                          <a:latin typeface="Arial" panose="020B0604020202020204" pitchFamily="34" charset="0"/>
                          <a:cs typeface="Arial" panose="020B0604020202020204" pitchFamily="34" charset="0"/>
                        </a:rPr>
                        <a:t>24</a:t>
                      </a:r>
                      <a:r>
                        <a:rPr lang="vi-VN" sz="2000" b="1" dirty="0" smtClean="0">
                          <a:solidFill>
                            <a:schemeClr val="accent2">
                              <a:lumMod val="75000"/>
                            </a:schemeClr>
                          </a:solidFill>
                          <a:effectLst/>
                          <a:latin typeface="Arial" panose="020B0604020202020204" pitchFamily="34" charset="0"/>
                          <a:cs typeface="Arial" panose="020B0604020202020204" pitchFamily="34" charset="0"/>
                        </a:rPr>
                        <a:t>.</a:t>
                      </a:r>
                      <a:r>
                        <a:rPr lang="en-US" sz="2000" b="1" dirty="0" smtClean="0">
                          <a:solidFill>
                            <a:schemeClr val="accent2">
                              <a:lumMod val="75000"/>
                            </a:schemeClr>
                          </a:solidFill>
                          <a:effectLst/>
                          <a:latin typeface="Arial" panose="020B0604020202020204" pitchFamily="34" charset="0"/>
                          <a:cs typeface="Arial" panose="020B0604020202020204" pitchFamily="34" charset="0"/>
                        </a:rPr>
                        <a:t>4</a:t>
                      </a:r>
                      <a:r>
                        <a:rPr lang="vi-VN" sz="2000" b="1" dirty="0" smtClean="0">
                          <a:solidFill>
                            <a:schemeClr val="accent2">
                              <a:lumMod val="75000"/>
                            </a:schemeClr>
                          </a:solidFill>
                          <a:effectLst/>
                          <a:latin typeface="Arial" panose="020B0604020202020204" pitchFamily="34" charset="0"/>
                          <a:cs typeface="Arial" panose="020B0604020202020204" pitchFamily="34" charset="0"/>
                        </a:rPr>
                        <a:t>±</a:t>
                      </a:r>
                      <a:r>
                        <a:rPr lang="en-US" sz="2000" b="1" dirty="0" smtClean="0">
                          <a:solidFill>
                            <a:schemeClr val="accent2">
                              <a:lumMod val="75000"/>
                            </a:schemeClr>
                          </a:solidFill>
                          <a:effectLst/>
                          <a:latin typeface="Arial" panose="020B0604020202020204" pitchFamily="34" charset="0"/>
                          <a:cs typeface="Arial" panose="020B0604020202020204" pitchFamily="34" charset="0"/>
                        </a:rPr>
                        <a:t>6.8</a:t>
                      </a:r>
                    </a:p>
                    <a:p>
                      <a:pPr marL="0" marR="0" algn="ctr">
                        <a:lnSpc>
                          <a:spcPct val="150000"/>
                        </a:lnSpc>
                        <a:spcBef>
                          <a:spcPts val="0"/>
                        </a:spcBef>
                        <a:spcAft>
                          <a:spcPts val="0"/>
                        </a:spcAft>
                      </a:pPr>
                      <a:r>
                        <a:rPr lang="vi-VN" sz="2000" dirty="0" smtClean="0">
                          <a:effectLst/>
                          <a:latin typeface="Arial" panose="020B0604020202020204" pitchFamily="34" charset="0"/>
                          <a:cs typeface="Arial" panose="020B0604020202020204" pitchFamily="34" charset="0"/>
                        </a:rPr>
                        <a:t>IQR=23(</a:t>
                      </a:r>
                      <a:r>
                        <a:rPr lang="en-US" sz="2000" dirty="0" smtClean="0">
                          <a:effectLst/>
                          <a:latin typeface="Arial" panose="020B0604020202020204" pitchFamily="34" charset="0"/>
                          <a:cs typeface="Arial" panose="020B0604020202020204" pitchFamily="34" charset="0"/>
                        </a:rPr>
                        <a:t>20</a:t>
                      </a:r>
                      <a:r>
                        <a:rPr lang="vi-VN" sz="2000" dirty="0" smtClean="0">
                          <a:effectLst/>
                          <a:latin typeface="Arial" panose="020B0604020202020204" pitchFamily="34" charset="0"/>
                          <a:cs typeface="Arial" panose="020B0604020202020204" pitchFamily="34" charset="0"/>
                        </a:rPr>
                        <a:t>-2</a:t>
                      </a:r>
                      <a:r>
                        <a:rPr lang="en-US" sz="2000" dirty="0" smtClean="0">
                          <a:effectLst/>
                          <a:latin typeface="Arial" panose="020B0604020202020204" pitchFamily="34" charset="0"/>
                          <a:cs typeface="Arial" panose="020B0604020202020204" pitchFamily="34" charset="0"/>
                        </a:rPr>
                        <a:t>8</a:t>
                      </a:r>
                      <a:r>
                        <a:rPr lang="vi-VN" sz="2000" dirty="0" smtClean="0">
                          <a:effectLst/>
                          <a:latin typeface="Arial" panose="020B0604020202020204" pitchFamily="34" charset="0"/>
                          <a:cs typeface="Arial" panose="020B0604020202020204" pitchFamily="34" charset="0"/>
                        </a:rPr>
                        <a:t>)</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2000" b="1" dirty="0" smtClean="0">
                          <a:solidFill>
                            <a:schemeClr val="accent2">
                              <a:lumMod val="75000"/>
                            </a:schemeClr>
                          </a:solidFill>
                          <a:effectLst/>
                          <a:latin typeface="Arial" panose="020B0604020202020204" pitchFamily="34" charset="0"/>
                          <a:cs typeface="Arial" panose="020B0604020202020204" pitchFamily="34" charset="0"/>
                        </a:rPr>
                        <a:t>23,1+5.8</a:t>
                      </a:r>
                      <a:r>
                        <a:rPr lang="vi-VN" sz="2000" b="1" dirty="0" smtClean="0">
                          <a:solidFill>
                            <a:schemeClr val="accent2">
                              <a:lumMod val="75000"/>
                            </a:schemeClr>
                          </a:solidFill>
                          <a:effectLst/>
                          <a:latin typeface="Arial" panose="020B0604020202020204" pitchFamily="34" charset="0"/>
                          <a:cs typeface="Arial" panose="020B0604020202020204" pitchFamily="34" charset="0"/>
                        </a:rPr>
                        <a:t> </a:t>
                      </a:r>
                      <a:endParaRPr lang="en-US" sz="2000" b="1" dirty="0" smtClean="0">
                        <a:solidFill>
                          <a:schemeClr val="accent2">
                            <a:lumMod val="75000"/>
                          </a:schemeClr>
                        </a:solidFill>
                        <a:effectLst/>
                        <a:latin typeface="Arial" panose="020B0604020202020204" pitchFamily="34" charset="0"/>
                        <a:cs typeface="Arial" panose="020B0604020202020204" pitchFamily="34" charset="0"/>
                      </a:endParaRPr>
                    </a:p>
                    <a:p>
                      <a:pPr marL="0" marR="0" algn="ctr">
                        <a:lnSpc>
                          <a:spcPct val="150000"/>
                        </a:lnSpc>
                        <a:spcBef>
                          <a:spcPts val="0"/>
                        </a:spcBef>
                        <a:spcAft>
                          <a:spcPts val="0"/>
                        </a:spcAft>
                      </a:pPr>
                      <a:r>
                        <a:rPr lang="vi-VN" sz="2000" dirty="0" smtClean="0">
                          <a:effectLst/>
                          <a:latin typeface="Arial" panose="020B0604020202020204" pitchFamily="34" charset="0"/>
                          <a:cs typeface="Arial" panose="020B0604020202020204" pitchFamily="34" charset="0"/>
                        </a:rPr>
                        <a:t>IQR=22(19-2</a:t>
                      </a:r>
                      <a:r>
                        <a:rPr lang="en-US" sz="2000" dirty="0" smtClean="0">
                          <a:effectLst/>
                          <a:latin typeface="Arial" panose="020B0604020202020204" pitchFamily="34" charset="0"/>
                          <a:cs typeface="Arial" panose="020B0604020202020204" pitchFamily="34" charset="0"/>
                        </a:rPr>
                        <a:t>6</a:t>
                      </a:r>
                      <a:r>
                        <a:rPr lang="vi-VN" sz="2000" dirty="0" smtClean="0">
                          <a:effectLst/>
                          <a:latin typeface="Arial" panose="020B0604020202020204" pitchFamily="34" charset="0"/>
                          <a:cs typeface="Arial" panose="020B0604020202020204" pitchFamily="34" charset="0"/>
                        </a:rPr>
                        <a:t>)</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2000" dirty="0" smtClean="0">
                          <a:effectLst/>
                          <a:latin typeface="Arial" panose="020B0604020202020204" pitchFamily="34" charset="0"/>
                          <a:cs typeface="Arial" panose="020B0604020202020204" pitchFamily="34" charset="0"/>
                        </a:rPr>
                        <a:t>p</a:t>
                      </a:r>
                      <a:r>
                        <a:rPr lang="vi-VN" sz="2000" dirty="0" smtClean="0">
                          <a:effectLst/>
                          <a:latin typeface="Arial" panose="020B0604020202020204" pitchFamily="34" charset="0"/>
                          <a:cs typeface="Arial" panose="020B0604020202020204" pitchFamily="34" charset="0"/>
                        </a:rPr>
                        <a:t>=0.0</a:t>
                      </a:r>
                      <a:r>
                        <a:rPr lang="en-US" sz="2000" dirty="0" smtClean="0">
                          <a:effectLst/>
                          <a:latin typeface="Arial" panose="020B0604020202020204" pitchFamily="34" charset="0"/>
                          <a:cs typeface="Arial" panose="020B0604020202020204" pitchFamily="34" charset="0"/>
                        </a:rPr>
                        <a:t>1</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r h="960193">
                <a:tc>
                  <a:txBody>
                    <a:bodyPr/>
                    <a:lstStyle/>
                    <a:p>
                      <a:pPr marL="0" marR="0">
                        <a:lnSpc>
                          <a:spcPct val="150000"/>
                        </a:lnSpc>
                        <a:spcBef>
                          <a:spcPts val="0"/>
                        </a:spcBef>
                        <a:spcAft>
                          <a:spcPts val="0"/>
                        </a:spcAft>
                      </a:pPr>
                      <a:r>
                        <a:rPr lang="en-US" sz="1800" dirty="0" smtClean="0">
                          <a:effectLst/>
                        </a:rPr>
                        <a:t>Total years for </a:t>
                      </a:r>
                      <a:r>
                        <a:rPr lang="en-US" sz="1800" baseline="0" dirty="0" smtClean="0">
                          <a:effectLst/>
                        </a:rPr>
                        <a:t>substance use</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dirty="0">
                          <a:effectLst/>
                        </a:rPr>
                        <a:t>1001</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b="1" dirty="0">
                          <a:solidFill>
                            <a:schemeClr val="accent2">
                              <a:lumMod val="75000"/>
                            </a:schemeClr>
                          </a:solidFill>
                          <a:effectLst/>
                        </a:rPr>
                        <a:t>7±4.6 </a:t>
                      </a:r>
                      <a:endParaRPr lang="en-US" sz="2000" b="1" dirty="0" smtClean="0">
                        <a:solidFill>
                          <a:schemeClr val="accent2">
                            <a:lumMod val="75000"/>
                          </a:schemeClr>
                        </a:solidFill>
                        <a:effectLst/>
                      </a:endParaRPr>
                    </a:p>
                    <a:p>
                      <a:pPr marL="0" marR="0" algn="ctr">
                        <a:lnSpc>
                          <a:spcPct val="150000"/>
                        </a:lnSpc>
                        <a:spcBef>
                          <a:spcPts val="0"/>
                        </a:spcBef>
                        <a:spcAft>
                          <a:spcPts val="0"/>
                        </a:spcAft>
                      </a:pPr>
                      <a:r>
                        <a:rPr lang="vi-VN" sz="2000" dirty="0" smtClean="0">
                          <a:effectLst/>
                        </a:rPr>
                        <a:t>IQR=6(3-10</a:t>
                      </a:r>
                      <a:r>
                        <a:rPr lang="vi-VN" sz="2000" dirty="0">
                          <a:effectLst/>
                        </a:rPr>
                        <a:t>)</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b="1" dirty="0">
                          <a:solidFill>
                            <a:schemeClr val="accent2">
                              <a:lumMod val="75000"/>
                            </a:schemeClr>
                          </a:solidFill>
                          <a:effectLst/>
                        </a:rPr>
                        <a:t>5.6±4.9 </a:t>
                      </a:r>
                      <a:endParaRPr lang="en-US" sz="2000" b="1" dirty="0" smtClean="0">
                        <a:solidFill>
                          <a:schemeClr val="accent2">
                            <a:lumMod val="75000"/>
                          </a:schemeClr>
                        </a:solidFill>
                        <a:effectLst/>
                      </a:endParaRPr>
                    </a:p>
                    <a:p>
                      <a:pPr marL="0" marR="0" algn="ctr">
                        <a:lnSpc>
                          <a:spcPct val="150000"/>
                        </a:lnSpc>
                        <a:spcBef>
                          <a:spcPts val="0"/>
                        </a:spcBef>
                        <a:spcAft>
                          <a:spcPts val="0"/>
                        </a:spcAft>
                      </a:pPr>
                      <a:r>
                        <a:rPr lang="vi-VN" sz="2000" dirty="0" smtClean="0">
                          <a:effectLst/>
                        </a:rPr>
                        <a:t>IQR=4(2-9</a:t>
                      </a:r>
                      <a:r>
                        <a:rPr lang="vi-VN" sz="2000" dirty="0">
                          <a:effectLst/>
                        </a:rPr>
                        <a:t>)</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2000" dirty="0" smtClean="0">
                          <a:effectLst/>
                        </a:rPr>
                        <a:t>p</a:t>
                      </a:r>
                      <a:r>
                        <a:rPr lang="vi-VN" sz="2000" dirty="0" smtClean="0">
                          <a:effectLst/>
                        </a:rPr>
                        <a:t>&lt;0.001</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r h="472262">
                <a:tc>
                  <a:txBody>
                    <a:bodyPr/>
                    <a:lstStyle/>
                    <a:p>
                      <a:pPr marL="0" marR="0">
                        <a:lnSpc>
                          <a:spcPct val="150000"/>
                        </a:lnSpc>
                        <a:spcBef>
                          <a:spcPts val="0"/>
                        </a:spcBef>
                        <a:spcAft>
                          <a:spcPts val="0"/>
                        </a:spcAft>
                      </a:pPr>
                      <a:r>
                        <a:rPr lang="en-US" sz="1800" dirty="0" smtClean="0">
                          <a:effectLst/>
                        </a:rPr>
                        <a:t>Frequency of</a:t>
                      </a:r>
                      <a:r>
                        <a:rPr lang="en-US" sz="1800" baseline="0" dirty="0" smtClean="0">
                          <a:effectLst/>
                        </a:rPr>
                        <a:t> substance </a:t>
                      </a:r>
                      <a:r>
                        <a:rPr lang="en-US" sz="1800" baseline="0" dirty="0" smtClean="0">
                          <a:effectLst/>
                        </a:rPr>
                        <a:t>use/day</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dirty="0">
                          <a:effectLst/>
                        </a:rPr>
                        <a:t>1062</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b="1" dirty="0">
                          <a:solidFill>
                            <a:schemeClr val="accent2">
                              <a:lumMod val="75000"/>
                            </a:schemeClr>
                          </a:solidFill>
                          <a:effectLst/>
                        </a:rPr>
                        <a:t>2.9±2.3 </a:t>
                      </a:r>
                      <a:endParaRPr lang="en-US" sz="2000" b="1" dirty="0" smtClean="0">
                        <a:solidFill>
                          <a:schemeClr val="accent2">
                            <a:lumMod val="75000"/>
                          </a:schemeClr>
                        </a:solidFill>
                        <a:effectLst/>
                      </a:endParaRPr>
                    </a:p>
                    <a:p>
                      <a:pPr marL="0" marR="0" algn="ctr">
                        <a:lnSpc>
                          <a:spcPct val="150000"/>
                        </a:lnSpc>
                        <a:spcBef>
                          <a:spcPts val="0"/>
                        </a:spcBef>
                        <a:spcAft>
                          <a:spcPts val="0"/>
                        </a:spcAft>
                      </a:pPr>
                      <a:r>
                        <a:rPr lang="vi-VN" sz="2000" dirty="0" smtClean="0">
                          <a:effectLst/>
                        </a:rPr>
                        <a:t>IQR=3(2-3</a:t>
                      </a:r>
                      <a:r>
                        <a:rPr lang="vi-VN" sz="2000" dirty="0">
                          <a:effectLst/>
                        </a:rPr>
                        <a:t>)</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b="1" dirty="0">
                          <a:solidFill>
                            <a:schemeClr val="accent2">
                              <a:lumMod val="75000"/>
                            </a:schemeClr>
                          </a:solidFill>
                          <a:effectLst/>
                        </a:rPr>
                        <a:t>3.1±5.2 </a:t>
                      </a:r>
                      <a:endParaRPr lang="en-US" sz="2000" b="1" dirty="0" smtClean="0">
                        <a:solidFill>
                          <a:schemeClr val="accent2">
                            <a:lumMod val="75000"/>
                          </a:schemeClr>
                        </a:solidFill>
                        <a:effectLst/>
                      </a:endParaRPr>
                    </a:p>
                    <a:p>
                      <a:pPr marL="0" marR="0" algn="ctr">
                        <a:lnSpc>
                          <a:spcPct val="150000"/>
                        </a:lnSpc>
                        <a:spcBef>
                          <a:spcPts val="0"/>
                        </a:spcBef>
                        <a:spcAft>
                          <a:spcPts val="0"/>
                        </a:spcAft>
                      </a:pPr>
                      <a:r>
                        <a:rPr lang="vi-VN" sz="2000" dirty="0" smtClean="0">
                          <a:effectLst/>
                        </a:rPr>
                        <a:t>IQR=3(2-3</a:t>
                      </a:r>
                      <a:r>
                        <a:rPr lang="vi-VN" sz="2000" dirty="0">
                          <a:effectLst/>
                        </a:rPr>
                        <a:t>)</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2000" dirty="0" smtClean="0">
                          <a:effectLst/>
                        </a:rPr>
                        <a:t>p</a:t>
                      </a:r>
                      <a:r>
                        <a:rPr lang="vi-VN" sz="2000" dirty="0" smtClean="0">
                          <a:effectLst/>
                        </a:rPr>
                        <a:t>=0.253</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r h="472262">
                <a:tc>
                  <a:txBody>
                    <a:bodyPr/>
                    <a:lstStyle/>
                    <a:p>
                      <a:pPr marL="0" marR="0">
                        <a:lnSpc>
                          <a:spcPct val="150000"/>
                        </a:lnSpc>
                        <a:spcBef>
                          <a:spcPts val="0"/>
                        </a:spcBef>
                        <a:spcAft>
                          <a:spcPts val="0"/>
                        </a:spcAft>
                      </a:pPr>
                      <a:r>
                        <a:rPr lang="en-US" sz="1800" baseline="0" dirty="0" smtClean="0">
                          <a:effectLst/>
                        </a:rPr>
                        <a:t>Any addiction treatment before MMT</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dirty="0">
                          <a:effectLst/>
                        </a:rPr>
                        <a:t>1039</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b="1" dirty="0">
                          <a:solidFill>
                            <a:schemeClr val="accent2">
                              <a:lumMod val="75000"/>
                            </a:schemeClr>
                          </a:solidFill>
                          <a:effectLst/>
                        </a:rPr>
                        <a:t>2.1±1.9 </a:t>
                      </a:r>
                      <a:endParaRPr lang="en-US" sz="2000" b="1" dirty="0" smtClean="0">
                        <a:solidFill>
                          <a:schemeClr val="accent2">
                            <a:lumMod val="75000"/>
                          </a:schemeClr>
                        </a:solidFill>
                        <a:effectLst/>
                      </a:endParaRPr>
                    </a:p>
                    <a:p>
                      <a:pPr marL="0" marR="0" algn="ctr">
                        <a:lnSpc>
                          <a:spcPct val="150000"/>
                        </a:lnSpc>
                        <a:spcBef>
                          <a:spcPts val="0"/>
                        </a:spcBef>
                        <a:spcAft>
                          <a:spcPts val="0"/>
                        </a:spcAft>
                      </a:pPr>
                      <a:r>
                        <a:rPr lang="vi-VN" sz="2000" dirty="0" smtClean="0">
                          <a:effectLst/>
                        </a:rPr>
                        <a:t>IQR=2(1-2</a:t>
                      </a:r>
                      <a:r>
                        <a:rPr lang="vi-VN" sz="2000" dirty="0">
                          <a:effectLst/>
                        </a:rPr>
                        <a:t>)</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vi-VN" sz="2000" b="1" dirty="0">
                          <a:solidFill>
                            <a:schemeClr val="accent2">
                              <a:lumMod val="75000"/>
                            </a:schemeClr>
                          </a:solidFill>
                          <a:effectLst/>
                        </a:rPr>
                        <a:t>2.3±5.4 </a:t>
                      </a:r>
                      <a:endParaRPr lang="en-US" sz="2000" b="1" dirty="0" smtClean="0">
                        <a:solidFill>
                          <a:schemeClr val="accent2">
                            <a:lumMod val="75000"/>
                          </a:schemeClr>
                        </a:solidFill>
                        <a:effectLst/>
                      </a:endParaRPr>
                    </a:p>
                    <a:p>
                      <a:pPr marL="0" marR="0" algn="ctr">
                        <a:lnSpc>
                          <a:spcPct val="150000"/>
                        </a:lnSpc>
                        <a:spcBef>
                          <a:spcPts val="0"/>
                        </a:spcBef>
                        <a:spcAft>
                          <a:spcPts val="0"/>
                        </a:spcAft>
                      </a:pPr>
                      <a:r>
                        <a:rPr lang="vi-VN" sz="2000" dirty="0" smtClean="0">
                          <a:effectLst/>
                        </a:rPr>
                        <a:t>IQR=2(1-2</a:t>
                      </a:r>
                      <a:r>
                        <a:rPr lang="vi-VN" sz="2000" dirty="0">
                          <a:effectLst/>
                        </a:rPr>
                        <a:t>)</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2000" dirty="0" smtClean="0">
                          <a:effectLst/>
                        </a:rPr>
                        <a:t>p</a:t>
                      </a:r>
                      <a:r>
                        <a:rPr lang="vi-VN" sz="2000" dirty="0" smtClean="0">
                          <a:effectLst/>
                        </a:rPr>
                        <a:t>=0.166</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
        <p:nvSpPr>
          <p:cNvPr id="5" name="Title 1"/>
          <p:cNvSpPr txBox="1">
            <a:spLocks/>
          </p:cNvSpPr>
          <p:nvPr/>
        </p:nvSpPr>
        <p:spPr>
          <a:xfrm>
            <a:off x="457200" y="152400"/>
            <a:ext cx="8229600" cy="7921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smtClean="0">
                <a:solidFill>
                  <a:srgbClr val="0070C0"/>
                </a:solidFill>
                <a:latin typeface="Arial" pitchFamily="34" charset="0"/>
                <a:cs typeface="Arial" pitchFamily="34" charset="0"/>
              </a:rPr>
              <a:t>HISTORY OF SUBSTANCE USE</a:t>
            </a:r>
            <a:endParaRPr lang="en-US" sz="4000" b="1"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xmlns="" val="29524400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rgbClr val="0070C0"/>
                </a:solidFill>
                <a:latin typeface="Arial" panose="020B0604020202020204" pitchFamily="34" charset="0"/>
                <a:cs typeface="Arial" panose="020B0604020202020204" pitchFamily="34" charset="0"/>
              </a:rPr>
              <a:t>SUBSTANCE USE </a:t>
            </a:r>
            <a:br>
              <a:rPr lang="en-US" b="1" dirty="0" smtClean="0">
                <a:solidFill>
                  <a:srgbClr val="0070C0"/>
                </a:solidFill>
                <a:latin typeface="Arial" panose="020B0604020202020204" pitchFamily="34" charset="0"/>
                <a:cs typeface="Arial" panose="020B0604020202020204" pitchFamily="34" charset="0"/>
              </a:rPr>
            </a:br>
            <a:r>
              <a:rPr lang="en-US" b="1" dirty="0" smtClean="0">
                <a:solidFill>
                  <a:srgbClr val="0070C0"/>
                </a:solidFill>
                <a:latin typeface="Arial" panose="020B0604020202020204" pitchFamily="34" charset="0"/>
                <a:cs typeface="Arial" panose="020B0604020202020204" pitchFamily="34" charset="0"/>
              </a:rPr>
              <a:t>DURING MMT TREATMENT</a:t>
            </a:r>
            <a:endParaRPr lang="en-US" b="1" dirty="0">
              <a:solidFill>
                <a:srgbClr val="0070C0"/>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0"/>
          </p:nvPr>
        </p:nvSpPr>
        <p:spPr>
          <a:xfrm>
            <a:off x="6477000" y="6481083"/>
            <a:ext cx="2057400" cy="365125"/>
          </a:xfrm>
        </p:spPr>
        <p:txBody>
          <a:bodyPr/>
          <a:lstStyle/>
          <a:p>
            <a:fld id="{F67BE6C4-C851-406C-8BCD-C8A49F6D2319}" type="slidenum">
              <a:rPr lang="en-US" smtClean="0"/>
              <a:pPr/>
              <a:t>25</a:t>
            </a:fld>
            <a:endParaRPr lang="en-US" dirty="0"/>
          </a:p>
        </p:txBody>
      </p:sp>
      <p:graphicFrame>
        <p:nvGraphicFramePr>
          <p:cNvPr id="4" name="Chart 3"/>
          <p:cNvGraphicFramePr>
            <a:graphicFrameLocks/>
          </p:cNvGraphicFramePr>
          <p:nvPr>
            <p:extLst>
              <p:ext uri="{D42A27DB-BD31-4B8C-83A1-F6EECF244321}">
                <p14:modId xmlns:p14="http://schemas.microsoft.com/office/powerpoint/2010/main" xmlns="" val="1391034415"/>
              </p:ext>
            </p:extLst>
          </p:nvPr>
        </p:nvGraphicFramePr>
        <p:xfrm>
          <a:off x="457200" y="1600199"/>
          <a:ext cx="8058150" cy="524600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7010400" y="5334000"/>
            <a:ext cx="1295400" cy="400110"/>
          </a:xfrm>
          <a:prstGeom prst="rect">
            <a:avLst/>
          </a:prstGeom>
          <a:solidFill>
            <a:schemeClr val="bg1"/>
          </a:solidFill>
        </p:spPr>
        <p:txBody>
          <a:bodyPr wrap="square" rtlCol="0">
            <a:spAutoFit/>
          </a:bodyPr>
          <a:lstStyle/>
          <a:p>
            <a:r>
              <a:rPr lang="en-US" sz="2000" dirty="0" smtClean="0">
                <a:latin typeface="Arial" panose="020B0604020202020204" pitchFamily="34" charset="0"/>
                <a:cs typeface="Arial" panose="020B0604020202020204" pitchFamily="34" charset="0"/>
              </a:rPr>
              <a:t>Cigarette</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4419420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latin typeface="Arial" pitchFamily="34" charset="0"/>
                <a:cs typeface="Arial" pitchFamily="34" charset="0"/>
              </a:rPr>
              <a:pPr/>
              <a:t>26</a:t>
            </a:fld>
            <a:endParaRPr lang="en-US" dirty="0">
              <a:latin typeface="Arial" pitchFamily="34" charset="0"/>
              <a:cs typeface="Arial" pitchFamily="34" charset="0"/>
            </a:endParaRPr>
          </a:p>
        </p:txBody>
      </p:sp>
      <p:sp>
        <p:nvSpPr>
          <p:cNvPr id="4" name="Title 1"/>
          <p:cNvSpPr txBox="1">
            <a:spLocks/>
          </p:cNvSpPr>
          <p:nvPr/>
        </p:nvSpPr>
        <p:spPr>
          <a:xfrm>
            <a:off x="609600" y="34977"/>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sz="2400" b="0" i="0" u="none" strike="noStrike" kern="1200" spc="0" baseline="0">
                <a:solidFill>
                  <a:prstClr val="black">
                    <a:alpha val="91000"/>
                  </a:prstClr>
                </a:solidFill>
                <a:latin typeface="+mn-lt"/>
                <a:ea typeface="+mn-ea"/>
                <a:cs typeface="+mn-cs"/>
              </a:defRPr>
            </a:pPr>
            <a:r>
              <a:rPr lang="en-US" sz="3200" b="1" dirty="0" smtClean="0">
                <a:solidFill>
                  <a:srgbClr val="0070C0">
                    <a:alpha val="91000"/>
                  </a:srgbClr>
                </a:solidFill>
              </a:rPr>
              <a:t>MMT DOSES</a:t>
            </a:r>
            <a:r>
              <a:rPr lang="en-US" sz="3200" b="1" dirty="0">
                <a:solidFill>
                  <a:srgbClr val="0070C0">
                    <a:alpha val="91000"/>
                  </a:srgbClr>
                </a:solidFill>
              </a:rPr>
              <a:t> *</a:t>
            </a:r>
            <a:r>
              <a:rPr lang="en-US" sz="3200" b="1" dirty="0" smtClean="0">
                <a:solidFill>
                  <a:srgbClr val="0070C0">
                    <a:alpha val="91000"/>
                  </a:srgbClr>
                </a:solidFill>
              </a:rPr>
              <a:t> BETWEEN PATIENTS WITH ARV TREATMENT AND NON-ARV TREATMENT</a:t>
            </a:r>
            <a:endParaRPr lang="en-US" sz="3200" b="1" dirty="0">
              <a:solidFill>
                <a:srgbClr val="0070C0">
                  <a:alpha val="91000"/>
                </a:srgbClr>
              </a:solidFill>
            </a:endParaRPr>
          </a:p>
        </p:txBody>
      </p:sp>
      <p:sp>
        <p:nvSpPr>
          <p:cNvPr id="2" name="TextBox 1"/>
          <p:cNvSpPr txBox="1"/>
          <p:nvPr/>
        </p:nvSpPr>
        <p:spPr>
          <a:xfrm>
            <a:off x="228600" y="6172200"/>
            <a:ext cx="4419600" cy="369332"/>
          </a:xfrm>
          <a:prstGeom prst="rect">
            <a:avLst/>
          </a:prstGeom>
          <a:noFill/>
        </p:spPr>
        <p:txBody>
          <a:bodyPr wrap="square" rtlCol="0">
            <a:spAutoFit/>
          </a:bodyPr>
          <a:lstStyle/>
          <a:p>
            <a:r>
              <a:rPr lang="en-US" dirty="0" smtClean="0"/>
              <a:t>*Median</a:t>
            </a:r>
            <a:endParaRPr lang="en-US" dirty="0"/>
          </a:p>
        </p:txBody>
      </p:sp>
      <p:graphicFrame>
        <p:nvGraphicFramePr>
          <p:cNvPr id="6" name="Chart 5"/>
          <p:cNvGraphicFramePr>
            <a:graphicFrameLocks/>
          </p:cNvGraphicFramePr>
          <p:nvPr>
            <p:extLst>
              <p:ext uri="{D42A27DB-BD31-4B8C-83A1-F6EECF244321}">
                <p14:modId xmlns:p14="http://schemas.microsoft.com/office/powerpoint/2010/main" xmlns="" val="2999829605"/>
              </p:ext>
            </p:extLst>
          </p:nvPr>
        </p:nvGraphicFramePr>
        <p:xfrm>
          <a:off x="152401" y="854077"/>
          <a:ext cx="8686800" cy="563459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0166173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76200"/>
            <a:ext cx="8229600" cy="792162"/>
          </a:xfrm>
        </p:spPr>
        <p:txBody>
          <a:bodyPr>
            <a:normAutofit/>
          </a:bodyPr>
          <a:lstStyle/>
          <a:p>
            <a:pPr algn="ctr"/>
            <a:r>
              <a:rPr lang="en-US" sz="3600" b="1" dirty="0" smtClean="0">
                <a:solidFill>
                  <a:srgbClr val="0070C0"/>
                </a:solidFill>
                <a:latin typeface="Arial" pitchFamily="34" charset="0"/>
                <a:cs typeface="Arial" pitchFamily="34" charset="0"/>
              </a:rPr>
              <a:t>ACCOMPANIED DISEASES</a:t>
            </a:r>
            <a:endParaRPr lang="en-US" sz="3600" b="1" dirty="0">
              <a:solidFill>
                <a:srgbClr val="0070C0"/>
              </a:solidFill>
              <a:latin typeface="Arial" pitchFamily="34" charset="0"/>
              <a:cs typeface="Arial" pitchFamily="34" charset="0"/>
            </a:endParaRPr>
          </a:p>
        </p:txBody>
      </p:sp>
      <p:sp>
        <p:nvSpPr>
          <p:cNvPr id="3" name="Slide Number Placeholder 2"/>
          <p:cNvSpPr>
            <a:spLocks noGrp="1"/>
          </p:cNvSpPr>
          <p:nvPr>
            <p:ph type="sldNum" sz="quarter" idx="10"/>
          </p:nvPr>
        </p:nvSpPr>
        <p:spPr/>
        <p:txBody>
          <a:bodyPr/>
          <a:lstStyle/>
          <a:p>
            <a:fld id="{F67BE6C4-C851-406C-8BCD-C8A49F6D2319}" type="slidenum">
              <a:rPr lang="en-US" smtClean="0">
                <a:latin typeface="Arial" pitchFamily="34" charset="0"/>
                <a:cs typeface="Arial" pitchFamily="34" charset="0"/>
              </a:rPr>
              <a:pPr/>
              <a:t>27</a:t>
            </a:fld>
            <a:endParaRPr lang="en-US" dirty="0">
              <a:latin typeface="Arial" pitchFamily="34" charset="0"/>
              <a:cs typeface="Arial" pitchFamily="34" charset="0"/>
            </a:endParaRPr>
          </a:p>
        </p:txBody>
      </p:sp>
      <p:sp>
        <p:nvSpPr>
          <p:cNvPr id="5" name="Content Placeholder 2"/>
          <p:cNvSpPr txBox="1">
            <a:spLocks/>
          </p:cNvSpPr>
          <p:nvPr/>
        </p:nvSpPr>
        <p:spPr>
          <a:xfrm>
            <a:off x="457200" y="1798637"/>
            <a:ext cx="8229600"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endParaRPr lang="en-US" dirty="0" smtClean="0">
              <a:latin typeface="Arial" pitchFamily="34" charset="0"/>
              <a:cs typeface="Arial" pitchFamily="34" charset="0"/>
            </a:endParaRPr>
          </a:p>
        </p:txBody>
      </p:sp>
      <p:graphicFrame>
        <p:nvGraphicFramePr>
          <p:cNvPr id="6" name="Chart 5"/>
          <p:cNvGraphicFramePr>
            <a:graphicFrameLocks/>
          </p:cNvGraphicFramePr>
          <p:nvPr>
            <p:extLst>
              <p:ext uri="{D42A27DB-BD31-4B8C-83A1-F6EECF244321}">
                <p14:modId xmlns:p14="http://schemas.microsoft.com/office/powerpoint/2010/main" xmlns="" val="3589232317"/>
              </p:ext>
            </p:extLst>
          </p:nvPr>
        </p:nvGraphicFramePr>
        <p:xfrm>
          <a:off x="0" y="868362"/>
          <a:ext cx="9144000" cy="5807076"/>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p:nvPr/>
        </p:nvSpPr>
        <p:spPr>
          <a:xfrm>
            <a:off x="3352800" y="3048000"/>
            <a:ext cx="1085836" cy="400113"/>
          </a:xfrm>
          <a:prstGeom prst="rect">
            <a:avLst/>
          </a:prstGeom>
          <a:solidFill>
            <a:srgbClr val="66FF33"/>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t>P </a:t>
            </a:r>
            <a:r>
              <a:rPr lang="en-US" sz="2000" dirty="0"/>
              <a:t>&lt;</a:t>
            </a:r>
            <a:r>
              <a:rPr lang="en-US" sz="2000" dirty="0" smtClean="0"/>
              <a:t>0,001</a:t>
            </a:r>
            <a:endParaRPr lang="en-US" sz="2000" dirty="0"/>
          </a:p>
        </p:txBody>
      </p:sp>
    </p:spTree>
    <p:extLst>
      <p:ext uri="{BB962C8B-B14F-4D97-AF65-F5344CB8AC3E}">
        <p14:creationId xmlns:p14="http://schemas.microsoft.com/office/powerpoint/2010/main" xmlns="" val="25267104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pPr/>
              <a:t>28</a:t>
            </a:fld>
            <a:endParaRPr lang="en-US" dirty="0"/>
          </a:p>
        </p:txBody>
      </p:sp>
      <p:sp>
        <p:nvSpPr>
          <p:cNvPr id="5" name="Title 4"/>
          <p:cNvSpPr>
            <a:spLocks noGrp="1"/>
          </p:cNvSpPr>
          <p:nvPr>
            <p:ph type="title"/>
          </p:nvPr>
        </p:nvSpPr>
        <p:spPr/>
        <p:txBody>
          <a:bodyPr>
            <a:noAutofit/>
          </a:bodyPr>
          <a:lstStyle/>
          <a:p>
            <a:pPr algn="ctr">
              <a:lnSpc>
                <a:spcPct val="150000"/>
              </a:lnSpc>
            </a:pPr>
            <a:r>
              <a:rPr lang="en-US" sz="2800" b="1" dirty="0" smtClean="0">
                <a:solidFill>
                  <a:srgbClr val="0070C0"/>
                </a:solidFill>
                <a:latin typeface="Arial" panose="020B0604020202020204" pitchFamily="34" charset="0"/>
                <a:cs typeface="Arial" panose="020B0604020202020204" pitchFamily="34" charset="0"/>
              </a:rPr>
              <a:t>Drop-out </a:t>
            </a:r>
            <a:r>
              <a:rPr lang="en-US" sz="2800" b="1" dirty="0" smtClean="0">
                <a:solidFill>
                  <a:srgbClr val="0070C0"/>
                </a:solidFill>
                <a:latin typeface="Arial" panose="020B0604020202020204" pitchFamily="34" charset="0"/>
                <a:cs typeface="Arial" panose="020B0604020202020204" pitchFamily="34" charset="0"/>
              </a:rPr>
              <a:t>R</a:t>
            </a:r>
            <a:r>
              <a:rPr lang="en-US" sz="2800" b="1" dirty="0" smtClean="0">
                <a:solidFill>
                  <a:srgbClr val="0070C0"/>
                </a:solidFill>
                <a:latin typeface="Arial" panose="020B0604020202020204" pitchFamily="34" charset="0"/>
                <a:cs typeface="Arial" panose="020B0604020202020204" pitchFamily="34" charset="0"/>
              </a:rPr>
              <a:t>ate </a:t>
            </a:r>
            <a:r>
              <a:rPr lang="en-US" sz="2800" b="1" dirty="0" smtClean="0">
                <a:solidFill>
                  <a:srgbClr val="0070C0"/>
                </a:solidFill>
                <a:latin typeface="Arial" panose="020B0604020202020204" pitchFamily="34" charset="0"/>
                <a:cs typeface="Arial" panose="020B0604020202020204" pitchFamily="34" charset="0"/>
              </a:rPr>
              <a:t>by months</a:t>
            </a:r>
            <a:endParaRPr lang="en-US" sz="2800" b="1" dirty="0">
              <a:solidFill>
                <a:srgbClr val="0070C0"/>
              </a:solidFill>
              <a:latin typeface="Arial" panose="020B060402020202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xmlns="" val="3318894603"/>
              </p:ext>
            </p:extLst>
          </p:nvPr>
        </p:nvGraphicFramePr>
        <p:xfrm>
          <a:off x="1371600" y="1676400"/>
          <a:ext cx="6248400" cy="4267200"/>
        </p:xfrm>
        <a:graphic>
          <a:graphicData uri="http://schemas.openxmlformats.org/drawingml/2006/table">
            <a:tbl>
              <a:tblPr firstRow="1" bandRow="1">
                <a:tableStyleId>{5C22544A-7EE6-4342-B048-85BDC9FD1C3A}</a:tableStyleId>
              </a:tblPr>
              <a:tblGrid>
                <a:gridCol w="3124200"/>
                <a:gridCol w="3124200"/>
              </a:tblGrid>
              <a:tr h="1340769">
                <a:tc>
                  <a:txBody>
                    <a:bodyPr/>
                    <a:lstStyle/>
                    <a:p>
                      <a:pPr algn="ctr" fontAlgn="t">
                        <a:lnSpc>
                          <a:spcPct val="100000"/>
                        </a:lnSpc>
                      </a:pPr>
                      <a:r>
                        <a:rPr lang="en-US" sz="2400" b="1" u="none" strike="noStrike" dirty="0">
                          <a:solidFill>
                            <a:schemeClr val="tx1"/>
                          </a:solidFill>
                          <a:effectLst/>
                          <a:latin typeface="Arial" panose="020B0604020202020204" pitchFamily="34" charset="0"/>
                          <a:cs typeface="Arial" panose="020B0604020202020204" pitchFamily="34" charset="0"/>
                        </a:rPr>
                        <a:t> </a:t>
                      </a:r>
                      <a:r>
                        <a:rPr lang="en-US" sz="2400" b="1" u="none" strike="noStrike" dirty="0" smtClean="0">
                          <a:solidFill>
                            <a:schemeClr val="tx1"/>
                          </a:solidFill>
                          <a:effectLst/>
                          <a:latin typeface="Arial" panose="020B0604020202020204" pitchFamily="34" charset="0"/>
                          <a:cs typeface="Arial" panose="020B0604020202020204" pitchFamily="34" charset="0"/>
                        </a:rPr>
                        <a:t>Treatment Time</a:t>
                      </a:r>
                      <a:endParaRPr lang="en-US" sz="2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t">
                        <a:lnSpc>
                          <a:spcPct val="100000"/>
                        </a:lnSpc>
                      </a:pPr>
                      <a:r>
                        <a:rPr lang="en-US" sz="2400" b="1" i="0" u="none" strike="noStrike" dirty="0" smtClean="0">
                          <a:solidFill>
                            <a:schemeClr val="tx1"/>
                          </a:solidFill>
                          <a:effectLst/>
                          <a:latin typeface="Arial" panose="020B0604020202020204" pitchFamily="34" charset="0"/>
                          <a:cs typeface="Arial" panose="020B0604020202020204" pitchFamily="34" charset="0"/>
                        </a:rPr>
                        <a:t>Drop-out Rate</a:t>
                      </a:r>
                      <a:endParaRPr lang="en-US" sz="2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r>
              <a:tr h="675717">
                <a:tc>
                  <a:txBody>
                    <a:bodyPr/>
                    <a:lstStyle/>
                    <a:p>
                      <a:pPr algn="ctr" rtl="0" fontAlgn="ctr"/>
                      <a:r>
                        <a:rPr lang="en-US" sz="2400" u="none" strike="noStrike" dirty="0" smtClean="0">
                          <a:effectLst/>
                          <a:latin typeface="Arial" panose="020B0604020202020204" pitchFamily="34" charset="0"/>
                          <a:cs typeface="Arial" panose="020B0604020202020204" pitchFamily="34" charset="0"/>
                        </a:rPr>
                        <a:t>After</a:t>
                      </a:r>
                      <a:r>
                        <a:rPr lang="en-US" sz="2400" u="none" strike="noStrike" baseline="0" dirty="0" smtClean="0">
                          <a:effectLst/>
                          <a:latin typeface="Arial" panose="020B0604020202020204" pitchFamily="34" charset="0"/>
                          <a:cs typeface="Arial" panose="020B0604020202020204" pitchFamily="34" charset="0"/>
                        </a:rPr>
                        <a:t> </a:t>
                      </a:r>
                      <a:r>
                        <a:rPr lang="en-US" sz="2400" u="none" strike="noStrike" dirty="0" smtClean="0">
                          <a:effectLst/>
                          <a:latin typeface="Arial" panose="020B0604020202020204" pitchFamily="34" charset="0"/>
                          <a:cs typeface="Arial" panose="020B0604020202020204" pitchFamily="34" charset="0"/>
                        </a:rPr>
                        <a:t>1 month</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1">
                        <a:lumMod val="40000"/>
                        <a:lumOff val="60000"/>
                      </a:schemeClr>
                    </a:solidFill>
                  </a:tcPr>
                </a:tc>
                <a:tc>
                  <a:txBody>
                    <a:bodyPr/>
                    <a:lstStyle/>
                    <a:p>
                      <a:pPr algn="ctr" fontAlgn="t"/>
                      <a:r>
                        <a:rPr lang="en-US" sz="2400" b="0" i="0" u="none" strike="noStrike" dirty="0" smtClean="0">
                          <a:solidFill>
                            <a:srgbClr val="000000"/>
                          </a:solidFill>
                          <a:effectLst/>
                          <a:latin typeface="Arial" panose="020B0604020202020204" pitchFamily="34" charset="0"/>
                          <a:cs typeface="Arial" panose="020B0604020202020204" pitchFamily="34" charset="0"/>
                        </a:rPr>
                        <a:t>1%</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1">
                        <a:lumMod val="40000"/>
                        <a:lumOff val="60000"/>
                      </a:schemeClr>
                    </a:solidFill>
                  </a:tcPr>
                </a:tc>
              </a:tr>
              <a:tr h="811882">
                <a:tc>
                  <a:txBody>
                    <a:bodyPr/>
                    <a:lstStyle/>
                    <a:p>
                      <a:pPr algn="ctr" rtl="0" fontAlgn="ctr"/>
                      <a:r>
                        <a:rPr lang="en-US" sz="2400" u="none" strike="noStrike" dirty="0" smtClean="0">
                          <a:effectLst/>
                          <a:latin typeface="Arial" panose="020B0604020202020204" pitchFamily="34" charset="0"/>
                          <a:cs typeface="Arial" panose="020B0604020202020204" pitchFamily="34" charset="0"/>
                        </a:rPr>
                        <a:t>After</a:t>
                      </a:r>
                      <a:r>
                        <a:rPr lang="en-US" sz="2400" u="none" strike="noStrike" baseline="0" dirty="0" smtClean="0">
                          <a:effectLst/>
                          <a:latin typeface="Arial" panose="020B0604020202020204" pitchFamily="34" charset="0"/>
                          <a:cs typeface="Arial" panose="020B0604020202020204" pitchFamily="34" charset="0"/>
                        </a:rPr>
                        <a:t> </a:t>
                      </a:r>
                      <a:r>
                        <a:rPr lang="en-US" sz="2400" u="none" strike="noStrike" dirty="0" smtClean="0">
                          <a:effectLst/>
                          <a:latin typeface="Arial" panose="020B0604020202020204" pitchFamily="34" charset="0"/>
                          <a:cs typeface="Arial" panose="020B0604020202020204" pitchFamily="34" charset="0"/>
                        </a:rPr>
                        <a:t>3 months</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1">
                        <a:lumMod val="40000"/>
                        <a:lumOff val="60000"/>
                      </a:schemeClr>
                    </a:solidFill>
                  </a:tcPr>
                </a:tc>
                <a:tc>
                  <a:txBody>
                    <a:bodyPr/>
                    <a:lstStyle/>
                    <a:p>
                      <a:pPr algn="ctr" fontAlgn="t"/>
                      <a:r>
                        <a:rPr lang="en-US" sz="2400" b="0" i="0" u="none" strike="noStrike" dirty="0" smtClean="0">
                          <a:solidFill>
                            <a:srgbClr val="000000"/>
                          </a:solidFill>
                          <a:effectLst/>
                          <a:latin typeface="Arial" panose="020B0604020202020204" pitchFamily="34" charset="0"/>
                          <a:cs typeface="Arial" panose="020B0604020202020204" pitchFamily="34" charset="0"/>
                        </a:rPr>
                        <a:t>6%</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1">
                        <a:lumMod val="40000"/>
                        <a:lumOff val="60000"/>
                      </a:schemeClr>
                    </a:solidFill>
                  </a:tcPr>
                </a:tc>
              </a:tr>
              <a:tr h="734826">
                <a:tc>
                  <a:txBody>
                    <a:bodyPr/>
                    <a:lstStyle/>
                    <a:p>
                      <a:pPr algn="ctr" rtl="0" fontAlgn="ctr"/>
                      <a:r>
                        <a:rPr lang="en-US" sz="2400" b="0" i="0" u="none" strike="noStrike" dirty="0" smtClean="0">
                          <a:solidFill>
                            <a:schemeClr val="dk1"/>
                          </a:solidFill>
                          <a:effectLst/>
                          <a:latin typeface="Arial" panose="020B0604020202020204" pitchFamily="34" charset="0"/>
                          <a:cs typeface="Arial" panose="020B0604020202020204" pitchFamily="34" charset="0"/>
                        </a:rPr>
                        <a:t>After</a:t>
                      </a:r>
                      <a:r>
                        <a:rPr lang="en-US" sz="2400" b="0" i="0" u="none" strike="noStrike" baseline="0" dirty="0" smtClean="0">
                          <a:solidFill>
                            <a:schemeClr val="dk1"/>
                          </a:solidFill>
                          <a:effectLst/>
                          <a:latin typeface="Arial" panose="020B0604020202020204" pitchFamily="34" charset="0"/>
                          <a:cs typeface="Arial" panose="020B0604020202020204" pitchFamily="34" charset="0"/>
                        </a:rPr>
                        <a:t> 6 months</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1">
                        <a:lumMod val="40000"/>
                        <a:lumOff val="60000"/>
                      </a:schemeClr>
                    </a:solidFill>
                  </a:tcPr>
                </a:tc>
                <a:tc>
                  <a:txBody>
                    <a:bodyPr/>
                    <a:lstStyle/>
                    <a:p>
                      <a:pPr algn="ctr" fontAlgn="t"/>
                      <a:r>
                        <a:rPr lang="en-US" sz="2400" b="0" i="0" u="none" strike="noStrike" dirty="0" smtClean="0">
                          <a:solidFill>
                            <a:srgbClr val="000000"/>
                          </a:solidFill>
                          <a:effectLst/>
                          <a:latin typeface="Arial" panose="020B0604020202020204" pitchFamily="34" charset="0"/>
                          <a:cs typeface="Arial" panose="020B0604020202020204" pitchFamily="34" charset="0"/>
                        </a:rPr>
                        <a:t>10%</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1">
                        <a:lumMod val="40000"/>
                        <a:lumOff val="60000"/>
                      </a:schemeClr>
                    </a:solidFill>
                  </a:tcPr>
                </a:tc>
              </a:tr>
              <a:tr h="704006">
                <a:tc>
                  <a:txBody>
                    <a:bodyPr/>
                    <a:lstStyle/>
                    <a:p>
                      <a:pPr algn="ctr" rtl="0" fontAlgn="ctr"/>
                      <a:r>
                        <a:rPr lang="en-US" sz="2400" b="0" i="0" u="none" strike="noStrike" dirty="0" smtClean="0">
                          <a:solidFill>
                            <a:schemeClr val="dk1"/>
                          </a:solidFill>
                          <a:effectLst/>
                          <a:latin typeface="Arial" panose="020B0604020202020204" pitchFamily="34" charset="0"/>
                          <a:cs typeface="Arial" panose="020B0604020202020204" pitchFamily="34" charset="0"/>
                        </a:rPr>
                        <a:t>After</a:t>
                      </a:r>
                      <a:r>
                        <a:rPr lang="en-US" sz="2400" b="0" i="0" u="none" strike="noStrike" baseline="0" dirty="0" smtClean="0">
                          <a:solidFill>
                            <a:schemeClr val="dk1"/>
                          </a:solidFill>
                          <a:effectLst/>
                          <a:latin typeface="Arial" panose="020B0604020202020204" pitchFamily="34" charset="0"/>
                          <a:cs typeface="Arial" panose="020B0604020202020204" pitchFamily="34" charset="0"/>
                        </a:rPr>
                        <a:t> 12 months</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1">
                        <a:lumMod val="40000"/>
                        <a:lumOff val="60000"/>
                      </a:schemeClr>
                    </a:solidFill>
                  </a:tcPr>
                </a:tc>
                <a:tc>
                  <a:txBody>
                    <a:bodyPr/>
                    <a:lstStyle/>
                    <a:p>
                      <a:pPr algn="ctr" fontAlgn="t"/>
                      <a:r>
                        <a:rPr lang="en-US" sz="2400" b="0" i="0" u="none" strike="noStrike" dirty="0" smtClean="0">
                          <a:solidFill>
                            <a:srgbClr val="000000"/>
                          </a:solidFill>
                          <a:effectLst/>
                          <a:latin typeface="Arial" panose="020B0604020202020204" pitchFamily="34" charset="0"/>
                          <a:cs typeface="Arial" panose="020B0604020202020204" pitchFamily="34" charset="0"/>
                        </a:rPr>
                        <a:t>21%</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1">
                        <a:lumMod val="40000"/>
                        <a:lumOff val="60000"/>
                      </a:schemeClr>
                    </a:solidFill>
                  </a:tcPr>
                </a:tc>
              </a:tr>
            </a:tbl>
          </a:graphicData>
        </a:graphic>
      </p:graphicFrame>
      <p:pic>
        <p:nvPicPr>
          <p:cNvPr id="7" name="Picture 6"/>
          <p:cNvPicPr>
            <a:picLocks noChangeAspect="1"/>
          </p:cNvPicPr>
          <p:nvPr/>
        </p:nvPicPr>
        <p:blipFill>
          <a:blip r:embed="rId3" cstate="print"/>
          <a:stretch>
            <a:fillRect/>
          </a:stretch>
        </p:blipFill>
        <p:spPr>
          <a:xfrm>
            <a:off x="-1" y="6114474"/>
            <a:ext cx="9192987" cy="743526"/>
          </a:xfrm>
          <a:prstGeom prst="rect">
            <a:avLst/>
          </a:prstGeom>
        </p:spPr>
      </p:pic>
    </p:spTree>
    <p:extLst>
      <p:ext uri="{BB962C8B-B14F-4D97-AF65-F5344CB8AC3E}">
        <p14:creationId xmlns:p14="http://schemas.microsoft.com/office/powerpoint/2010/main" xmlns="" val="37978579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27108"/>
            <a:ext cx="8229600" cy="1143000"/>
          </a:xfrm>
        </p:spPr>
        <p:txBody>
          <a:bodyPr/>
          <a:lstStyle/>
          <a:p>
            <a:endParaRPr lang="en-US" dirty="0"/>
          </a:p>
        </p:txBody>
      </p:sp>
      <p:sp>
        <p:nvSpPr>
          <p:cNvPr id="3" name="Slide Number Placeholder 2"/>
          <p:cNvSpPr>
            <a:spLocks noGrp="1"/>
          </p:cNvSpPr>
          <p:nvPr>
            <p:ph type="sldNum" sz="quarter" idx="10"/>
          </p:nvPr>
        </p:nvSpPr>
        <p:spPr/>
        <p:txBody>
          <a:bodyPr/>
          <a:lstStyle/>
          <a:p>
            <a:fld id="{F67BE6C4-C851-406C-8BCD-C8A49F6D2319}" type="slidenum">
              <a:rPr lang="en-US" smtClean="0"/>
              <a:pPr/>
              <a:t>29</a:t>
            </a:fld>
            <a:endParaRPr lang="en-US" dirty="0"/>
          </a:p>
        </p:txBody>
      </p:sp>
      <p:pic>
        <p:nvPicPr>
          <p:cNvPr id="4" name="Picture 3"/>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8600" y="263916"/>
            <a:ext cx="10134600" cy="7127484"/>
          </a:xfrm>
          <a:prstGeom prst="rect">
            <a:avLst/>
          </a:prstGeom>
          <a:noFill/>
          <a:ln>
            <a:noFill/>
          </a:ln>
        </p:spPr>
      </p:pic>
      <p:sp>
        <p:nvSpPr>
          <p:cNvPr id="5" name="TextBox 4"/>
          <p:cNvSpPr txBox="1"/>
          <p:nvPr/>
        </p:nvSpPr>
        <p:spPr>
          <a:xfrm>
            <a:off x="1219200" y="457200"/>
            <a:ext cx="7296150" cy="523220"/>
          </a:xfrm>
          <a:prstGeom prst="rect">
            <a:avLst/>
          </a:prstGeom>
          <a:solidFill>
            <a:schemeClr val="bg1"/>
          </a:solidFill>
        </p:spPr>
        <p:txBody>
          <a:bodyPr wrap="square" rtlCol="0">
            <a:spAutoFit/>
          </a:bodyPr>
          <a:lstStyle/>
          <a:p>
            <a:pPr algn="ctr"/>
            <a:r>
              <a:rPr lang="en-US" sz="2800" dirty="0" smtClean="0"/>
              <a:t>Retention rate by MMT  dose &gt;120mg</a:t>
            </a:r>
            <a:endParaRPr lang="en-US" sz="2800" dirty="0"/>
          </a:p>
        </p:txBody>
      </p:sp>
      <p:sp>
        <p:nvSpPr>
          <p:cNvPr id="6" name="TextBox 5"/>
          <p:cNvSpPr txBox="1"/>
          <p:nvPr/>
        </p:nvSpPr>
        <p:spPr>
          <a:xfrm>
            <a:off x="242552" y="1422110"/>
            <a:ext cx="615553" cy="2983706"/>
          </a:xfrm>
          <a:prstGeom prst="rect">
            <a:avLst/>
          </a:prstGeom>
          <a:solidFill>
            <a:schemeClr val="bg1"/>
          </a:solidFill>
        </p:spPr>
        <p:txBody>
          <a:bodyPr vert="vert270" wrap="square" rtlCol="0">
            <a:spAutoFit/>
          </a:bodyPr>
          <a:lstStyle/>
          <a:p>
            <a:r>
              <a:rPr lang="en-US" sz="2800" dirty="0" smtClean="0"/>
              <a:t>Retention rate</a:t>
            </a:r>
            <a:endParaRPr lang="en-US" sz="2800" dirty="0"/>
          </a:p>
        </p:txBody>
      </p:sp>
      <p:sp>
        <p:nvSpPr>
          <p:cNvPr id="7" name="TextBox 6"/>
          <p:cNvSpPr txBox="1"/>
          <p:nvPr/>
        </p:nvSpPr>
        <p:spPr>
          <a:xfrm>
            <a:off x="3962400" y="5327108"/>
            <a:ext cx="1333500" cy="461665"/>
          </a:xfrm>
          <a:prstGeom prst="rect">
            <a:avLst/>
          </a:prstGeom>
          <a:solidFill>
            <a:schemeClr val="bg1"/>
          </a:solidFill>
        </p:spPr>
        <p:txBody>
          <a:bodyPr wrap="square" rtlCol="0">
            <a:spAutoFit/>
          </a:bodyPr>
          <a:lstStyle/>
          <a:p>
            <a:r>
              <a:rPr lang="en-US" sz="2400" b="1" dirty="0" smtClean="0"/>
              <a:t>Day</a:t>
            </a:r>
            <a:endParaRPr lang="en-US" sz="2400" b="1" dirty="0"/>
          </a:p>
        </p:txBody>
      </p:sp>
    </p:spTree>
    <p:extLst>
      <p:ext uri="{BB962C8B-B14F-4D97-AF65-F5344CB8AC3E}">
        <p14:creationId xmlns:p14="http://schemas.microsoft.com/office/powerpoint/2010/main" xmlns="" val="35654774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611543" y="0"/>
            <a:ext cx="7886700"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1E4E79"/>
              </a:buClr>
              <a:buSzPct val="25000"/>
              <a:buFont typeface="Arial"/>
              <a:buNone/>
            </a:pPr>
            <a:r>
              <a:rPr lang="en-US" b="1">
                <a:solidFill>
                  <a:srgbClr val="1E4E79"/>
                </a:solidFill>
                <a:latin typeface="Arial"/>
                <a:ea typeface="Arial"/>
                <a:cs typeface="Arial"/>
                <a:sym typeface="Arial"/>
              </a:rPr>
              <a:t>INTRODUCTION</a:t>
            </a:r>
          </a:p>
        </p:txBody>
      </p:sp>
      <p:sp>
        <p:nvSpPr>
          <p:cNvPr id="131" name="Shape 131"/>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Calibri"/>
                <a:ea typeface="Calibri"/>
                <a:cs typeface="Calibri"/>
                <a:sym typeface="Calibri"/>
              </a:rPr>
              <a:pPr marL="0" marR="0" lvl="0" indent="0" algn="r" rtl="0">
                <a:spcBef>
                  <a:spcPts val="0"/>
                </a:spcBef>
                <a:buSzPct val="25000"/>
                <a:buNone/>
              </a:pPr>
              <a:t>3</a:t>
            </a:fld>
            <a:endParaRPr lang="en-US" sz="900">
              <a:solidFill>
                <a:srgbClr val="888888"/>
              </a:solidFill>
              <a:latin typeface="Calibri"/>
              <a:ea typeface="Calibri"/>
              <a:cs typeface="Calibri"/>
              <a:sym typeface="Calibri"/>
            </a:endParaRPr>
          </a:p>
        </p:txBody>
      </p:sp>
      <p:grpSp>
        <p:nvGrpSpPr>
          <p:cNvPr id="133" name="Shape 133"/>
          <p:cNvGrpSpPr/>
          <p:nvPr/>
        </p:nvGrpSpPr>
        <p:grpSpPr>
          <a:xfrm>
            <a:off x="62189" y="1219200"/>
            <a:ext cx="8853211" cy="3619820"/>
            <a:chOff x="3538" y="44176"/>
            <a:chExt cx="9843803" cy="4288094"/>
          </a:xfrm>
        </p:grpSpPr>
        <p:sp>
          <p:nvSpPr>
            <p:cNvPr id="134" name="Shape 134"/>
            <p:cNvSpPr/>
            <p:nvPr/>
          </p:nvSpPr>
          <p:spPr>
            <a:xfrm>
              <a:off x="3538" y="1112340"/>
              <a:ext cx="3529190" cy="2285404"/>
            </a:xfrm>
            <a:prstGeom prst="roundRect">
              <a:avLst>
                <a:gd name="adj" fmla="val 10000"/>
              </a:avLst>
            </a:prstGeom>
            <a:solidFill>
              <a:schemeClr val="lt1">
                <a:alpha val="89803"/>
              </a:schemeClr>
            </a:solidFill>
            <a:ln w="9525" cap="flat" cmpd="sng">
              <a:solidFill>
                <a:srgbClr val="4372C3"/>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5" name="Shape 135"/>
            <p:cNvSpPr txBox="1"/>
            <p:nvPr/>
          </p:nvSpPr>
          <p:spPr>
            <a:xfrm>
              <a:off x="56133" y="1164933"/>
              <a:ext cx="3424002" cy="1690487"/>
            </a:xfrm>
            <a:prstGeom prst="rect">
              <a:avLst/>
            </a:prstGeom>
            <a:noFill/>
            <a:ln>
              <a:noFill/>
            </a:ln>
          </p:spPr>
          <p:txBody>
            <a:bodyPr lIns="123825" tIns="123825" rIns="123825" bIns="123825" anchor="t" anchorCtr="0">
              <a:noAutofit/>
            </a:bodyPr>
            <a:lstStyle/>
            <a:p>
              <a:pPr marL="228600" marR="0" lvl="1" indent="-228600" algn="l" rtl="0">
                <a:lnSpc>
                  <a:spcPct val="90000"/>
                </a:lnSpc>
                <a:spcBef>
                  <a:spcPts val="0"/>
                </a:spcBef>
                <a:spcAft>
                  <a:spcPts val="0"/>
                </a:spcAft>
                <a:buClr>
                  <a:schemeClr val="dk1"/>
                </a:buClr>
                <a:buSzPct val="100000"/>
                <a:buFont typeface="Arial"/>
                <a:buChar char="•"/>
              </a:pPr>
              <a:r>
                <a:rPr lang="en-US" sz="2000" dirty="0">
                  <a:solidFill>
                    <a:schemeClr val="dk1"/>
                  </a:solidFill>
                  <a:latin typeface="Arial" pitchFamily="34" charset="0"/>
                  <a:cs typeface="Arial" pitchFamily="34" charset="0"/>
                </a:rPr>
                <a:t>Society’s vices</a:t>
              </a:r>
            </a:p>
            <a:p>
              <a:pPr marL="228600" marR="0" lvl="1" indent="-228600" algn="l" rtl="0">
                <a:lnSpc>
                  <a:spcPct val="90000"/>
                </a:lnSpc>
                <a:spcBef>
                  <a:spcPts val="405"/>
                </a:spcBef>
                <a:spcAft>
                  <a:spcPts val="0"/>
                </a:spcAft>
                <a:buClr>
                  <a:schemeClr val="dk1"/>
                </a:buClr>
                <a:buSzPct val="100000"/>
                <a:buFont typeface="Arial"/>
                <a:buChar char="•"/>
              </a:pPr>
              <a:r>
                <a:rPr lang="en-US" sz="2000" dirty="0">
                  <a:solidFill>
                    <a:schemeClr val="dk1"/>
                  </a:solidFill>
                  <a:latin typeface="Arial" pitchFamily="34" charset="0"/>
                  <a:cs typeface="Arial" pitchFamily="34" charset="0"/>
                </a:rPr>
                <a:t>The relevance to</a:t>
              </a:r>
            </a:p>
            <a:p>
              <a:pPr marL="228600" marR="0" lvl="1" indent="-228600" algn="l" rtl="0">
                <a:lnSpc>
                  <a:spcPct val="90000"/>
                </a:lnSpc>
                <a:spcBef>
                  <a:spcPts val="405"/>
                </a:spcBef>
                <a:spcAft>
                  <a:spcPts val="0"/>
                </a:spcAft>
                <a:buClr>
                  <a:schemeClr val="dk1"/>
                </a:buClr>
                <a:buSzPct val="100000"/>
                <a:buFont typeface="Arial"/>
                <a:buChar char="•"/>
              </a:pPr>
              <a:r>
                <a:rPr lang="en-US" sz="2000" b="0" i="0" u="none" strike="noStrike" cap="none" dirty="0">
                  <a:solidFill>
                    <a:schemeClr val="dk1"/>
                  </a:solidFill>
                  <a:latin typeface="Arial" pitchFamily="34" charset="0"/>
                  <a:ea typeface="Arial"/>
                  <a:cs typeface="Arial" pitchFamily="34" charset="0"/>
                  <a:sym typeface="Arial"/>
                </a:rPr>
                <a:t>HIV/AIDS, </a:t>
              </a:r>
              <a:r>
                <a:rPr lang="en-US" sz="2000" dirty="0">
                  <a:solidFill>
                    <a:schemeClr val="dk1"/>
                  </a:solidFill>
                  <a:latin typeface="Arial" pitchFamily="34" charset="0"/>
                  <a:cs typeface="Arial" pitchFamily="34" charset="0"/>
                </a:rPr>
                <a:t>Hepatitis B, Hepatitis C</a:t>
              </a:r>
            </a:p>
          </p:txBody>
        </p:sp>
        <p:sp>
          <p:nvSpPr>
            <p:cNvPr id="136" name="Shape 136"/>
            <p:cNvSpPr/>
            <p:nvPr/>
          </p:nvSpPr>
          <p:spPr>
            <a:xfrm>
              <a:off x="1172003" y="387875"/>
              <a:ext cx="3944395" cy="3944395"/>
            </a:xfrm>
            <a:custGeom>
              <a:avLst/>
              <a:gdLst/>
              <a:ahLst/>
              <a:cxnLst/>
              <a:rect l="0" t="0" r="0" b="0"/>
              <a:pathLst>
                <a:path w="120000" h="120000" extrusionOk="0">
                  <a:moveTo>
                    <a:pt x="12516" y="94937"/>
                  </a:moveTo>
                  <a:lnTo>
                    <a:pt x="13781" y="94006"/>
                  </a:lnTo>
                  <a:lnTo>
                    <a:pt x="13781" y="94006"/>
                  </a:lnTo>
                  <a:cubicBezTo>
                    <a:pt x="25741" y="110260"/>
                    <a:pt x="45359" y="119037"/>
                    <a:pt x="65448" y="117121"/>
                  </a:cubicBezTo>
                  <a:cubicBezTo>
                    <a:pt x="85536" y="115205"/>
                    <a:pt x="103142" y="102878"/>
                    <a:pt x="111813" y="84656"/>
                  </a:cubicBezTo>
                  <a:lnTo>
                    <a:pt x="110848" y="84249"/>
                  </a:lnTo>
                  <a:lnTo>
                    <a:pt x="113606" y="82576"/>
                  </a:lnTo>
                  <a:lnTo>
                    <a:pt x="114227" y="85673"/>
                  </a:lnTo>
                  <a:lnTo>
                    <a:pt x="113262" y="85266"/>
                  </a:lnTo>
                  <a:lnTo>
                    <a:pt x="113262" y="85266"/>
                  </a:lnTo>
                  <a:cubicBezTo>
                    <a:pt x="104371" y="104009"/>
                    <a:pt x="86283" y="116699"/>
                    <a:pt x="65632" y="118682"/>
                  </a:cubicBezTo>
                  <a:cubicBezTo>
                    <a:pt x="44982" y="120664"/>
                    <a:pt x="24810" y="111646"/>
                    <a:pt x="12516" y="94937"/>
                  </a:cubicBezTo>
                  <a:close/>
                </a:path>
              </a:pathLst>
            </a:custGeom>
            <a:solidFill>
              <a:srgbClr val="4372C3"/>
            </a:solidFill>
            <a:ln>
              <a:noFill/>
            </a:ln>
          </p:spPr>
          <p:txBody>
            <a:bodyPr lIns="91425" tIns="91425" rIns="91425" bIns="91425" anchor="ctr" anchorCtr="0">
              <a:noAutofit/>
            </a:bodyPr>
            <a:lstStyle/>
            <a:p>
              <a:pPr lvl="0">
                <a:spcBef>
                  <a:spcPts val="0"/>
                </a:spcBef>
                <a:buNone/>
              </a:pPr>
              <a:endParaRPr/>
            </a:p>
          </p:txBody>
        </p:sp>
        <p:sp>
          <p:nvSpPr>
            <p:cNvPr id="137" name="Shape 137"/>
            <p:cNvSpPr/>
            <p:nvPr/>
          </p:nvSpPr>
          <p:spPr>
            <a:xfrm>
              <a:off x="637511" y="3184388"/>
              <a:ext cx="1926300" cy="573900"/>
            </a:xfrm>
            <a:prstGeom prst="roundRect">
              <a:avLst>
                <a:gd name="adj" fmla="val 10000"/>
              </a:avLst>
            </a:prstGeom>
            <a:solidFill>
              <a:srgbClr val="4372C3"/>
            </a:solidFill>
            <a:ln>
              <a:noFill/>
            </a:ln>
          </p:spPr>
          <p:txBody>
            <a:bodyPr lIns="91425" tIns="91425" rIns="91425" bIns="91425" anchor="ctr" anchorCtr="0">
              <a:noAutofit/>
            </a:bodyPr>
            <a:lstStyle/>
            <a:p>
              <a:pPr lvl="0">
                <a:spcBef>
                  <a:spcPts val="0"/>
                </a:spcBef>
                <a:buNone/>
              </a:pPr>
              <a:endParaRPr/>
            </a:p>
          </p:txBody>
        </p:sp>
        <p:sp>
          <p:nvSpPr>
            <p:cNvPr id="138" name="Shape 138"/>
            <p:cNvSpPr txBox="1"/>
            <p:nvPr/>
          </p:nvSpPr>
          <p:spPr>
            <a:xfrm>
              <a:off x="654383" y="3201197"/>
              <a:ext cx="1892700" cy="540300"/>
            </a:xfrm>
            <a:prstGeom prst="rect">
              <a:avLst/>
            </a:prstGeom>
            <a:noFill/>
            <a:ln>
              <a:noFill/>
            </a:ln>
          </p:spPr>
          <p:txBody>
            <a:bodyPr lIns="53325" tIns="35550" rIns="53325" bIns="35550" anchor="ctr" anchorCtr="0">
              <a:noAutofit/>
            </a:bodyPr>
            <a:lstStyle/>
            <a:p>
              <a:pPr marL="0" marR="0" lvl="0" indent="0" algn="ctr" rtl="0">
                <a:lnSpc>
                  <a:spcPct val="90000"/>
                </a:lnSpc>
                <a:spcBef>
                  <a:spcPts val="0"/>
                </a:spcBef>
                <a:spcAft>
                  <a:spcPts val="0"/>
                </a:spcAft>
                <a:buSzPct val="25000"/>
                <a:buNone/>
              </a:pPr>
              <a:r>
                <a:rPr lang="en-US" sz="2800" b="1" dirty="0" smtClean="0">
                  <a:solidFill>
                    <a:schemeClr val="dk1"/>
                  </a:solidFill>
                  <a:latin typeface="Arial"/>
                  <a:ea typeface="Arial"/>
                  <a:cs typeface="Arial"/>
                  <a:sym typeface="Arial"/>
                </a:rPr>
                <a:t>Heroine</a:t>
              </a:r>
              <a:endParaRPr lang="en-US" sz="2800" b="1" dirty="0">
                <a:solidFill>
                  <a:schemeClr val="dk1"/>
                </a:solidFill>
                <a:latin typeface="Arial"/>
                <a:ea typeface="Arial"/>
                <a:cs typeface="Arial"/>
                <a:sym typeface="Arial"/>
              </a:endParaRPr>
            </a:p>
          </p:txBody>
        </p:sp>
        <p:sp>
          <p:nvSpPr>
            <p:cNvPr id="139" name="Shape 139"/>
            <p:cNvSpPr/>
            <p:nvPr/>
          </p:nvSpPr>
          <p:spPr>
            <a:xfrm>
              <a:off x="3766419" y="899529"/>
              <a:ext cx="2864147" cy="2816335"/>
            </a:xfrm>
            <a:prstGeom prst="roundRect">
              <a:avLst>
                <a:gd name="adj" fmla="val 10000"/>
              </a:avLst>
            </a:prstGeom>
            <a:solidFill>
              <a:schemeClr val="lt1">
                <a:alpha val="89803"/>
              </a:schemeClr>
            </a:solidFill>
            <a:ln w="9525" cap="flat" cmpd="sng">
              <a:solidFill>
                <a:srgbClr val="44B78C"/>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latin typeface="Arial" pitchFamily="34" charset="0"/>
                <a:cs typeface="Arial" pitchFamily="34" charset="0"/>
              </a:endParaRPr>
            </a:p>
          </p:txBody>
        </p:sp>
        <p:sp>
          <p:nvSpPr>
            <p:cNvPr id="140" name="Shape 140"/>
            <p:cNvSpPr txBox="1"/>
            <p:nvPr/>
          </p:nvSpPr>
          <p:spPr>
            <a:xfrm>
              <a:off x="3831232" y="1567841"/>
              <a:ext cx="2734522" cy="2083210"/>
            </a:xfrm>
            <a:prstGeom prst="rect">
              <a:avLst/>
            </a:prstGeom>
            <a:noFill/>
            <a:ln>
              <a:noFill/>
            </a:ln>
          </p:spPr>
          <p:txBody>
            <a:bodyPr lIns="123825" tIns="123825" rIns="123825" bIns="123825" anchor="t" anchorCtr="0">
              <a:noAutofit/>
            </a:bodyPr>
            <a:lstStyle/>
            <a:p>
              <a:pPr marL="228600" marR="0" lvl="1" indent="-228600" algn="l" rtl="0">
                <a:lnSpc>
                  <a:spcPct val="90000"/>
                </a:lnSpc>
                <a:spcBef>
                  <a:spcPts val="0"/>
                </a:spcBef>
                <a:spcAft>
                  <a:spcPts val="0"/>
                </a:spcAft>
                <a:buClr>
                  <a:schemeClr val="dk1"/>
                </a:buClr>
                <a:buSzPct val="100000"/>
                <a:buFont typeface="Arial"/>
                <a:buChar char="•"/>
              </a:pPr>
              <a:r>
                <a:rPr lang="en-US" sz="2000" dirty="0">
                  <a:solidFill>
                    <a:schemeClr val="dk1"/>
                  </a:solidFill>
                  <a:latin typeface="Arial" pitchFamily="34" charset="0"/>
                  <a:cs typeface="Arial" pitchFamily="34" charset="0"/>
                </a:rPr>
                <a:t>Reduce the dependence</a:t>
              </a:r>
            </a:p>
            <a:p>
              <a:pPr marL="228600" marR="0" lvl="1" indent="-228600" algn="l" rtl="0">
                <a:lnSpc>
                  <a:spcPct val="90000"/>
                </a:lnSpc>
                <a:spcBef>
                  <a:spcPts val="390"/>
                </a:spcBef>
                <a:spcAft>
                  <a:spcPts val="0"/>
                </a:spcAft>
                <a:buClr>
                  <a:schemeClr val="dk1"/>
                </a:buClr>
                <a:buSzPct val="100000"/>
                <a:buFont typeface="Arial"/>
                <a:buChar char="•"/>
              </a:pPr>
              <a:r>
                <a:rPr lang="en-US" sz="2000" dirty="0">
                  <a:solidFill>
                    <a:schemeClr val="dk1"/>
                  </a:solidFill>
                  <a:latin typeface="Arial" pitchFamily="34" charset="0"/>
                  <a:cs typeface="Arial" pitchFamily="34" charset="0"/>
                </a:rPr>
                <a:t>Reduce the illicit drug’s burden</a:t>
              </a:r>
            </a:p>
          </p:txBody>
        </p:sp>
        <p:sp>
          <p:nvSpPr>
            <p:cNvPr id="141" name="Shape 141"/>
            <p:cNvSpPr/>
            <p:nvPr/>
          </p:nvSpPr>
          <p:spPr>
            <a:xfrm>
              <a:off x="4541655" y="44176"/>
              <a:ext cx="3790610" cy="3790610"/>
            </a:xfrm>
            <a:custGeom>
              <a:avLst/>
              <a:gdLst/>
              <a:ahLst/>
              <a:cxnLst/>
              <a:rect l="0" t="0" r="0" b="0"/>
              <a:pathLst>
                <a:path w="120000" h="120000" extrusionOk="0">
                  <a:moveTo>
                    <a:pt x="19239" y="17468"/>
                  </a:moveTo>
                  <a:cubicBezTo>
                    <a:pt x="34192" y="3137"/>
                    <a:pt x="55572" y="-2287"/>
                    <a:pt x="75548" y="3179"/>
                  </a:cubicBezTo>
                  <a:cubicBezTo>
                    <a:pt x="95525" y="8645"/>
                    <a:pt x="111163" y="24201"/>
                    <a:pt x="116737" y="44148"/>
                  </a:cubicBezTo>
                  <a:lnTo>
                    <a:pt x="117798" y="43903"/>
                  </a:lnTo>
                  <a:lnTo>
                    <a:pt x="116611" y="46966"/>
                  </a:lnTo>
                  <a:lnTo>
                    <a:pt x="114079" y="44760"/>
                  </a:lnTo>
                  <a:lnTo>
                    <a:pt x="115141" y="44515"/>
                  </a:lnTo>
                  <a:lnTo>
                    <a:pt x="115141" y="44515"/>
                  </a:lnTo>
                  <a:cubicBezTo>
                    <a:pt x="109701" y="25142"/>
                    <a:pt x="94493" y="10045"/>
                    <a:pt x="75080" y="4746"/>
                  </a:cubicBezTo>
                  <a:cubicBezTo>
                    <a:pt x="55668" y="-551"/>
                    <a:pt x="34899" y="4726"/>
                    <a:pt x="20371" y="18649"/>
                  </a:cubicBezTo>
                  <a:close/>
                </a:path>
              </a:pathLst>
            </a:custGeom>
            <a:solidFill>
              <a:srgbClr val="6FAA47"/>
            </a:solidFill>
            <a:ln>
              <a:noFill/>
            </a:ln>
          </p:spPr>
          <p:txBody>
            <a:bodyPr lIns="91425" tIns="91425" rIns="91425" bIns="91425" anchor="ctr" anchorCtr="0">
              <a:noAutofit/>
            </a:bodyPr>
            <a:lstStyle/>
            <a:p>
              <a:pPr lvl="0">
                <a:spcBef>
                  <a:spcPts val="0"/>
                </a:spcBef>
                <a:buNone/>
              </a:pPr>
              <a:endParaRPr/>
            </a:p>
          </p:txBody>
        </p:sp>
        <p:sp>
          <p:nvSpPr>
            <p:cNvPr id="142" name="Shape 142"/>
            <p:cNvSpPr/>
            <p:nvPr/>
          </p:nvSpPr>
          <p:spPr>
            <a:xfrm>
              <a:off x="4069596" y="611502"/>
              <a:ext cx="2189394" cy="761897"/>
            </a:xfrm>
            <a:prstGeom prst="roundRect">
              <a:avLst>
                <a:gd name="adj" fmla="val 10000"/>
              </a:avLst>
            </a:prstGeom>
            <a:solidFill>
              <a:srgbClr val="44B78C"/>
            </a:solidFill>
            <a:ln>
              <a:noFill/>
            </a:ln>
          </p:spPr>
          <p:txBody>
            <a:bodyPr lIns="91425" tIns="91425" rIns="91425" bIns="91425" anchor="ctr" anchorCtr="0">
              <a:noAutofit/>
            </a:bodyPr>
            <a:lstStyle/>
            <a:p>
              <a:pPr lvl="0">
                <a:spcBef>
                  <a:spcPts val="0"/>
                </a:spcBef>
                <a:buNone/>
              </a:pPr>
              <a:endParaRPr/>
            </a:p>
          </p:txBody>
        </p:sp>
        <p:sp>
          <p:nvSpPr>
            <p:cNvPr id="143" name="Shape 143"/>
            <p:cNvSpPr txBox="1"/>
            <p:nvPr/>
          </p:nvSpPr>
          <p:spPr>
            <a:xfrm>
              <a:off x="4091910" y="633816"/>
              <a:ext cx="2144764" cy="717266"/>
            </a:xfrm>
            <a:prstGeom prst="rect">
              <a:avLst/>
            </a:prstGeom>
            <a:noFill/>
            <a:ln>
              <a:noFill/>
            </a:ln>
          </p:spPr>
          <p:txBody>
            <a:bodyPr lIns="43800" tIns="29200" rIns="43800" bIns="29200" anchor="ctr" anchorCtr="0">
              <a:noAutofit/>
            </a:bodyPr>
            <a:lstStyle/>
            <a:p>
              <a:pPr marL="0" marR="0" lvl="0" indent="0" algn="ctr" rtl="0">
                <a:lnSpc>
                  <a:spcPct val="90000"/>
                </a:lnSpc>
                <a:spcBef>
                  <a:spcPts val="0"/>
                </a:spcBef>
                <a:spcAft>
                  <a:spcPts val="0"/>
                </a:spcAft>
                <a:buSzPct val="25000"/>
                <a:buNone/>
              </a:pPr>
              <a:r>
                <a:rPr lang="en-US" sz="2300" b="1">
                  <a:solidFill>
                    <a:schemeClr val="dk1"/>
                  </a:solidFill>
                  <a:latin typeface="Arial"/>
                  <a:ea typeface="Arial"/>
                  <a:cs typeface="Arial"/>
                  <a:sym typeface="Arial"/>
                </a:rPr>
                <a:t>Methadone </a:t>
              </a:r>
            </a:p>
          </p:txBody>
        </p:sp>
        <p:sp>
          <p:nvSpPr>
            <p:cNvPr id="144" name="Shape 144"/>
            <p:cNvSpPr/>
            <p:nvPr/>
          </p:nvSpPr>
          <p:spPr>
            <a:xfrm>
              <a:off x="6892385" y="1045051"/>
              <a:ext cx="2954956" cy="2552021"/>
            </a:xfrm>
            <a:prstGeom prst="roundRect">
              <a:avLst>
                <a:gd name="adj" fmla="val 10000"/>
              </a:avLst>
            </a:prstGeom>
            <a:solidFill>
              <a:schemeClr val="lt1">
                <a:alpha val="89803"/>
              </a:schemeClr>
            </a:solidFill>
            <a:ln w="9525" cap="flat" cmpd="sng">
              <a:solidFill>
                <a:srgbClr val="6FAA47"/>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latin typeface="Arial" pitchFamily="34" charset="0"/>
                <a:cs typeface="Arial" pitchFamily="34" charset="0"/>
              </a:endParaRPr>
            </a:p>
          </p:txBody>
        </p:sp>
        <p:sp>
          <p:nvSpPr>
            <p:cNvPr id="145" name="Shape 145"/>
            <p:cNvSpPr txBox="1"/>
            <p:nvPr/>
          </p:nvSpPr>
          <p:spPr>
            <a:xfrm>
              <a:off x="6951114" y="1103780"/>
              <a:ext cx="2837499" cy="1887702"/>
            </a:xfrm>
            <a:prstGeom prst="rect">
              <a:avLst/>
            </a:prstGeom>
            <a:noFill/>
            <a:ln>
              <a:noFill/>
            </a:ln>
          </p:spPr>
          <p:txBody>
            <a:bodyPr lIns="123825" tIns="123825" rIns="123825" bIns="123825" anchor="t" anchorCtr="0">
              <a:noAutofit/>
            </a:bodyPr>
            <a:lstStyle/>
            <a:p>
              <a:pPr marL="285750" marR="0" lvl="1" indent="-285750" algn="l" rtl="0">
                <a:lnSpc>
                  <a:spcPct val="90000"/>
                </a:lnSpc>
                <a:spcBef>
                  <a:spcPts val="0"/>
                </a:spcBef>
                <a:spcAft>
                  <a:spcPts val="0"/>
                </a:spcAft>
                <a:buClr>
                  <a:schemeClr val="dk1"/>
                </a:buClr>
                <a:buFont typeface="Calibri"/>
                <a:buNone/>
              </a:pPr>
              <a:endParaRPr sz="2400" b="0" i="0" u="none" strike="noStrike" cap="none" dirty="0">
                <a:solidFill>
                  <a:schemeClr val="dk1"/>
                </a:solidFill>
                <a:latin typeface="Arial"/>
                <a:ea typeface="Arial"/>
                <a:cs typeface="Arial"/>
                <a:sym typeface="Arial"/>
              </a:endParaRPr>
            </a:p>
            <a:p>
              <a:pPr marL="285750" marR="0" lvl="1" indent="-285750" algn="l" rtl="0">
                <a:lnSpc>
                  <a:spcPct val="90000"/>
                </a:lnSpc>
                <a:spcBef>
                  <a:spcPts val="420"/>
                </a:spcBef>
                <a:spcAft>
                  <a:spcPts val="0"/>
                </a:spcAft>
                <a:buClr>
                  <a:schemeClr val="dk1"/>
                </a:buClr>
                <a:buSzPct val="100000"/>
                <a:buFont typeface="Arial"/>
                <a:buChar char="•"/>
              </a:pPr>
              <a:r>
                <a:rPr lang="en-US" sz="2400" dirty="0">
                  <a:solidFill>
                    <a:schemeClr val="dk1"/>
                  </a:solidFill>
                </a:rPr>
                <a:t>Challenge</a:t>
              </a:r>
            </a:p>
            <a:p>
              <a:pPr marL="285750" marR="0" lvl="1" indent="-285750" algn="l" rtl="0">
                <a:lnSpc>
                  <a:spcPct val="90000"/>
                </a:lnSpc>
                <a:spcBef>
                  <a:spcPts val="420"/>
                </a:spcBef>
                <a:spcAft>
                  <a:spcPts val="0"/>
                </a:spcAft>
                <a:buClr>
                  <a:schemeClr val="dk1"/>
                </a:buClr>
                <a:buSzPct val="100000"/>
                <a:buFont typeface="Arial"/>
                <a:buChar char="•"/>
              </a:pPr>
              <a:r>
                <a:rPr lang="en-US" sz="2400" dirty="0" smtClean="0">
                  <a:solidFill>
                    <a:schemeClr val="dk1"/>
                  </a:solidFill>
                </a:rPr>
                <a:t>Drug Relapse</a:t>
              </a:r>
              <a:endParaRPr lang="en-US" sz="2400" dirty="0">
                <a:solidFill>
                  <a:schemeClr val="dk1"/>
                </a:solidFill>
              </a:endParaRPr>
            </a:p>
            <a:p>
              <a:pPr marL="285750" marR="0" lvl="1" indent="-285750" algn="l" rtl="0">
                <a:lnSpc>
                  <a:spcPct val="90000"/>
                </a:lnSpc>
                <a:spcBef>
                  <a:spcPts val="420"/>
                </a:spcBef>
                <a:spcAft>
                  <a:spcPts val="0"/>
                </a:spcAft>
                <a:buClr>
                  <a:schemeClr val="dk1"/>
                </a:buClr>
                <a:buFont typeface="Calibri"/>
                <a:buNone/>
              </a:pPr>
              <a:endParaRPr sz="2400" b="0" i="0" u="none" strike="noStrike" cap="none" dirty="0">
                <a:solidFill>
                  <a:schemeClr val="dk1"/>
                </a:solidFill>
                <a:latin typeface="Arial"/>
                <a:ea typeface="Arial"/>
                <a:cs typeface="Arial"/>
                <a:sym typeface="Arial"/>
              </a:endParaRPr>
            </a:p>
          </p:txBody>
        </p:sp>
        <p:sp>
          <p:nvSpPr>
            <p:cNvPr id="146" name="Shape 146"/>
            <p:cNvSpPr/>
            <p:nvPr/>
          </p:nvSpPr>
          <p:spPr>
            <a:xfrm>
              <a:off x="7061915" y="3010658"/>
              <a:ext cx="2628862" cy="921364"/>
            </a:xfrm>
            <a:prstGeom prst="roundRect">
              <a:avLst>
                <a:gd name="adj" fmla="val 10000"/>
              </a:avLst>
            </a:prstGeom>
            <a:solidFill>
              <a:srgbClr val="6FAA47"/>
            </a:solidFill>
            <a:ln>
              <a:noFill/>
            </a:ln>
          </p:spPr>
          <p:txBody>
            <a:bodyPr lIns="91425" tIns="91425" rIns="91425" bIns="91425" anchor="ctr" anchorCtr="0">
              <a:noAutofit/>
            </a:bodyPr>
            <a:lstStyle/>
            <a:p>
              <a:pPr lvl="0">
                <a:spcBef>
                  <a:spcPts val="0"/>
                </a:spcBef>
                <a:buNone/>
              </a:pPr>
              <a:endParaRPr/>
            </a:p>
          </p:txBody>
        </p:sp>
        <p:sp>
          <p:nvSpPr>
            <p:cNvPr id="147" name="Shape 147"/>
            <p:cNvSpPr txBox="1"/>
            <p:nvPr/>
          </p:nvSpPr>
          <p:spPr>
            <a:xfrm>
              <a:off x="7088902" y="3037643"/>
              <a:ext cx="2574890" cy="867392"/>
            </a:xfrm>
            <a:prstGeom prst="rect">
              <a:avLst/>
            </a:prstGeom>
            <a:noFill/>
            <a:ln>
              <a:noFill/>
            </a:ln>
          </p:spPr>
          <p:txBody>
            <a:bodyPr lIns="45700" tIns="30475" rIns="45700" bIns="30475" anchor="ctr" anchorCtr="0">
              <a:noAutofit/>
            </a:bodyPr>
            <a:lstStyle/>
            <a:p>
              <a:pPr marL="0" marR="0" lvl="0" indent="0" algn="ctr" rtl="0">
                <a:lnSpc>
                  <a:spcPct val="90000"/>
                </a:lnSpc>
                <a:spcBef>
                  <a:spcPts val="0"/>
                </a:spcBef>
                <a:spcAft>
                  <a:spcPts val="0"/>
                </a:spcAft>
                <a:buSzPct val="25000"/>
                <a:buNone/>
              </a:pPr>
              <a:r>
                <a:rPr lang="en-US" sz="2000" b="1" dirty="0" smtClean="0">
                  <a:solidFill>
                    <a:schemeClr val="dk1"/>
                  </a:solidFill>
                </a:rPr>
                <a:t>Maintenance</a:t>
              </a:r>
              <a:r>
                <a:rPr lang="en-US" sz="2000" b="1" dirty="0" smtClean="0">
                  <a:solidFill>
                    <a:schemeClr val="dk1"/>
                  </a:solidFill>
                  <a:latin typeface="Arial"/>
                  <a:ea typeface="Arial"/>
                  <a:cs typeface="Arial"/>
                  <a:sym typeface="Arial"/>
                </a:rPr>
                <a:t> </a:t>
              </a:r>
              <a:r>
                <a:rPr lang="en-US" sz="2000" b="1" dirty="0">
                  <a:solidFill>
                    <a:schemeClr val="dk1"/>
                  </a:solidFill>
                  <a:latin typeface="Arial"/>
                  <a:ea typeface="Arial"/>
                  <a:cs typeface="Arial"/>
                  <a:sym typeface="Arial"/>
                </a:rPr>
                <a:t>// </a:t>
              </a:r>
              <a:r>
                <a:rPr lang="en-US" sz="2000" b="1" dirty="0" smtClean="0">
                  <a:solidFill>
                    <a:schemeClr val="dk1"/>
                  </a:solidFill>
                </a:rPr>
                <a:t>Dropout</a:t>
              </a:r>
              <a:endParaRPr lang="en-US" sz="2000" b="1" dirty="0">
                <a:solidFill>
                  <a:schemeClr val="dk1"/>
                </a:solidFill>
              </a:endParaRPr>
            </a:p>
          </p:txBody>
        </p:sp>
      </p:grpSp>
      <p:pic>
        <p:nvPicPr>
          <p:cNvPr id="20" name="Picture 19"/>
          <p:cNvPicPr>
            <a:picLocks noChangeAspect="1"/>
          </p:cNvPicPr>
          <p:nvPr/>
        </p:nvPicPr>
        <p:blipFill>
          <a:blip r:embed="rId3" cstate="print"/>
          <a:stretch>
            <a:fillRect/>
          </a:stretch>
        </p:blipFill>
        <p:spPr>
          <a:xfrm>
            <a:off x="-1" y="6114474"/>
            <a:ext cx="9192987" cy="743526"/>
          </a:xfrm>
          <a:prstGeom prst="rect">
            <a:avLst/>
          </a:prstGeom>
        </p:spPr>
      </p:pic>
    </p:spTree>
    <p:extLst>
      <p:ext uri="{BB962C8B-B14F-4D97-AF65-F5344CB8AC3E}">
        <p14:creationId xmlns:p14="http://schemas.microsoft.com/office/powerpoint/2010/main" xmlns="" val="9440260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0"/>
          </p:nvPr>
        </p:nvSpPr>
        <p:spPr/>
        <p:txBody>
          <a:bodyPr/>
          <a:lstStyle/>
          <a:p>
            <a:fld id="{F67BE6C4-C851-406C-8BCD-C8A49F6D2319}" type="slidenum">
              <a:rPr lang="en-US" smtClean="0"/>
              <a:pPr/>
              <a:t>30</a:t>
            </a:fld>
            <a:endParaRPr lang="en-US" dirty="0"/>
          </a:p>
        </p:txBody>
      </p:sp>
      <p:pic>
        <p:nvPicPr>
          <p:cNvPr id="4" name="Picture 3"/>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8600" y="0"/>
            <a:ext cx="9906000" cy="7239000"/>
          </a:xfrm>
          <a:prstGeom prst="rect">
            <a:avLst/>
          </a:prstGeom>
          <a:noFill/>
          <a:ln>
            <a:noFill/>
          </a:ln>
        </p:spPr>
      </p:pic>
      <p:sp>
        <p:nvSpPr>
          <p:cNvPr id="5" name="TextBox 4"/>
          <p:cNvSpPr txBox="1"/>
          <p:nvPr/>
        </p:nvSpPr>
        <p:spPr>
          <a:xfrm>
            <a:off x="1190171" y="315661"/>
            <a:ext cx="7296150" cy="523220"/>
          </a:xfrm>
          <a:prstGeom prst="rect">
            <a:avLst/>
          </a:prstGeom>
          <a:solidFill>
            <a:schemeClr val="bg1"/>
          </a:solidFill>
        </p:spPr>
        <p:txBody>
          <a:bodyPr wrap="square" rtlCol="0">
            <a:spAutoFit/>
          </a:bodyPr>
          <a:lstStyle/>
          <a:p>
            <a:pPr algn="ctr"/>
            <a:r>
              <a:rPr lang="en-US" sz="2800" dirty="0" smtClean="0"/>
              <a:t>Retention rate by HCV treatment</a:t>
            </a:r>
            <a:endParaRPr lang="en-US" sz="2800" dirty="0"/>
          </a:p>
        </p:txBody>
      </p:sp>
      <p:sp>
        <p:nvSpPr>
          <p:cNvPr id="6" name="TextBox 5"/>
          <p:cNvSpPr txBox="1"/>
          <p:nvPr/>
        </p:nvSpPr>
        <p:spPr>
          <a:xfrm>
            <a:off x="242552" y="1422110"/>
            <a:ext cx="615553" cy="2983706"/>
          </a:xfrm>
          <a:prstGeom prst="rect">
            <a:avLst/>
          </a:prstGeom>
          <a:solidFill>
            <a:schemeClr val="bg1"/>
          </a:solidFill>
        </p:spPr>
        <p:txBody>
          <a:bodyPr vert="vert270" wrap="square" rtlCol="0">
            <a:spAutoFit/>
          </a:bodyPr>
          <a:lstStyle/>
          <a:p>
            <a:r>
              <a:rPr lang="en-US" sz="2800" dirty="0" smtClean="0"/>
              <a:t>Retention rate</a:t>
            </a:r>
            <a:endParaRPr lang="en-US" sz="2800" dirty="0"/>
          </a:p>
        </p:txBody>
      </p:sp>
      <p:sp>
        <p:nvSpPr>
          <p:cNvPr id="7" name="TextBox 6"/>
          <p:cNvSpPr txBox="1"/>
          <p:nvPr/>
        </p:nvSpPr>
        <p:spPr>
          <a:xfrm>
            <a:off x="4191000" y="5257800"/>
            <a:ext cx="1333500" cy="461665"/>
          </a:xfrm>
          <a:prstGeom prst="rect">
            <a:avLst/>
          </a:prstGeom>
          <a:solidFill>
            <a:schemeClr val="bg1"/>
          </a:solidFill>
        </p:spPr>
        <p:txBody>
          <a:bodyPr wrap="square" rtlCol="0">
            <a:spAutoFit/>
          </a:bodyPr>
          <a:lstStyle/>
          <a:p>
            <a:r>
              <a:rPr lang="en-US" sz="2400" b="1" dirty="0" smtClean="0"/>
              <a:t>Day</a:t>
            </a:r>
            <a:endParaRPr lang="en-US" sz="2400" b="1" dirty="0"/>
          </a:p>
        </p:txBody>
      </p:sp>
    </p:spTree>
    <p:extLst>
      <p:ext uri="{BB962C8B-B14F-4D97-AF65-F5344CB8AC3E}">
        <p14:creationId xmlns:p14="http://schemas.microsoft.com/office/powerpoint/2010/main" xmlns="" val="18409781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0"/>
          </p:nvPr>
        </p:nvSpPr>
        <p:spPr/>
        <p:txBody>
          <a:bodyPr/>
          <a:lstStyle/>
          <a:p>
            <a:fld id="{F67BE6C4-C851-406C-8BCD-C8A49F6D2319}" type="slidenum">
              <a:rPr lang="en-US" smtClean="0"/>
              <a:pPr/>
              <a:t>31</a:t>
            </a:fld>
            <a:endParaRPr lang="en-US" dirty="0"/>
          </a:p>
        </p:txBody>
      </p:sp>
      <p:pic>
        <p:nvPicPr>
          <p:cNvPr id="4" name="Picture 3"/>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8600" y="274637"/>
            <a:ext cx="9753600" cy="7192963"/>
          </a:xfrm>
          <a:prstGeom prst="rect">
            <a:avLst/>
          </a:prstGeom>
          <a:noFill/>
          <a:ln>
            <a:noFill/>
          </a:ln>
        </p:spPr>
      </p:pic>
      <p:sp>
        <p:nvSpPr>
          <p:cNvPr id="5" name="TextBox 4"/>
          <p:cNvSpPr txBox="1"/>
          <p:nvPr/>
        </p:nvSpPr>
        <p:spPr>
          <a:xfrm>
            <a:off x="981075" y="632809"/>
            <a:ext cx="7296150" cy="523220"/>
          </a:xfrm>
          <a:prstGeom prst="rect">
            <a:avLst/>
          </a:prstGeom>
          <a:solidFill>
            <a:schemeClr val="bg1"/>
          </a:solidFill>
        </p:spPr>
        <p:txBody>
          <a:bodyPr wrap="square" rtlCol="0">
            <a:spAutoFit/>
          </a:bodyPr>
          <a:lstStyle/>
          <a:p>
            <a:pPr algn="ctr"/>
            <a:r>
              <a:rPr lang="en-US" sz="2800" dirty="0" smtClean="0"/>
              <a:t>Retention rate by smoking status</a:t>
            </a:r>
            <a:endParaRPr lang="en-US" sz="2800" dirty="0"/>
          </a:p>
        </p:txBody>
      </p:sp>
      <p:sp>
        <p:nvSpPr>
          <p:cNvPr id="6" name="TextBox 5"/>
          <p:cNvSpPr txBox="1"/>
          <p:nvPr/>
        </p:nvSpPr>
        <p:spPr>
          <a:xfrm>
            <a:off x="242552" y="1422110"/>
            <a:ext cx="615553" cy="2983706"/>
          </a:xfrm>
          <a:prstGeom prst="rect">
            <a:avLst/>
          </a:prstGeom>
          <a:solidFill>
            <a:schemeClr val="bg1"/>
          </a:solidFill>
        </p:spPr>
        <p:txBody>
          <a:bodyPr vert="vert270" wrap="square" rtlCol="0">
            <a:spAutoFit/>
          </a:bodyPr>
          <a:lstStyle/>
          <a:p>
            <a:r>
              <a:rPr lang="en-US" sz="2800" dirty="0" smtClean="0"/>
              <a:t>Retention rate</a:t>
            </a:r>
            <a:endParaRPr lang="en-US" sz="2800" dirty="0"/>
          </a:p>
        </p:txBody>
      </p:sp>
      <p:sp>
        <p:nvSpPr>
          <p:cNvPr id="7" name="TextBox 6"/>
          <p:cNvSpPr txBox="1"/>
          <p:nvPr/>
        </p:nvSpPr>
        <p:spPr>
          <a:xfrm>
            <a:off x="3962400" y="5327108"/>
            <a:ext cx="1333500" cy="461665"/>
          </a:xfrm>
          <a:prstGeom prst="rect">
            <a:avLst/>
          </a:prstGeom>
          <a:solidFill>
            <a:schemeClr val="bg1"/>
          </a:solidFill>
        </p:spPr>
        <p:txBody>
          <a:bodyPr wrap="square" rtlCol="0">
            <a:spAutoFit/>
          </a:bodyPr>
          <a:lstStyle/>
          <a:p>
            <a:r>
              <a:rPr lang="en-US" sz="2400" b="1" dirty="0" smtClean="0"/>
              <a:t>Day</a:t>
            </a:r>
            <a:endParaRPr lang="en-US" sz="2400" b="1" dirty="0"/>
          </a:p>
        </p:txBody>
      </p:sp>
    </p:spTree>
    <p:extLst>
      <p:ext uri="{BB962C8B-B14F-4D97-AF65-F5344CB8AC3E}">
        <p14:creationId xmlns:p14="http://schemas.microsoft.com/office/powerpoint/2010/main" xmlns="" val="27373831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pPr algn="ctr"/>
            <a:r>
              <a:rPr lang="en-US" sz="3200" b="1" dirty="0" smtClean="0">
                <a:solidFill>
                  <a:srgbClr val="002060"/>
                </a:solidFill>
                <a:latin typeface="Arial" panose="020B0604020202020204" pitchFamily="34" charset="0"/>
                <a:cs typeface="Arial" panose="020B0604020202020204" pitchFamily="34" charset="0"/>
              </a:rPr>
              <a:t>Factors in single </a:t>
            </a:r>
            <a:r>
              <a:rPr lang="en-US" sz="3200" b="1" dirty="0" smtClean="0">
                <a:solidFill>
                  <a:srgbClr val="002060"/>
                </a:solidFill>
                <a:latin typeface="Arial" panose="020B0604020202020204" pitchFamily="34" charset="0"/>
                <a:cs typeface="Arial" panose="020B0604020202020204" pitchFamily="34" charset="0"/>
              </a:rPr>
              <a:t>variable regression</a:t>
            </a:r>
            <a:endParaRPr lang="en-US" sz="3200" b="1" dirty="0">
              <a:solidFill>
                <a:srgbClr val="002060"/>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0"/>
          </p:nvPr>
        </p:nvSpPr>
        <p:spPr/>
        <p:txBody>
          <a:bodyPr/>
          <a:lstStyle/>
          <a:p>
            <a:fld id="{F67BE6C4-C851-406C-8BCD-C8A49F6D2319}" type="slidenum">
              <a:rPr lang="en-US" smtClean="0"/>
              <a:pPr/>
              <a:t>32</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3831180871"/>
              </p:ext>
            </p:extLst>
          </p:nvPr>
        </p:nvGraphicFramePr>
        <p:xfrm>
          <a:off x="76199" y="914400"/>
          <a:ext cx="8991601" cy="4272339"/>
        </p:xfrm>
        <a:graphic>
          <a:graphicData uri="http://schemas.openxmlformats.org/drawingml/2006/table">
            <a:tbl>
              <a:tblPr firstRow="1" firstCol="1" bandRow="1">
                <a:tableStyleId>{93296810-A885-4BE3-A3E7-6D5BEEA58F35}</a:tableStyleId>
              </a:tblPr>
              <a:tblGrid>
                <a:gridCol w="3755572"/>
                <a:gridCol w="1143000"/>
                <a:gridCol w="990600"/>
                <a:gridCol w="914400"/>
                <a:gridCol w="1066800"/>
                <a:gridCol w="1121229"/>
              </a:tblGrid>
              <a:tr h="380877">
                <a:tc>
                  <a:txBody>
                    <a:bodyPr/>
                    <a:lstStyle/>
                    <a:p>
                      <a:pPr marL="0" marR="0" algn="ctr">
                        <a:lnSpc>
                          <a:spcPct val="150000"/>
                        </a:lnSpc>
                        <a:spcBef>
                          <a:spcPts val="0"/>
                        </a:spcBef>
                        <a:spcAft>
                          <a:spcPts val="0"/>
                        </a:spcAft>
                      </a:pPr>
                      <a:r>
                        <a:rPr lang="en-US" sz="1800" dirty="0" smtClean="0">
                          <a:solidFill>
                            <a:schemeClr val="bg1"/>
                          </a:solidFill>
                          <a:effectLst/>
                          <a:latin typeface="Arial" panose="020B0604020202020204" pitchFamily="34" charset="0"/>
                          <a:ea typeface="+mn-ea"/>
                          <a:cs typeface="Arial" panose="020B0604020202020204" pitchFamily="34" charset="0"/>
                        </a:rPr>
                        <a:t>Variable</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a:txBody>
                    <a:bodyPr/>
                    <a:lstStyle/>
                    <a:p>
                      <a:pPr marL="0" marR="0" algn="ctr">
                        <a:lnSpc>
                          <a:spcPct val="150000"/>
                        </a:lnSpc>
                        <a:spcBef>
                          <a:spcPts val="0"/>
                        </a:spcBef>
                        <a:spcAft>
                          <a:spcPts val="0"/>
                        </a:spcAft>
                      </a:pPr>
                      <a:r>
                        <a:rPr lang="en-US" sz="1800" dirty="0" err="1">
                          <a:effectLst/>
                          <a:latin typeface="Arial" panose="020B0604020202020204" pitchFamily="34" charset="0"/>
                          <a:cs typeface="Arial" panose="020B0604020202020204" pitchFamily="34" charset="0"/>
                        </a:rPr>
                        <a:t>coef</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a:txBody>
                    <a:bodyPr/>
                    <a:lstStyle/>
                    <a:p>
                      <a:pPr marL="0" marR="0" algn="ctr">
                        <a:lnSpc>
                          <a:spcPct val="150000"/>
                        </a:lnSpc>
                        <a:spcBef>
                          <a:spcPts val="0"/>
                        </a:spcBef>
                        <a:spcAft>
                          <a:spcPts val="0"/>
                        </a:spcAft>
                      </a:pPr>
                      <a:r>
                        <a:rPr lang="en-US" sz="1800" dirty="0">
                          <a:effectLst/>
                          <a:latin typeface="Arial" panose="020B0604020202020204" pitchFamily="34" charset="0"/>
                          <a:cs typeface="Arial" panose="020B0604020202020204" pitchFamily="34" charset="0"/>
                        </a:rPr>
                        <a:t>HR</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gridSpan="2">
                  <a:txBody>
                    <a:bodyPr/>
                    <a:lstStyle/>
                    <a:p>
                      <a:pPr marL="0" marR="0" algn="ctr">
                        <a:lnSpc>
                          <a:spcPct val="150000"/>
                        </a:lnSpc>
                        <a:spcBef>
                          <a:spcPts val="0"/>
                        </a:spcBef>
                        <a:spcAft>
                          <a:spcPts val="0"/>
                        </a:spcAft>
                      </a:pPr>
                      <a:r>
                        <a:rPr lang="en-US" sz="1800" dirty="0" smtClean="0">
                          <a:effectLst/>
                          <a:latin typeface="Arial" panose="020B0604020202020204" pitchFamily="34" charset="0"/>
                          <a:cs typeface="Arial" panose="020B0604020202020204" pitchFamily="34" charset="0"/>
                        </a:rPr>
                        <a:t>CI</a:t>
                      </a:r>
                      <a:r>
                        <a:rPr lang="en-US" sz="1800" baseline="0" dirty="0" smtClean="0">
                          <a:effectLst/>
                          <a:latin typeface="Arial" panose="020B0604020202020204" pitchFamily="34" charset="0"/>
                          <a:cs typeface="Arial" panose="020B0604020202020204" pitchFamily="34" charset="0"/>
                        </a:rPr>
                        <a:t> </a:t>
                      </a:r>
                      <a:r>
                        <a:rPr lang="en-US" sz="1800" dirty="0" smtClean="0">
                          <a:effectLst/>
                          <a:latin typeface="Arial" panose="020B0604020202020204" pitchFamily="34" charset="0"/>
                          <a:cs typeface="Arial" panose="020B0604020202020204" pitchFamily="34" charset="0"/>
                        </a:rPr>
                        <a:t>95%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hMerge="1">
                  <a:txBody>
                    <a:bodyPr/>
                    <a:lstStyle/>
                    <a:p>
                      <a:pPr marL="0" marR="0">
                        <a:lnSpc>
                          <a:spcPct val="115000"/>
                        </a:lnSpc>
                        <a:spcBef>
                          <a:spcPts val="0"/>
                        </a:spcBef>
                        <a:spcAft>
                          <a:spcPts val="0"/>
                        </a:spcAft>
                      </a:pP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50000"/>
                        </a:lnSpc>
                        <a:spcBef>
                          <a:spcPts val="0"/>
                        </a:spcBef>
                        <a:spcAft>
                          <a:spcPts val="0"/>
                        </a:spcAft>
                      </a:pPr>
                      <a:r>
                        <a:rPr lang="en-US" sz="1800" dirty="0">
                          <a:effectLst/>
                          <a:latin typeface="Arial" panose="020B0604020202020204" pitchFamily="34" charset="0"/>
                          <a:cs typeface="Arial" panose="020B0604020202020204" pitchFamily="34" charset="0"/>
                        </a:rPr>
                        <a:t>p-value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District</a:t>
                      </a:r>
                      <a:r>
                        <a:rPr lang="en-US" sz="1800" baseline="0" dirty="0" smtClean="0">
                          <a:solidFill>
                            <a:schemeClr val="bg1"/>
                          </a:solidFill>
                          <a:effectLst/>
                          <a:latin typeface="Arial" panose="020B0604020202020204" pitchFamily="34" charset="0"/>
                          <a:cs typeface="Arial" panose="020B0604020202020204" pitchFamily="34" charset="0"/>
                        </a:rPr>
                        <a:t> </a:t>
                      </a:r>
                      <a:r>
                        <a:rPr lang="en-US" sz="1800" dirty="0" smtClean="0">
                          <a:solidFill>
                            <a:schemeClr val="bg1"/>
                          </a:solidFill>
                          <a:effectLst/>
                          <a:latin typeface="Arial" panose="020B0604020202020204" pitchFamily="34" charset="0"/>
                          <a:cs typeface="Arial" panose="020B0604020202020204" pitchFamily="34" charset="0"/>
                        </a:rPr>
                        <a:t>6</a:t>
                      </a: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0.87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1.42</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District 8</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0.36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2.12</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District </a:t>
                      </a:r>
                      <a:r>
                        <a:rPr lang="en-US" sz="1800" dirty="0" err="1" smtClean="0">
                          <a:solidFill>
                            <a:schemeClr val="bg1"/>
                          </a:solidFill>
                          <a:effectLst/>
                          <a:latin typeface="Arial" panose="020B0604020202020204" pitchFamily="34" charset="0"/>
                          <a:cs typeface="Arial" panose="020B0604020202020204" pitchFamily="34" charset="0"/>
                        </a:rPr>
                        <a:t>Binh</a:t>
                      </a:r>
                      <a:r>
                        <a:rPr lang="en-US" sz="1800" dirty="0" smtClean="0">
                          <a:solidFill>
                            <a:schemeClr val="bg1"/>
                          </a:solidFill>
                          <a:effectLst/>
                          <a:latin typeface="Arial" panose="020B0604020202020204" pitchFamily="34" charset="0"/>
                          <a:cs typeface="Arial" panose="020B0604020202020204" pitchFamily="34" charset="0"/>
                        </a:rPr>
                        <a:t> </a:t>
                      </a:r>
                      <a:r>
                        <a:rPr lang="en-US" sz="1800" dirty="0" err="1" smtClean="0">
                          <a:solidFill>
                            <a:schemeClr val="bg1"/>
                          </a:solidFill>
                          <a:effectLst/>
                          <a:latin typeface="Arial" panose="020B0604020202020204" pitchFamily="34" charset="0"/>
                          <a:cs typeface="Arial" panose="020B0604020202020204" pitchFamily="34" charset="0"/>
                        </a:rPr>
                        <a:t>Thanh</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0.70</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0.0002</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indent="0" algn="l" defTabSz="685800" rtl="0" eaLnBrk="1" fontAlgn="auto" latinLnBrk="0" hangingPunct="1">
                        <a:lnSpc>
                          <a:spcPct val="150000"/>
                        </a:lnSpc>
                        <a:spcBef>
                          <a:spcPts val="0"/>
                        </a:spcBef>
                        <a:spcAft>
                          <a:spcPts val="0"/>
                        </a:spcAft>
                        <a:buClrTx/>
                        <a:buSzTx/>
                        <a:buFontTx/>
                        <a:buNone/>
                        <a:tabLst/>
                        <a:defRPr/>
                      </a:pPr>
                      <a:r>
                        <a:rPr lang="en-US" sz="1800" dirty="0" smtClean="0">
                          <a:solidFill>
                            <a:schemeClr val="bg1"/>
                          </a:solidFill>
                          <a:effectLst/>
                          <a:latin typeface="Arial" panose="020B0604020202020204" pitchFamily="34" charset="0"/>
                          <a:cs typeface="Arial" panose="020B0604020202020204" pitchFamily="34" charset="0"/>
                        </a:rPr>
                        <a:t>District Go </a:t>
                      </a:r>
                      <a:r>
                        <a:rPr lang="en-US" sz="1800" dirty="0" err="1" smtClean="0">
                          <a:solidFill>
                            <a:schemeClr val="bg1"/>
                          </a:solidFill>
                          <a:effectLst/>
                          <a:latin typeface="Arial" panose="020B0604020202020204" pitchFamily="34" charset="0"/>
                          <a:cs typeface="Arial" panose="020B0604020202020204" pitchFamily="34" charset="0"/>
                        </a:rPr>
                        <a:t>Vap</a:t>
                      </a:r>
                      <a:endParaRPr lang="en-US" sz="1800" dirty="0" smtClean="0">
                        <a:solidFill>
                          <a:schemeClr val="bg1"/>
                        </a:solidFill>
                        <a:effectLst/>
                        <a:latin typeface="Arial" panose="020B060402020202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3.13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District Tan </a:t>
                      </a:r>
                      <a:r>
                        <a:rPr lang="en-US" sz="1800" dirty="0" err="1" smtClean="0">
                          <a:solidFill>
                            <a:schemeClr val="bg1"/>
                          </a:solidFill>
                          <a:effectLst/>
                          <a:latin typeface="Arial" panose="020B0604020202020204" pitchFamily="34" charset="0"/>
                          <a:cs typeface="Arial" panose="020B0604020202020204" pitchFamily="34" charset="0"/>
                        </a:rPr>
                        <a:t>Binh</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0.64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indent="0" algn="l" defTabSz="685800" rtl="0" eaLnBrk="1" fontAlgn="auto" latinLnBrk="0" hangingPunct="1">
                        <a:lnSpc>
                          <a:spcPct val="150000"/>
                        </a:lnSpc>
                        <a:spcBef>
                          <a:spcPts val="0"/>
                        </a:spcBef>
                        <a:spcAft>
                          <a:spcPts val="0"/>
                        </a:spcAft>
                        <a:buClrTx/>
                        <a:buSzTx/>
                        <a:buFontTx/>
                        <a:buNone/>
                        <a:tabLst/>
                        <a:defRPr/>
                      </a:pPr>
                      <a:r>
                        <a:rPr lang="en-US" sz="1800" dirty="0" smtClean="0">
                          <a:solidFill>
                            <a:schemeClr val="bg1"/>
                          </a:solidFill>
                          <a:effectLst/>
                          <a:latin typeface="Arial" panose="020B0604020202020204" pitchFamily="34" charset="0"/>
                          <a:cs typeface="Arial" panose="020B0604020202020204" pitchFamily="34" charset="0"/>
                        </a:rPr>
                        <a:t>District Thu </a:t>
                      </a:r>
                      <a:r>
                        <a:rPr lang="en-US" sz="1800" dirty="0" err="1" smtClean="0">
                          <a:solidFill>
                            <a:schemeClr val="bg1"/>
                          </a:solidFill>
                          <a:effectLst/>
                          <a:latin typeface="Arial" panose="020B0604020202020204" pitchFamily="34" charset="0"/>
                          <a:cs typeface="Arial" panose="020B0604020202020204" pitchFamily="34" charset="0"/>
                        </a:rPr>
                        <a:t>Duc</a:t>
                      </a:r>
                      <a:endParaRPr lang="en-US" sz="1800" dirty="0" smtClean="0">
                        <a:solidFill>
                          <a:schemeClr val="bg1"/>
                        </a:solidFill>
                        <a:effectLst/>
                        <a:latin typeface="Arial" panose="020B060402020202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0.92</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1.64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3.84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779">
                <a:tc>
                  <a:txBody>
                    <a:bodyPr/>
                    <a:lstStyle/>
                    <a:p>
                      <a:pPr marL="0" marR="0" lvl="0" indent="0" algn="l" rtl="0">
                        <a:spcBef>
                          <a:spcPts val="0"/>
                        </a:spcBef>
                        <a:spcAft>
                          <a:spcPts val="0"/>
                        </a:spcAft>
                        <a:buSzPct val="25000"/>
                        <a:buNone/>
                      </a:pPr>
                      <a:r>
                        <a:rPr lang="en-US" sz="1800" dirty="0" smtClean="0">
                          <a:latin typeface="Arial" panose="020B0604020202020204" pitchFamily="34" charset="0"/>
                          <a:cs typeface="Arial" panose="020B0604020202020204" pitchFamily="34" charset="0"/>
                        </a:rPr>
                        <a:t>Thu</a:t>
                      </a:r>
                      <a:r>
                        <a:rPr lang="en-US" sz="1800" baseline="0" dirty="0" smtClean="0">
                          <a:latin typeface="Arial" panose="020B0604020202020204" pitchFamily="34" charset="0"/>
                          <a:cs typeface="Arial" panose="020B0604020202020204" pitchFamily="34" charset="0"/>
                        </a:rPr>
                        <a:t> </a:t>
                      </a:r>
                      <a:r>
                        <a:rPr lang="en-US" sz="1800" baseline="0" dirty="0" err="1" smtClean="0">
                          <a:latin typeface="Arial" panose="020B0604020202020204" pitchFamily="34" charset="0"/>
                          <a:cs typeface="Arial" panose="020B0604020202020204" pitchFamily="34" charset="0"/>
                        </a:rPr>
                        <a:t>Duc</a:t>
                      </a:r>
                      <a:r>
                        <a:rPr lang="en-US" sz="1800" baseline="0" dirty="0" smtClean="0">
                          <a:latin typeface="Arial" panose="020B0604020202020204" pitchFamily="34" charset="0"/>
                          <a:cs typeface="Arial" panose="020B0604020202020204" pitchFamily="34" charset="0"/>
                        </a:rPr>
                        <a:t> Community based </a:t>
                      </a:r>
                      <a:r>
                        <a:rPr lang="en-US" sz="1800" baseline="0" dirty="0" err="1" smtClean="0">
                          <a:latin typeface="Arial" panose="020B0604020202020204" pitchFamily="34" charset="0"/>
                          <a:cs typeface="Arial" panose="020B0604020202020204" pitchFamily="34" charset="0"/>
                        </a:rPr>
                        <a:t>centre</a:t>
                      </a:r>
                      <a:endParaRPr lang="en-US" sz="1800" dirty="0">
                        <a:latin typeface="Arial" panose="020B060402020202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2.60</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1.81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3.74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75408">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Year</a:t>
                      </a:r>
                      <a:r>
                        <a:rPr lang="en-US" sz="1800"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open the clinic</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0.69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0.50</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0.43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431859">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Other provinces</a:t>
                      </a:r>
                      <a:r>
                        <a:rPr lang="en-US" sz="1800"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(dropout)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2.69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bl>
          </a:graphicData>
        </a:graphic>
      </p:graphicFrame>
    </p:spTree>
    <p:extLst>
      <p:ext uri="{BB962C8B-B14F-4D97-AF65-F5344CB8AC3E}">
        <p14:creationId xmlns:p14="http://schemas.microsoft.com/office/powerpoint/2010/main" xmlns="" val="24555624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pPr/>
              <a:t>33</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1282886556"/>
              </p:ext>
            </p:extLst>
          </p:nvPr>
        </p:nvGraphicFramePr>
        <p:xfrm>
          <a:off x="0" y="869951"/>
          <a:ext cx="9046029" cy="5760720"/>
        </p:xfrm>
        <a:graphic>
          <a:graphicData uri="http://schemas.openxmlformats.org/drawingml/2006/table">
            <a:tbl>
              <a:tblPr firstRow="1" firstCol="1" bandRow="1">
                <a:tableStyleId>{93296810-A885-4BE3-A3E7-6D5BEEA58F35}</a:tableStyleId>
              </a:tblPr>
              <a:tblGrid>
                <a:gridCol w="3944258"/>
                <a:gridCol w="986971"/>
                <a:gridCol w="990600"/>
                <a:gridCol w="914400"/>
                <a:gridCol w="990600"/>
                <a:gridCol w="1219200"/>
              </a:tblGrid>
              <a:tr h="380877">
                <a:tc>
                  <a:txBody>
                    <a:bodyPr/>
                    <a:lstStyle/>
                    <a:p>
                      <a:pPr marL="0" marR="0" algn="ctr">
                        <a:lnSpc>
                          <a:spcPct val="150000"/>
                        </a:lnSpc>
                        <a:spcBef>
                          <a:spcPts val="0"/>
                        </a:spcBef>
                        <a:spcAft>
                          <a:spcPts val="0"/>
                        </a:spcAft>
                      </a:pPr>
                      <a:r>
                        <a:rPr lang="en-US" sz="1800" dirty="0" smtClean="0">
                          <a:solidFill>
                            <a:schemeClr val="bg1"/>
                          </a:solidFill>
                          <a:effectLst/>
                          <a:latin typeface="Arial" panose="020B0604020202020204" pitchFamily="34" charset="0"/>
                          <a:ea typeface="+mn-ea"/>
                          <a:cs typeface="Arial" panose="020B0604020202020204" pitchFamily="34" charset="0"/>
                        </a:rPr>
                        <a:t>Variable</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a:txBody>
                    <a:bodyPr/>
                    <a:lstStyle/>
                    <a:p>
                      <a:pPr marL="0" marR="0" algn="ctr">
                        <a:lnSpc>
                          <a:spcPct val="150000"/>
                        </a:lnSpc>
                        <a:spcBef>
                          <a:spcPts val="0"/>
                        </a:spcBef>
                        <a:spcAft>
                          <a:spcPts val="0"/>
                        </a:spcAft>
                      </a:pPr>
                      <a:r>
                        <a:rPr lang="en-US" sz="1800" dirty="0" err="1">
                          <a:effectLst/>
                          <a:latin typeface="Arial" panose="020B0604020202020204" pitchFamily="34" charset="0"/>
                          <a:cs typeface="Arial" panose="020B0604020202020204" pitchFamily="34" charset="0"/>
                        </a:rPr>
                        <a:t>coef</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a:txBody>
                    <a:bodyPr/>
                    <a:lstStyle/>
                    <a:p>
                      <a:pPr marL="0" marR="0" algn="ctr">
                        <a:lnSpc>
                          <a:spcPct val="150000"/>
                        </a:lnSpc>
                        <a:spcBef>
                          <a:spcPts val="0"/>
                        </a:spcBef>
                        <a:spcAft>
                          <a:spcPts val="0"/>
                        </a:spcAft>
                      </a:pPr>
                      <a:r>
                        <a:rPr lang="en-US" sz="1800" dirty="0">
                          <a:effectLst/>
                          <a:latin typeface="Arial" panose="020B0604020202020204" pitchFamily="34" charset="0"/>
                          <a:cs typeface="Arial" panose="020B0604020202020204" pitchFamily="34" charset="0"/>
                        </a:rPr>
                        <a:t>HR</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gridSpan="2">
                  <a:txBody>
                    <a:bodyPr/>
                    <a:lstStyle/>
                    <a:p>
                      <a:pPr marL="0" marR="0" algn="ctr">
                        <a:lnSpc>
                          <a:spcPct val="150000"/>
                        </a:lnSpc>
                        <a:spcBef>
                          <a:spcPts val="0"/>
                        </a:spcBef>
                        <a:spcAft>
                          <a:spcPts val="0"/>
                        </a:spcAft>
                      </a:pPr>
                      <a:r>
                        <a:rPr lang="en-US" sz="1800" dirty="0" smtClean="0">
                          <a:effectLst/>
                          <a:latin typeface="Arial" panose="020B0604020202020204" pitchFamily="34" charset="0"/>
                          <a:cs typeface="Arial" panose="020B0604020202020204" pitchFamily="34" charset="0"/>
                        </a:rPr>
                        <a:t>CI</a:t>
                      </a:r>
                      <a:r>
                        <a:rPr lang="en-US" sz="1800" baseline="0" dirty="0" smtClean="0">
                          <a:effectLst/>
                          <a:latin typeface="Arial" panose="020B0604020202020204" pitchFamily="34" charset="0"/>
                          <a:cs typeface="Arial" panose="020B0604020202020204" pitchFamily="34" charset="0"/>
                        </a:rPr>
                        <a:t> </a:t>
                      </a:r>
                      <a:r>
                        <a:rPr lang="en-US" sz="1800" dirty="0" smtClean="0">
                          <a:effectLst/>
                          <a:latin typeface="Arial" panose="020B0604020202020204" pitchFamily="34" charset="0"/>
                          <a:cs typeface="Arial" panose="020B0604020202020204" pitchFamily="34" charset="0"/>
                        </a:rPr>
                        <a:t>95%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hMerge="1">
                  <a:txBody>
                    <a:bodyPr/>
                    <a:lstStyle/>
                    <a:p>
                      <a:pPr marL="0" marR="0">
                        <a:lnSpc>
                          <a:spcPct val="115000"/>
                        </a:lnSpc>
                        <a:spcBef>
                          <a:spcPts val="0"/>
                        </a:spcBef>
                        <a:spcAft>
                          <a:spcPts val="0"/>
                        </a:spcAft>
                      </a:pP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50000"/>
                        </a:lnSpc>
                        <a:spcBef>
                          <a:spcPts val="0"/>
                        </a:spcBef>
                        <a:spcAft>
                          <a:spcPts val="0"/>
                        </a:spcAft>
                      </a:pPr>
                      <a:r>
                        <a:rPr lang="en-US" sz="1800" dirty="0">
                          <a:effectLst/>
                          <a:latin typeface="Arial" panose="020B0604020202020204" pitchFamily="34" charset="0"/>
                          <a:cs typeface="Arial" panose="020B0604020202020204" pitchFamily="34" charset="0"/>
                        </a:rPr>
                        <a:t>p-value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ea typeface="+mn-ea"/>
                          <a:cs typeface="Arial" panose="020B0604020202020204" pitchFamily="34" charset="0"/>
                        </a:rPr>
                        <a:t>Total</a:t>
                      </a:r>
                      <a:r>
                        <a:rPr lang="en-US" sz="1800" baseline="0" dirty="0" smtClean="0">
                          <a:solidFill>
                            <a:schemeClr val="bg1"/>
                          </a:solidFill>
                          <a:effectLst/>
                          <a:latin typeface="Arial" panose="020B0604020202020204" pitchFamily="34" charset="0"/>
                          <a:ea typeface="+mn-ea"/>
                          <a:cs typeface="Arial" panose="020B0604020202020204" pitchFamily="34" charset="0"/>
                        </a:rPr>
                        <a:t> years of drug use</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0.02</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ea typeface="+mn-ea"/>
                          <a:cs typeface="Arial" panose="020B0604020202020204" pitchFamily="34" charset="0"/>
                        </a:rPr>
                        <a:t>History</a:t>
                      </a:r>
                      <a:r>
                        <a:rPr lang="en-US" sz="1800" baseline="0" dirty="0" smtClean="0">
                          <a:solidFill>
                            <a:schemeClr val="bg1"/>
                          </a:solidFill>
                          <a:effectLst/>
                          <a:latin typeface="Arial" panose="020B0604020202020204" pitchFamily="34" charset="0"/>
                          <a:ea typeface="+mn-ea"/>
                          <a:cs typeface="Arial" panose="020B0604020202020204" pitchFamily="34" charset="0"/>
                        </a:rPr>
                        <a:t> of </a:t>
                      </a:r>
                      <a:r>
                        <a:rPr lang="en-US" sz="1800" baseline="0" dirty="0" err="1" smtClean="0">
                          <a:solidFill>
                            <a:schemeClr val="bg1"/>
                          </a:solidFill>
                          <a:effectLst/>
                          <a:latin typeface="Arial" panose="020B0604020202020204" pitchFamily="34" charset="0"/>
                          <a:ea typeface="+mn-ea"/>
                          <a:cs typeface="Arial" panose="020B0604020202020204" pitchFamily="34" charset="0"/>
                        </a:rPr>
                        <a:t>c</a:t>
                      </a:r>
                      <a:r>
                        <a:rPr lang="en-US" sz="1800" dirty="0" err="1" smtClean="0">
                          <a:solidFill>
                            <a:schemeClr val="bg1"/>
                          </a:solidFill>
                          <a:effectLst/>
                          <a:latin typeface="Arial" panose="020B0604020202020204" pitchFamily="34" charset="0"/>
                          <a:ea typeface="+mn-ea"/>
                          <a:cs typeface="Arial" panose="020B0604020202020204" pitchFamily="34" charset="0"/>
                        </a:rPr>
                        <a:t>umpulsive</a:t>
                      </a:r>
                      <a:r>
                        <a:rPr lang="en-US" sz="1800" dirty="0" smtClean="0">
                          <a:solidFill>
                            <a:schemeClr val="bg1"/>
                          </a:solidFill>
                          <a:effectLst/>
                          <a:latin typeface="Arial" panose="020B0604020202020204" pitchFamily="34" charset="0"/>
                          <a:ea typeface="+mn-ea"/>
                          <a:cs typeface="Arial" panose="020B0604020202020204" pitchFamily="34" charset="0"/>
                        </a:rPr>
                        <a:t> detoxification</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0.30</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History</a:t>
                      </a:r>
                      <a:r>
                        <a:rPr lang="en-US" sz="1800" baseline="0" dirty="0" smtClean="0">
                          <a:solidFill>
                            <a:schemeClr val="bg1"/>
                          </a:solidFill>
                          <a:effectLst/>
                          <a:latin typeface="Arial" panose="020B0604020202020204" pitchFamily="34" charset="0"/>
                          <a:cs typeface="Arial" panose="020B0604020202020204" pitchFamily="34" charset="0"/>
                        </a:rPr>
                        <a:t> of dropping out MMT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2.61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3.36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Year</a:t>
                      </a:r>
                      <a:r>
                        <a:rPr lang="en-US" sz="1800"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of birth</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0.10</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Low</a:t>
                      </a:r>
                      <a:r>
                        <a:rPr lang="en-US" sz="1800" baseline="0" dirty="0" smtClean="0">
                          <a:solidFill>
                            <a:schemeClr val="bg1"/>
                          </a:solidFill>
                          <a:effectLst/>
                          <a:latin typeface="Arial" panose="020B0604020202020204" pitchFamily="34" charset="0"/>
                          <a:cs typeface="Arial" panose="020B0604020202020204" pitchFamily="34" charset="0"/>
                        </a:rPr>
                        <a:t> dose (dropout)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indent="0" algn="l" defTabSz="685800" rtl="0" eaLnBrk="1" fontAlgn="auto" latinLnBrk="0" hangingPunct="1">
                        <a:lnSpc>
                          <a:spcPct val="150000"/>
                        </a:lnSpc>
                        <a:spcBef>
                          <a:spcPts val="0"/>
                        </a:spcBef>
                        <a:spcAft>
                          <a:spcPts val="0"/>
                        </a:spcAft>
                        <a:buClrTx/>
                        <a:buSzTx/>
                        <a:buFontTx/>
                        <a:buNone/>
                        <a:tabLst/>
                        <a:defRPr/>
                      </a:pPr>
                      <a:r>
                        <a:rPr lang="en-US" sz="1800"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Using heroin during MMT treatment </a:t>
                      </a:r>
                      <a:r>
                        <a:rPr lang="en-US" sz="1800" baseline="0" dirty="0" smtClean="0">
                          <a:solidFill>
                            <a:schemeClr val="bg1"/>
                          </a:solidFill>
                          <a:effectLst/>
                          <a:latin typeface="Arial" panose="020B0604020202020204" pitchFamily="34" charset="0"/>
                          <a:cs typeface="Arial" panose="020B0604020202020204" pitchFamily="34" charset="0"/>
                        </a:rPr>
                        <a:t>(dropout)</a:t>
                      </a:r>
                      <a:endParaRPr lang="en-US" sz="180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0.90</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0.43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indent="0" algn="l" defTabSz="685800" rtl="0" eaLnBrk="1" fontAlgn="auto" latinLnBrk="0" hangingPunct="1">
                        <a:lnSpc>
                          <a:spcPct val="150000"/>
                        </a:lnSpc>
                        <a:spcBef>
                          <a:spcPts val="0"/>
                        </a:spcBef>
                        <a:spcAft>
                          <a:spcPts val="0"/>
                        </a:spcAft>
                        <a:buClrTx/>
                        <a:buSzTx/>
                        <a:buFontTx/>
                        <a:buNone/>
                        <a:tabLst/>
                        <a:defRPr/>
                      </a:pPr>
                      <a:r>
                        <a:rPr lang="en-US" sz="1800"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Using amphetamine during MMT treatment (dropout</a:t>
                      </a:r>
                      <a:r>
                        <a:rPr lang="en-US" sz="1800" baseline="0" dirty="0" smtClean="0">
                          <a:solidFill>
                            <a:schemeClr val="bg1"/>
                          </a:solidFill>
                          <a:effectLst/>
                          <a:latin typeface="Arial" panose="020B0604020202020204" pitchFamily="34" charset="0"/>
                          <a:cs typeface="Arial" panose="020B0604020202020204" pitchFamily="34" charset="0"/>
                        </a:rPr>
                        <a: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0.24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0.025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indent="0" algn="l" defTabSz="685800" rtl="0" eaLnBrk="1" fontAlgn="auto" latinLnBrk="0" hangingPunct="1">
                        <a:lnSpc>
                          <a:spcPct val="150000"/>
                        </a:lnSpc>
                        <a:spcBef>
                          <a:spcPts val="0"/>
                        </a:spcBef>
                        <a:spcAft>
                          <a:spcPts val="0"/>
                        </a:spcAft>
                        <a:buClrTx/>
                        <a:buSzTx/>
                        <a:buFontTx/>
                        <a:buNone/>
                        <a:tabLst/>
                        <a:defRPr/>
                      </a:pPr>
                      <a:r>
                        <a:rPr lang="en-US" sz="1800" dirty="0" smtClean="0">
                          <a:solidFill>
                            <a:schemeClr val="bg1"/>
                          </a:solidFill>
                          <a:effectLst/>
                          <a:latin typeface="Arial" panose="020B0604020202020204" pitchFamily="34" charset="0"/>
                          <a:cs typeface="Arial" panose="020B0604020202020204" pitchFamily="34" charset="0"/>
                        </a:rPr>
                        <a:t>Smoking </a:t>
                      </a:r>
                      <a:r>
                        <a:rPr lang="en-US" sz="1800" baseline="0" dirty="0" smtClean="0">
                          <a:solidFill>
                            <a:schemeClr val="bg1"/>
                          </a:solidFill>
                          <a:effectLst/>
                          <a:latin typeface="Arial" panose="020B0604020202020204" pitchFamily="34" charset="0"/>
                          <a:cs typeface="Arial" panose="020B0604020202020204" pitchFamily="34" charset="0"/>
                        </a:rPr>
                        <a:t>(dropout)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0.26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0.64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HCV</a:t>
                      </a:r>
                      <a:r>
                        <a:rPr lang="en-US" sz="1800" baseline="0" dirty="0" smtClean="0">
                          <a:solidFill>
                            <a:schemeClr val="bg1"/>
                          </a:solidFill>
                          <a:effectLst/>
                          <a:latin typeface="Arial" panose="020B0604020202020204" pitchFamily="34" charset="0"/>
                          <a:cs typeface="Arial" panose="020B0604020202020204" pitchFamily="34" charset="0"/>
                        </a:rPr>
                        <a:t> treatment</a:t>
                      </a:r>
                      <a:r>
                        <a:rPr lang="en-US" sz="1800" dirty="0" smtClean="0">
                          <a:solidFill>
                            <a:schemeClr val="bg1"/>
                          </a:solidFill>
                          <a:effectLst/>
                          <a:latin typeface="Arial" panose="020B0604020202020204" pitchFamily="34" charset="0"/>
                          <a:cs typeface="Arial" panose="020B0604020202020204" pitchFamily="34" charset="0"/>
                        </a:rPr>
                        <a:t> </a:t>
                      </a:r>
                      <a:r>
                        <a:rPr lang="en-US" sz="1800" baseline="0" dirty="0" smtClean="0">
                          <a:solidFill>
                            <a:schemeClr val="bg1"/>
                          </a:solidFill>
                          <a:effectLst/>
                          <a:latin typeface="Arial" panose="020B0604020202020204" pitchFamily="34" charset="0"/>
                          <a:cs typeface="Arial" panose="020B0604020202020204" pitchFamily="34" charset="0"/>
                        </a:rPr>
                        <a:t>(dropout)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2.88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4.18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MMT fee (dropout)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0.47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0.37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50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bl>
          </a:graphicData>
        </a:graphic>
      </p:graphicFrame>
      <p:sp>
        <p:nvSpPr>
          <p:cNvPr id="7" name="Title 1"/>
          <p:cNvSpPr>
            <a:spLocks noGrp="1"/>
          </p:cNvSpPr>
          <p:nvPr>
            <p:ph type="title"/>
          </p:nvPr>
        </p:nvSpPr>
        <p:spPr>
          <a:xfrm>
            <a:off x="457200" y="152400"/>
            <a:ext cx="8229600" cy="609600"/>
          </a:xfrm>
        </p:spPr>
        <p:txBody>
          <a:bodyPr>
            <a:normAutofit/>
          </a:bodyPr>
          <a:lstStyle/>
          <a:p>
            <a:pPr algn="ctr"/>
            <a:r>
              <a:rPr lang="en-US" sz="3200" b="1" dirty="0" smtClean="0">
                <a:solidFill>
                  <a:srgbClr val="002060"/>
                </a:solidFill>
                <a:latin typeface="Arial" panose="020B0604020202020204" pitchFamily="34" charset="0"/>
                <a:cs typeface="Arial" panose="020B0604020202020204" pitchFamily="34" charset="0"/>
              </a:rPr>
              <a:t>Factors in single regression</a:t>
            </a:r>
            <a:endParaRPr lang="en-US" sz="32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2782631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pPr/>
              <a:t>34</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4236832523"/>
              </p:ext>
            </p:extLst>
          </p:nvPr>
        </p:nvGraphicFramePr>
        <p:xfrm>
          <a:off x="0" y="990600"/>
          <a:ext cx="8860974" cy="4370380"/>
        </p:xfrm>
        <a:graphic>
          <a:graphicData uri="http://schemas.openxmlformats.org/drawingml/2006/table">
            <a:tbl>
              <a:tblPr firstRow="1" firstCol="1" bandRow="1">
                <a:tableStyleId>{93296810-A885-4BE3-A3E7-6D5BEEA58F35}</a:tableStyleId>
              </a:tblPr>
              <a:tblGrid>
                <a:gridCol w="3304091"/>
                <a:gridCol w="1051302"/>
                <a:gridCol w="1126395"/>
                <a:gridCol w="1051302"/>
                <a:gridCol w="1201488"/>
                <a:gridCol w="1126396"/>
              </a:tblGrid>
              <a:tr h="380877">
                <a:tc>
                  <a:txBody>
                    <a:bodyPr/>
                    <a:lstStyle/>
                    <a:p>
                      <a:pPr marL="0" marR="0" algn="ctr">
                        <a:lnSpc>
                          <a:spcPct val="115000"/>
                        </a:lnSpc>
                        <a:spcBef>
                          <a:spcPts val="0"/>
                        </a:spcBef>
                        <a:spcAft>
                          <a:spcPts val="0"/>
                        </a:spcAft>
                      </a:pPr>
                      <a:r>
                        <a:rPr lang="en-US" sz="1800" dirty="0" err="1" smtClean="0">
                          <a:solidFill>
                            <a:schemeClr val="bg1"/>
                          </a:solidFill>
                          <a:effectLst/>
                          <a:latin typeface="Arial" panose="020B0604020202020204" pitchFamily="34" charset="0"/>
                          <a:cs typeface="Arial" panose="020B0604020202020204" pitchFamily="34" charset="0"/>
                        </a:rPr>
                        <a:t>Tên</a:t>
                      </a:r>
                      <a:r>
                        <a:rPr lang="en-US" sz="1800" baseline="0" dirty="0" smtClean="0">
                          <a:solidFill>
                            <a:schemeClr val="bg1"/>
                          </a:solidFill>
                          <a:effectLst/>
                          <a:latin typeface="Arial" panose="020B0604020202020204" pitchFamily="34" charset="0"/>
                          <a:cs typeface="Arial" panose="020B0604020202020204" pitchFamily="34" charset="0"/>
                        </a:rPr>
                        <a:t> </a:t>
                      </a:r>
                      <a:r>
                        <a:rPr lang="en-US" sz="1800" baseline="0" dirty="0" err="1" smtClean="0">
                          <a:solidFill>
                            <a:schemeClr val="bg1"/>
                          </a:solidFill>
                          <a:effectLst/>
                          <a:latin typeface="Arial" panose="020B0604020202020204" pitchFamily="34" charset="0"/>
                          <a:cs typeface="Arial" panose="020B0604020202020204" pitchFamily="34" charset="0"/>
                        </a:rPr>
                        <a:t>giá</a:t>
                      </a:r>
                      <a:r>
                        <a:rPr lang="en-US" sz="1800" baseline="0" dirty="0" smtClean="0">
                          <a:solidFill>
                            <a:schemeClr val="bg1"/>
                          </a:solidFill>
                          <a:effectLst/>
                          <a:latin typeface="Arial" panose="020B0604020202020204" pitchFamily="34" charset="0"/>
                          <a:cs typeface="Arial" panose="020B0604020202020204" pitchFamily="34" charset="0"/>
                        </a:rPr>
                        <a:t> </a:t>
                      </a:r>
                      <a:r>
                        <a:rPr lang="en-US" sz="1800" baseline="0" dirty="0" err="1" smtClean="0">
                          <a:solidFill>
                            <a:schemeClr val="bg1"/>
                          </a:solidFill>
                          <a:effectLst/>
                          <a:latin typeface="Arial" panose="020B0604020202020204" pitchFamily="34" charset="0"/>
                          <a:cs typeface="Arial" panose="020B0604020202020204" pitchFamily="34" charset="0"/>
                        </a:rPr>
                        <a:t>trị</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a:txBody>
                    <a:bodyPr/>
                    <a:lstStyle/>
                    <a:p>
                      <a:pPr marL="0" marR="0" algn="ctr">
                        <a:lnSpc>
                          <a:spcPct val="115000"/>
                        </a:lnSpc>
                        <a:spcBef>
                          <a:spcPts val="0"/>
                        </a:spcBef>
                        <a:spcAft>
                          <a:spcPts val="0"/>
                        </a:spcAft>
                      </a:pPr>
                      <a:r>
                        <a:rPr lang="en-US" sz="1800" dirty="0" err="1">
                          <a:effectLst/>
                          <a:latin typeface="Arial" panose="020B0604020202020204" pitchFamily="34" charset="0"/>
                          <a:cs typeface="Arial" panose="020B0604020202020204" pitchFamily="34" charset="0"/>
                        </a:rPr>
                        <a:t>coef</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a:txBody>
                    <a:bodyPr/>
                    <a:lstStyle/>
                    <a:p>
                      <a:pPr marL="0" marR="0" algn="ctr">
                        <a:lnSpc>
                          <a:spcPct val="115000"/>
                        </a:lnSpc>
                        <a:spcBef>
                          <a:spcPts val="0"/>
                        </a:spcBef>
                        <a:spcAft>
                          <a:spcPts val="0"/>
                        </a:spcAft>
                      </a:pPr>
                      <a:r>
                        <a:rPr lang="en-US" sz="1800" dirty="0">
                          <a:effectLst/>
                          <a:latin typeface="Arial" panose="020B0604020202020204" pitchFamily="34" charset="0"/>
                          <a:cs typeface="Arial" panose="020B0604020202020204" pitchFamily="34" charset="0"/>
                        </a:rPr>
                        <a:t>HR</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gridSpan="2">
                  <a:txBody>
                    <a:bodyPr/>
                    <a:lstStyle/>
                    <a:p>
                      <a:pPr marL="0" marR="0" algn="ctr">
                        <a:lnSpc>
                          <a:spcPct val="115000"/>
                        </a:lnSpc>
                        <a:spcBef>
                          <a:spcPts val="0"/>
                        </a:spcBef>
                        <a:spcAft>
                          <a:spcPts val="0"/>
                        </a:spcAft>
                      </a:pPr>
                      <a:r>
                        <a:rPr lang="en-US" sz="1800" dirty="0" smtClean="0">
                          <a:effectLst/>
                          <a:latin typeface="Arial" panose="020B0604020202020204" pitchFamily="34" charset="0"/>
                          <a:cs typeface="Arial" panose="020B0604020202020204" pitchFamily="34" charset="0"/>
                        </a:rPr>
                        <a:t>KTC95%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hMerge="1">
                  <a:txBody>
                    <a:bodyPr/>
                    <a:lstStyle/>
                    <a:p>
                      <a:pPr marL="0" marR="0">
                        <a:lnSpc>
                          <a:spcPct val="115000"/>
                        </a:lnSpc>
                        <a:spcBef>
                          <a:spcPts val="0"/>
                        </a:spcBef>
                        <a:spcAft>
                          <a:spcPts val="0"/>
                        </a:spcAft>
                      </a:pP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15000"/>
                        </a:lnSpc>
                        <a:spcBef>
                          <a:spcPts val="0"/>
                        </a:spcBef>
                        <a:spcAft>
                          <a:spcPts val="0"/>
                        </a:spcAft>
                      </a:pPr>
                      <a:r>
                        <a:rPr lang="en-US" sz="1800" dirty="0">
                          <a:effectLst/>
                          <a:latin typeface="Arial" panose="020B0604020202020204" pitchFamily="34" charset="0"/>
                          <a:cs typeface="Arial" panose="020B0604020202020204" pitchFamily="34" charset="0"/>
                        </a:rPr>
                        <a:t>p-value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District</a:t>
                      </a:r>
                      <a:r>
                        <a:rPr lang="en-US" sz="1800" baseline="0" dirty="0" smtClean="0">
                          <a:solidFill>
                            <a:schemeClr val="bg1"/>
                          </a:solidFill>
                          <a:effectLst/>
                          <a:latin typeface="Arial" panose="020B0604020202020204" pitchFamily="34" charset="0"/>
                          <a:cs typeface="Arial" panose="020B0604020202020204" pitchFamily="34" charset="0"/>
                        </a:rPr>
                        <a:t> </a:t>
                      </a:r>
                      <a:r>
                        <a:rPr lang="en-US" sz="1800" dirty="0" smtClean="0">
                          <a:solidFill>
                            <a:schemeClr val="bg1"/>
                          </a:solidFill>
                          <a:effectLst/>
                          <a:latin typeface="Arial" panose="020B0604020202020204" pitchFamily="34" charset="0"/>
                          <a:cs typeface="Arial" panose="020B0604020202020204" pitchFamily="34" charset="0"/>
                        </a:rPr>
                        <a:t>6</a:t>
                      </a:r>
                    </a:p>
                  </a:txBody>
                  <a:tcPr marL="68580" marR="68580" marT="0" marB="0" anchor="b"/>
                </a:tc>
                <a:tc>
                  <a:txBody>
                    <a:bodyPr/>
                    <a:lstStyle/>
                    <a:p>
                      <a:pPr marL="0" marR="0" algn="r">
                        <a:lnSpc>
                          <a:spcPct val="115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0.69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District8</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0.37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2.14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District </a:t>
                      </a:r>
                      <a:r>
                        <a:rPr lang="en-US" sz="1800" dirty="0" err="1" smtClean="0">
                          <a:solidFill>
                            <a:schemeClr val="bg1"/>
                          </a:solidFill>
                          <a:effectLst/>
                          <a:latin typeface="Arial" panose="020B0604020202020204" pitchFamily="34" charset="0"/>
                          <a:cs typeface="Arial" panose="020B0604020202020204" pitchFamily="34" charset="0"/>
                        </a:rPr>
                        <a:t>Binh</a:t>
                      </a:r>
                      <a:r>
                        <a:rPr lang="en-US" sz="1800" dirty="0" smtClean="0">
                          <a:solidFill>
                            <a:schemeClr val="bg1"/>
                          </a:solidFill>
                          <a:effectLst/>
                          <a:latin typeface="Arial" panose="020B0604020202020204" pitchFamily="34" charset="0"/>
                          <a:cs typeface="Arial" panose="020B0604020202020204" pitchFamily="34" charset="0"/>
                        </a:rPr>
                        <a:t> </a:t>
                      </a:r>
                      <a:r>
                        <a:rPr lang="en-US" sz="1800" dirty="0" err="1" smtClean="0">
                          <a:solidFill>
                            <a:schemeClr val="bg1"/>
                          </a:solidFill>
                          <a:effectLst/>
                          <a:latin typeface="Arial" panose="020B0604020202020204" pitchFamily="34" charset="0"/>
                          <a:cs typeface="Arial" panose="020B0604020202020204" pitchFamily="34" charset="0"/>
                        </a:rPr>
                        <a:t>Thanh</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0.70</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2.02</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2.92</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0.0002</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indent="0" algn="l" defTabSz="685800" rtl="0" eaLnBrk="1" fontAlgn="auto" latinLnBrk="0" hangingPunct="1">
                        <a:lnSpc>
                          <a:spcPct val="150000"/>
                        </a:lnSpc>
                        <a:spcBef>
                          <a:spcPts val="0"/>
                        </a:spcBef>
                        <a:spcAft>
                          <a:spcPts val="0"/>
                        </a:spcAft>
                        <a:buClrTx/>
                        <a:buSzTx/>
                        <a:buFontTx/>
                        <a:buNone/>
                        <a:tabLst/>
                        <a:defRPr/>
                      </a:pPr>
                      <a:r>
                        <a:rPr lang="en-US" sz="1800" dirty="0" smtClean="0">
                          <a:solidFill>
                            <a:schemeClr val="bg1"/>
                          </a:solidFill>
                          <a:effectLst/>
                          <a:latin typeface="Arial" panose="020B0604020202020204" pitchFamily="34" charset="0"/>
                          <a:cs typeface="Arial" panose="020B0604020202020204" pitchFamily="34" charset="0"/>
                        </a:rPr>
                        <a:t>District Go </a:t>
                      </a:r>
                      <a:r>
                        <a:rPr lang="en-US" sz="1800" dirty="0" err="1" smtClean="0">
                          <a:solidFill>
                            <a:schemeClr val="bg1"/>
                          </a:solidFill>
                          <a:effectLst/>
                          <a:latin typeface="Arial" panose="020B0604020202020204" pitchFamily="34" charset="0"/>
                          <a:cs typeface="Arial" panose="020B0604020202020204" pitchFamily="34" charset="0"/>
                        </a:rPr>
                        <a:t>Vap</a:t>
                      </a:r>
                      <a:endParaRPr lang="en-US" sz="1800" dirty="0" smtClean="0">
                        <a:solidFill>
                          <a:schemeClr val="bg1"/>
                        </a:solidFill>
                        <a:effectLst/>
                        <a:latin typeface="Arial" panose="020B060402020202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2.08</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3.12</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0.0004</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District Tan </a:t>
                      </a:r>
                      <a:r>
                        <a:rPr lang="en-US" sz="1800" dirty="0" err="1" smtClean="0">
                          <a:solidFill>
                            <a:schemeClr val="bg1"/>
                          </a:solidFill>
                          <a:effectLst/>
                          <a:latin typeface="Arial" panose="020B0604020202020204" pitchFamily="34" charset="0"/>
                          <a:cs typeface="Arial" panose="020B0604020202020204" pitchFamily="34" charset="0"/>
                        </a:rPr>
                        <a:t>Binh</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0.65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0.84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indent="0" algn="l" defTabSz="685800" rtl="0" eaLnBrk="1" fontAlgn="auto" latinLnBrk="0" hangingPunct="1">
                        <a:lnSpc>
                          <a:spcPct val="150000"/>
                        </a:lnSpc>
                        <a:spcBef>
                          <a:spcPts val="0"/>
                        </a:spcBef>
                        <a:spcAft>
                          <a:spcPts val="0"/>
                        </a:spcAft>
                        <a:buClrTx/>
                        <a:buSzTx/>
                        <a:buFontTx/>
                        <a:buNone/>
                        <a:tabLst/>
                        <a:defRPr/>
                      </a:pPr>
                      <a:r>
                        <a:rPr lang="en-US" sz="1800" dirty="0" smtClean="0">
                          <a:solidFill>
                            <a:schemeClr val="bg1"/>
                          </a:solidFill>
                          <a:effectLst/>
                          <a:latin typeface="Arial" panose="020B0604020202020204" pitchFamily="34" charset="0"/>
                          <a:cs typeface="Arial" panose="020B0604020202020204" pitchFamily="34" charset="0"/>
                        </a:rPr>
                        <a:t>District Thu </a:t>
                      </a:r>
                      <a:r>
                        <a:rPr lang="en-US" sz="1800" dirty="0" err="1" smtClean="0">
                          <a:solidFill>
                            <a:schemeClr val="bg1"/>
                          </a:solidFill>
                          <a:effectLst/>
                          <a:latin typeface="Arial" panose="020B0604020202020204" pitchFamily="34" charset="0"/>
                          <a:cs typeface="Arial" panose="020B0604020202020204" pitchFamily="34" charset="0"/>
                        </a:rPr>
                        <a:t>Duc</a:t>
                      </a:r>
                      <a:endParaRPr lang="en-US" sz="1800" dirty="0" smtClean="0">
                        <a:solidFill>
                          <a:schemeClr val="bg1"/>
                        </a:solidFill>
                        <a:effectLst/>
                        <a:latin typeface="Arial" panose="020B060402020202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2.67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3.97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640574">
                <a:tc>
                  <a:txBody>
                    <a:bodyPr/>
                    <a:lstStyle/>
                    <a:p>
                      <a:pPr marL="0" marR="0" lvl="0" indent="0" algn="l" rtl="0">
                        <a:spcBef>
                          <a:spcPts val="0"/>
                        </a:spcBef>
                        <a:spcAft>
                          <a:spcPts val="0"/>
                        </a:spcAft>
                        <a:buSzPct val="25000"/>
                        <a:buNone/>
                      </a:pPr>
                      <a:r>
                        <a:rPr lang="en-US" sz="1800" dirty="0" smtClean="0">
                          <a:latin typeface="Arial" panose="020B0604020202020204" pitchFamily="34" charset="0"/>
                          <a:cs typeface="Arial" panose="020B0604020202020204" pitchFamily="34" charset="0"/>
                        </a:rPr>
                        <a:t>Thu</a:t>
                      </a:r>
                      <a:r>
                        <a:rPr lang="en-US" sz="1800" baseline="0" dirty="0" smtClean="0">
                          <a:latin typeface="Arial" panose="020B0604020202020204" pitchFamily="34" charset="0"/>
                          <a:cs typeface="Arial" panose="020B0604020202020204" pitchFamily="34" charset="0"/>
                        </a:rPr>
                        <a:t> </a:t>
                      </a:r>
                      <a:r>
                        <a:rPr lang="en-US" sz="1800" baseline="0" dirty="0" err="1" smtClean="0">
                          <a:latin typeface="Arial" panose="020B0604020202020204" pitchFamily="34" charset="0"/>
                          <a:cs typeface="Arial" panose="020B0604020202020204" pitchFamily="34" charset="0"/>
                        </a:rPr>
                        <a:t>Duc</a:t>
                      </a:r>
                      <a:r>
                        <a:rPr lang="en-US" sz="1800" baseline="0" dirty="0" smtClean="0">
                          <a:latin typeface="Arial" panose="020B0604020202020204" pitchFamily="34" charset="0"/>
                          <a:cs typeface="Arial" panose="020B0604020202020204" pitchFamily="34" charset="0"/>
                        </a:rPr>
                        <a:t> Community based </a:t>
                      </a:r>
                      <a:r>
                        <a:rPr lang="en-US" sz="1800" baseline="0" dirty="0" err="1" smtClean="0">
                          <a:latin typeface="Arial" panose="020B0604020202020204" pitchFamily="34" charset="0"/>
                          <a:cs typeface="Arial" panose="020B0604020202020204" pitchFamily="34" charset="0"/>
                        </a:rPr>
                        <a:t>centre</a:t>
                      </a:r>
                      <a:endParaRPr lang="en-US" sz="1800" dirty="0">
                        <a:latin typeface="Arial" panose="020B060402020202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3.71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426005">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Year</a:t>
                      </a:r>
                      <a:r>
                        <a:rPr lang="en-US" sz="1800"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open the clinic</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0.69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0.50</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0.43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0.584</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454044">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Other provinces</a:t>
                      </a:r>
                      <a:r>
                        <a:rPr lang="en-US" sz="1800"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(dropout)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2.67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bl>
          </a:graphicData>
        </a:graphic>
      </p:graphicFrame>
      <p:sp>
        <p:nvSpPr>
          <p:cNvPr id="7" name="Title 1"/>
          <p:cNvSpPr txBox="1">
            <a:spLocks/>
          </p:cNvSpPr>
          <p:nvPr/>
        </p:nvSpPr>
        <p:spPr>
          <a:xfrm>
            <a:off x="457200" y="152400"/>
            <a:ext cx="8229600" cy="6096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3200" b="1" dirty="0" smtClean="0">
                <a:solidFill>
                  <a:srgbClr val="002060"/>
                </a:solidFill>
                <a:latin typeface="Arial" panose="020B0604020202020204" pitchFamily="34" charset="0"/>
                <a:cs typeface="Arial" panose="020B0604020202020204" pitchFamily="34" charset="0"/>
              </a:rPr>
              <a:t>Factors in multivariate regression</a:t>
            </a:r>
            <a:endParaRPr lang="en-US" sz="32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6522133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pPr/>
              <a:t>35</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479442417"/>
              </p:ext>
            </p:extLst>
          </p:nvPr>
        </p:nvGraphicFramePr>
        <p:xfrm>
          <a:off x="76200" y="832404"/>
          <a:ext cx="8991601" cy="5319476"/>
        </p:xfrm>
        <a:graphic>
          <a:graphicData uri="http://schemas.openxmlformats.org/drawingml/2006/table">
            <a:tbl>
              <a:tblPr firstRow="1" firstCol="1" bandRow="1">
                <a:tableStyleId>{93296810-A885-4BE3-A3E7-6D5BEEA58F35}</a:tableStyleId>
              </a:tblPr>
              <a:tblGrid>
                <a:gridCol w="3352800"/>
                <a:gridCol w="1066800"/>
                <a:gridCol w="1143000"/>
                <a:gridCol w="1066800"/>
                <a:gridCol w="1219200"/>
                <a:gridCol w="1143001"/>
              </a:tblGrid>
              <a:tr h="380877">
                <a:tc>
                  <a:txBody>
                    <a:bodyPr/>
                    <a:lstStyle/>
                    <a:p>
                      <a:pPr marL="0" marR="0" algn="ctr">
                        <a:lnSpc>
                          <a:spcPct val="115000"/>
                        </a:lnSpc>
                        <a:spcBef>
                          <a:spcPts val="0"/>
                        </a:spcBef>
                        <a:spcAft>
                          <a:spcPts val="0"/>
                        </a:spcAft>
                      </a:pPr>
                      <a:r>
                        <a:rPr lang="en-US" sz="1800" dirty="0" err="1" smtClean="0">
                          <a:solidFill>
                            <a:schemeClr val="bg1"/>
                          </a:solidFill>
                          <a:effectLst/>
                          <a:latin typeface="Arial" panose="020B0604020202020204" pitchFamily="34" charset="0"/>
                          <a:cs typeface="Arial" panose="020B0604020202020204" pitchFamily="34" charset="0"/>
                        </a:rPr>
                        <a:t>Tên</a:t>
                      </a:r>
                      <a:r>
                        <a:rPr lang="en-US" sz="1800" baseline="0" dirty="0" smtClean="0">
                          <a:solidFill>
                            <a:schemeClr val="bg1"/>
                          </a:solidFill>
                          <a:effectLst/>
                          <a:latin typeface="Arial" panose="020B0604020202020204" pitchFamily="34" charset="0"/>
                          <a:cs typeface="Arial" panose="020B0604020202020204" pitchFamily="34" charset="0"/>
                        </a:rPr>
                        <a:t> </a:t>
                      </a:r>
                      <a:r>
                        <a:rPr lang="en-US" sz="1800" baseline="0" dirty="0" err="1" smtClean="0">
                          <a:solidFill>
                            <a:schemeClr val="bg1"/>
                          </a:solidFill>
                          <a:effectLst/>
                          <a:latin typeface="Arial" panose="020B0604020202020204" pitchFamily="34" charset="0"/>
                          <a:cs typeface="Arial" panose="020B0604020202020204" pitchFamily="34" charset="0"/>
                        </a:rPr>
                        <a:t>giá</a:t>
                      </a:r>
                      <a:r>
                        <a:rPr lang="en-US" sz="1800" baseline="0" dirty="0" smtClean="0">
                          <a:solidFill>
                            <a:schemeClr val="bg1"/>
                          </a:solidFill>
                          <a:effectLst/>
                          <a:latin typeface="Arial" panose="020B0604020202020204" pitchFamily="34" charset="0"/>
                          <a:cs typeface="Arial" panose="020B0604020202020204" pitchFamily="34" charset="0"/>
                        </a:rPr>
                        <a:t> </a:t>
                      </a:r>
                      <a:r>
                        <a:rPr lang="en-US" sz="1800" baseline="0" dirty="0" err="1" smtClean="0">
                          <a:solidFill>
                            <a:schemeClr val="bg1"/>
                          </a:solidFill>
                          <a:effectLst/>
                          <a:latin typeface="Arial" panose="020B0604020202020204" pitchFamily="34" charset="0"/>
                          <a:cs typeface="Arial" panose="020B0604020202020204" pitchFamily="34" charset="0"/>
                        </a:rPr>
                        <a:t>trị</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a:txBody>
                    <a:bodyPr/>
                    <a:lstStyle/>
                    <a:p>
                      <a:pPr marL="0" marR="0" algn="ctr">
                        <a:lnSpc>
                          <a:spcPct val="115000"/>
                        </a:lnSpc>
                        <a:spcBef>
                          <a:spcPts val="0"/>
                        </a:spcBef>
                        <a:spcAft>
                          <a:spcPts val="0"/>
                        </a:spcAft>
                      </a:pPr>
                      <a:r>
                        <a:rPr lang="en-US" sz="1800" dirty="0" err="1">
                          <a:effectLst/>
                          <a:latin typeface="Arial" panose="020B0604020202020204" pitchFamily="34" charset="0"/>
                          <a:cs typeface="Arial" panose="020B0604020202020204" pitchFamily="34" charset="0"/>
                        </a:rPr>
                        <a:t>coef</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a:txBody>
                    <a:bodyPr/>
                    <a:lstStyle/>
                    <a:p>
                      <a:pPr marL="0" marR="0" algn="ctr">
                        <a:lnSpc>
                          <a:spcPct val="115000"/>
                        </a:lnSpc>
                        <a:spcBef>
                          <a:spcPts val="0"/>
                        </a:spcBef>
                        <a:spcAft>
                          <a:spcPts val="0"/>
                        </a:spcAft>
                      </a:pPr>
                      <a:r>
                        <a:rPr lang="en-US" sz="1800" dirty="0">
                          <a:effectLst/>
                          <a:latin typeface="Arial" panose="020B0604020202020204" pitchFamily="34" charset="0"/>
                          <a:cs typeface="Arial" panose="020B0604020202020204" pitchFamily="34" charset="0"/>
                        </a:rPr>
                        <a:t>HR</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gridSpan="2">
                  <a:txBody>
                    <a:bodyPr/>
                    <a:lstStyle/>
                    <a:p>
                      <a:pPr marL="0" marR="0" algn="ctr">
                        <a:lnSpc>
                          <a:spcPct val="115000"/>
                        </a:lnSpc>
                        <a:spcBef>
                          <a:spcPts val="0"/>
                        </a:spcBef>
                        <a:spcAft>
                          <a:spcPts val="0"/>
                        </a:spcAft>
                      </a:pPr>
                      <a:r>
                        <a:rPr lang="en-US" sz="1800" dirty="0" smtClean="0">
                          <a:effectLst/>
                          <a:latin typeface="Arial" panose="020B0604020202020204" pitchFamily="34" charset="0"/>
                          <a:cs typeface="Arial" panose="020B0604020202020204" pitchFamily="34" charset="0"/>
                        </a:rPr>
                        <a:t>KTC95%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c hMerge="1">
                  <a:txBody>
                    <a:bodyPr/>
                    <a:lstStyle/>
                    <a:p>
                      <a:pPr marL="0" marR="0">
                        <a:lnSpc>
                          <a:spcPct val="115000"/>
                        </a:lnSpc>
                        <a:spcBef>
                          <a:spcPts val="0"/>
                        </a:spcBef>
                        <a:spcAft>
                          <a:spcPts val="0"/>
                        </a:spcAft>
                      </a:pP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15000"/>
                        </a:lnSpc>
                        <a:spcBef>
                          <a:spcPts val="0"/>
                        </a:spcBef>
                        <a:spcAft>
                          <a:spcPts val="0"/>
                        </a:spcAft>
                      </a:pPr>
                      <a:r>
                        <a:rPr lang="en-US" sz="1800" dirty="0">
                          <a:effectLst/>
                          <a:latin typeface="Arial" panose="020B0604020202020204" pitchFamily="34" charset="0"/>
                          <a:cs typeface="Arial" panose="020B0604020202020204" pitchFamily="34" charset="0"/>
                        </a:rPr>
                        <a:t>p-value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accent6">
                        <a:lumMod val="50000"/>
                      </a:schemeClr>
                    </a:solidFill>
                  </a:tcPr>
                </a:tc>
              </a:tr>
              <a:tr h="463119">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ea typeface="+mn-ea"/>
                          <a:cs typeface="Arial" panose="020B0604020202020204" pitchFamily="34" charset="0"/>
                        </a:rPr>
                        <a:t>Total</a:t>
                      </a:r>
                      <a:r>
                        <a:rPr lang="en-US" sz="1800" baseline="0" dirty="0" smtClean="0">
                          <a:solidFill>
                            <a:schemeClr val="bg1"/>
                          </a:solidFill>
                          <a:effectLst/>
                          <a:latin typeface="Arial" panose="020B0604020202020204" pitchFamily="34" charset="0"/>
                          <a:ea typeface="+mn-ea"/>
                          <a:cs typeface="Arial" panose="020B0604020202020204" pitchFamily="34" charset="0"/>
                        </a:rPr>
                        <a:t> years of drug use</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0.02</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0.0045</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500463">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ea typeface="+mn-ea"/>
                          <a:cs typeface="Arial" panose="020B0604020202020204" pitchFamily="34" charset="0"/>
                        </a:rPr>
                        <a:t>History</a:t>
                      </a:r>
                      <a:r>
                        <a:rPr lang="en-US" sz="1800" baseline="0" dirty="0" smtClean="0">
                          <a:solidFill>
                            <a:schemeClr val="bg1"/>
                          </a:solidFill>
                          <a:effectLst/>
                          <a:latin typeface="Arial" panose="020B0604020202020204" pitchFamily="34" charset="0"/>
                          <a:ea typeface="+mn-ea"/>
                          <a:cs typeface="Arial" panose="020B0604020202020204" pitchFamily="34" charset="0"/>
                        </a:rPr>
                        <a:t> of </a:t>
                      </a:r>
                      <a:r>
                        <a:rPr lang="en-US" sz="1800" baseline="0" dirty="0" smtClean="0">
                          <a:solidFill>
                            <a:schemeClr val="bg1"/>
                          </a:solidFill>
                          <a:effectLst/>
                          <a:latin typeface="Arial" panose="020B0604020202020204" pitchFamily="34" charset="0"/>
                          <a:ea typeface="+mn-ea"/>
                          <a:cs typeface="Arial" panose="020B0604020202020204" pitchFamily="34" charset="0"/>
                        </a:rPr>
                        <a:t>co</a:t>
                      </a:r>
                      <a:r>
                        <a:rPr lang="en-US" sz="1800" dirty="0" smtClean="0">
                          <a:solidFill>
                            <a:schemeClr val="bg1"/>
                          </a:solidFill>
                          <a:effectLst/>
                          <a:latin typeface="Arial" panose="020B0604020202020204" pitchFamily="34" charset="0"/>
                          <a:ea typeface="+mn-ea"/>
                          <a:cs typeface="Arial" panose="020B0604020202020204" pitchFamily="34" charset="0"/>
                        </a:rPr>
                        <a:t>mpulsive </a:t>
                      </a:r>
                      <a:r>
                        <a:rPr lang="en-US" sz="1800" dirty="0" smtClean="0">
                          <a:solidFill>
                            <a:schemeClr val="bg1"/>
                          </a:solidFill>
                          <a:effectLst/>
                          <a:latin typeface="Arial" panose="020B0604020202020204" pitchFamily="34" charset="0"/>
                          <a:ea typeface="+mn-ea"/>
                          <a:cs typeface="Arial" panose="020B0604020202020204" pitchFamily="34" charset="0"/>
                        </a:rPr>
                        <a:t>detoxification</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7531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History</a:t>
                      </a:r>
                      <a:r>
                        <a:rPr lang="en-US" sz="1800" baseline="0" dirty="0" smtClean="0">
                          <a:solidFill>
                            <a:schemeClr val="bg1"/>
                          </a:solidFill>
                          <a:effectLst/>
                          <a:latin typeface="Arial" panose="020B0604020202020204" pitchFamily="34" charset="0"/>
                          <a:cs typeface="Arial" panose="020B0604020202020204" pitchFamily="34" charset="0"/>
                        </a:rPr>
                        <a:t> of dropping out MMT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2.63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3.37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ea typeface="+mn-ea"/>
                          <a:cs typeface="Arial" panose="020B0604020202020204" pitchFamily="34" charset="0"/>
                        </a:rPr>
                        <a:t>Year of</a:t>
                      </a:r>
                      <a:r>
                        <a:rPr lang="en-US" sz="1800" baseline="0" dirty="0" smtClean="0">
                          <a:solidFill>
                            <a:schemeClr val="bg1"/>
                          </a:solidFill>
                          <a:effectLst/>
                          <a:latin typeface="Arial" panose="020B0604020202020204" pitchFamily="34" charset="0"/>
                          <a:ea typeface="+mn-ea"/>
                          <a:cs typeface="Arial" panose="020B0604020202020204" pitchFamily="34" charset="0"/>
                        </a:rPr>
                        <a:t> birth</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0.998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0.999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ea typeface="+mn-ea"/>
                          <a:cs typeface="Arial" panose="020B0604020202020204" pitchFamily="34" charset="0"/>
                        </a:rPr>
                        <a:t>Low</a:t>
                      </a:r>
                      <a:r>
                        <a:rPr lang="en-US" sz="1800" baseline="0" dirty="0" smtClean="0">
                          <a:solidFill>
                            <a:schemeClr val="bg1"/>
                          </a:solidFill>
                          <a:effectLst/>
                          <a:latin typeface="Arial" panose="020B0604020202020204" pitchFamily="34" charset="0"/>
                          <a:ea typeface="+mn-ea"/>
                          <a:cs typeface="Arial" panose="020B0604020202020204" pitchFamily="34" charset="0"/>
                        </a:rPr>
                        <a:t> dose (dropout)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1.7003</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indent="0" algn="l" defTabSz="685800" rtl="0" eaLnBrk="1" fontAlgn="auto" latinLnBrk="0" hangingPunct="1">
                        <a:lnSpc>
                          <a:spcPct val="150000"/>
                        </a:lnSpc>
                        <a:spcBef>
                          <a:spcPts val="0"/>
                        </a:spcBef>
                        <a:spcAft>
                          <a:spcPts val="0"/>
                        </a:spcAft>
                        <a:buClrTx/>
                        <a:buSzTx/>
                        <a:buFontTx/>
                        <a:buNone/>
                        <a:tabLst/>
                        <a:defRPr/>
                      </a:pPr>
                      <a:r>
                        <a:rPr lang="en-US" sz="1800"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Using amphetamine during MMT treatment (dropout</a:t>
                      </a:r>
                      <a:r>
                        <a:rPr lang="en-US" sz="1800" baseline="0" dirty="0" smtClean="0">
                          <a:solidFill>
                            <a:schemeClr val="bg1"/>
                          </a:solidFill>
                          <a:effectLst/>
                          <a:latin typeface="Arial" panose="020B0604020202020204" pitchFamily="34" charset="0"/>
                          <a:cs typeface="Arial" panose="020B0604020202020204" pitchFamily="34" charset="0"/>
                        </a:rPr>
                        <a: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0.25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0.02</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indent="0" algn="l" defTabSz="685800" rtl="0" eaLnBrk="1" fontAlgn="auto" latinLnBrk="0" hangingPunct="1">
                        <a:lnSpc>
                          <a:spcPct val="150000"/>
                        </a:lnSpc>
                        <a:spcBef>
                          <a:spcPts val="0"/>
                        </a:spcBef>
                        <a:spcAft>
                          <a:spcPts val="0"/>
                        </a:spcAft>
                        <a:buClrTx/>
                        <a:buSzTx/>
                        <a:buFontTx/>
                        <a:buNone/>
                        <a:tabLst/>
                        <a:defRPr/>
                      </a:pPr>
                      <a:r>
                        <a:rPr lang="en-US" sz="1800" dirty="0" smtClean="0">
                          <a:solidFill>
                            <a:schemeClr val="bg1"/>
                          </a:solidFill>
                          <a:effectLst/>
                          <a:latin typeface="Arial" panose="020B0604020202020204" pitchFamily="34" charset="0"/>
                          <a:cs typeface="Arial" panose="020B0604020202020204" pitchFamily="34" charset="0"/>
                        </a:rPr>
                        <a:t>Smoking during</a:t>
                      </a:r>
                      <a:r>
                        <a:rPr lang="en-US" sz="1800" baseline="0" dirty="0" smtClean="0">
                          <a:solidFill>
                            <a:schemeClr val="bg1"/>
                          </a:solidFill>
                          <a:effectLst/>
                          <a:latin typeface="Arial" panose="020B0604020202020204" pitchFamily="34" charset="0"/>
                          <a:cs typeface="Arial" panose="020B0604020202020204" pitchFamily="34" charset="0"/>
                        </a:rPr>
                        <a:t> MMT treatment</a:t>
                      </a:r>
                      <a:r>
                        <a:rPr lang="en-US" sz="1800" dirty="0" smtClean="0">
                          <a:solidFill>
                            <a:schemeClr val="bg1"/>
                          </a:solidFill>
                          <a:effectLst/>
                          <a:latin typeface="Arial" panose="020B0604020202020204" pitchFamily="34" charset="0"/>
                          <a:cs typeface="Arial" panose="020B0604020202020204" pitchFamily="34" charset="0"/>
                        </a:rPr>
                        <a:t> </a:t>
                      </a:r>
                      <a:r>
                        <a:rPr lang="en-US" sz="1800" baseline="0" dirty="0" smtClean="0">
                          <a:solidFill>
                            <a:schemeClr val="bg1"/>
                          </a:solidFill>
                          <a:effectLst/>
                          <a:latin typeface="Arial" panose="020B0604020202020204" pitchFamily="34" charset="0"/>
                          <a:cs typeface="Arial" panose="020B0604020202020204" pitchFamily="34" charset="0"/>
                        </a:rPr>
                        <a:t>(dropout)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0.24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0.66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dirty="0" smtClean="0">
                          <a:solidFill>
                            <a:schemeClr val="bg1"/>
                          </a:solidFill>
                          <a:effectLst/>
                          <a:latin typeface="Arial" panose="020B0604020202020204" pitchFamily="34" charset="0"/>
                          <a:cs typeface="Arial" panose="020B0604020202020204" pitchFamily="34" charset="0"/>
                        </a:rPr>
                        <a:t>HCV</a:t>
                      </a:r>
                      <a:r>
                        <a:rPr lang="en-US" sz="1800" baseline="0" dirty="0" smtClean="0">
                          <a:solidFill>
                            <a:schemeClr val="bg1"/>
                          </a:solidFill>
                          <a:effectLst/>
                          <a:latin typeface="Arial" panose="020B0604020202020204" pitchFamily="34" charset="0"/>
                          <a:cs typeface="Arial" panose="020B0604020202020204" pitchFamily="34" charset="0"/>
                        </a:rPr>
                        <a:t> treatment</a:t>
                      </a:r>
                      <a:r>
                        <a:rPr lang="en-US" sz="1800" dirty="0" smtClean="0">
                          <a:solidFill>
                            <a:schemeClr val="bg1"/>
                          </a:solidFill>
                          <a:effectLst/>
                          <a:latin typeface="Arial" panose="020B0604020202020204" pitchFamily="34" charset="0"/>
                          <a:cs typeface="Arial" panose="020B0604020202020204" pitchFamily="34" charset="0"/>
                        </a:rPr>
                        <a:t> </a:t>
                      </a:r>
                      <a:r>
                        <a:rPr lang="en-US" sz="1800" baseline="0" dirty="0" smtClean="0">
                          <a:solidFill>
                            <a:schemeClr val="bg1"/>
                          </a:solidFill>
                          <a:effectLst/>
                          <a:latin typeface="Arial" panose="020B0604020202020204" pitchFamily="34" charset="0"/>
                          <a:cs typeface="Arial" panose="020B0604020202020204" pitchFamily="34" charset="0"/>
                        </a:rPr>
                        <a:t>(dropout)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4.21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r h="380877">
                <a:tc>
                  <a:txBody>
                    <a:bodyPr/>
                    <a:lstStyle/>
                    <a:p>
                      <a:pPr marL="0" marR="0">
                        <a:lnSpc>
                          <a:spcPct val="150000"/>
                        </a:lnSpc>
                        <a:spcBef>
                          <a:spcPts val="0"/>
                        </a:spcBef>
                        <a:spcAft>
                          <a:spcPts val="0"/>
                        </a:spcAft>
                      </a:pPr>
                      <a:r>
                        <a:rPr lang="en-US" sz="1800"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MMT fee (dropout)</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0.47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0.37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15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&lt;0.0001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r>
            </a:tbl>
          </a:graphicData>
        </a:graphic>
      </p:graphicFrame>
      <p:sp>
        <p:nvSpPr>
          <p:cNvPr id="6" name="Title 1"/>
          <p:cNvSpPr txBox="1">
            <a:spLocks/>
          </p:cNvSpPr>
          <p:nvPr/>
        </p:nvSpPr>
        <p:spPr>
          <a:xfrm>
            <a:off x="457200" y="152400"/>
            <a:ext cx="8229600" cy="6096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3200" b="1" dirty="0" smtClean="0">
                <a:solidFill>
                  <a:srgbClr val="002060"/>
                </a:solidFill>
                <a:latin typeface="Arial" panose="020B0604020202020204" pitchFamily="34" charset="0"/>
                <a:cs typeface="Arial" panose="020B0604020202020204" pitchFamily="34" charset="0"/>
              </a:rPr>
              <a:t>Factors in multivariate regression</a:t>
            </a:r>
            <a:endParaRPr lang="en-US" sz="32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8469325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1981200"/>
            <a:ext cx="8229600" cy="1143000"/>
          </a:xfrm>
        </p:spPr>
        <p:txBody>
          <a:bodyPr>
            <a:normAutofit fontScale="90000"/>
          </a:bodyPr>
          <a:lstStyle/>
          <a:p>
            <a:pPr algn="ctr">
              <a:lnSpc>
                <a:spcPct val="150000"/>
              </a:lnSpc>
            </a:pPr>
            <a:r>
              <a:rPr lang="en-US" sz="4400" b="1" dirty="0" smtClean="0">
                <a:solidFill>
                  <a:srgbClr val="00B0F0"/>
                </a:solidFill>
                <a:latin typeface="Arial" panose="020B0604020202020204" pitchFamily="34" charset="0"/>
                <a:cs typeface="Arial" panose="020B0604020202020204" pitchFamily="34" charset="0"/>
              </a:rPr>
              <a:t>RESULTS OF </a:t>
            </a:r>
            <a:r>
              <a:rPr lang="en-US" sz="4400" b="1" dirty="0" smtClean="0">
                <a:solidFill>
                  <a:srgbClr val="00B0F0"/>
                </a:solidFill>
                <a:latin typeface="Arial" panose="020B0604020202020204" pitchFamily="34" charset="0"/>
                <a:cs typeface="Arial" panose="020B0604020202020204" pitchFamily="34" charset="0"/>
              </a:rPr>
              <a:t/>
            </a:r>
            <a:br>
              <a:rPr lang="en-US" sz="4400" b="1" dirty="0" smtClean="0">
                <a:solidFill>
                  <a:srgbClr val="00B0F0"/>
                </a:solidFill>
                <a:latin typeface="Arial" panose="020B0604020202020204" pitchFamily="34" charset="0"/>
                <a:cs typeface="Arial" panose="020B0604020202020204" pitchFamily="34" charset="0"/>
              </a:rPr>
            </a:br>
            <a:r>
              <a:rPr lang="en-US" sz="4400" b="1" dirty="0" smtClean="0">
                <a:solidFill>
                  <a:srgbClr val="00B0F0"/>
                </a:solidFill>
                <a:latin typeface="Arial" panose="020B0604020202020204" pitchFamily="34" charset="0"/>
                <a:cs typeface="Arial" panose="020B0604020202020204" pitchFamily="34" charset="0"/>
              </a:rPr>
              <a:t>THE QUALITATIVE </a:t>
            </a:r>
            <a:r>
              <a:rPr lang="en-US" sz="4400" b="1" dirty="0" smtClean="0">
                <a:solidFill>
                  <a:srgbClr val="00B0F0"/>
                </a:solidFill>
                <a:latin typeface="Arial" panose="020B0604020202020204" pitchFamily="34" charset="0"/>
                <a:cs typeface="Arial" panose="020B0604020202020204" pitchFamily="34" charset="0"/>
              </a:rPr>
              <a:t>RESEARCH</a:t>
            </a:r>
            <a:endParaRPr lang="en-US" sz="4400" b="1" dirty="0">
              <a:solidFill>
                <a:srgbClr val="00B0F0"/>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0"/>
          </p:nvPr>
        </p:nvSpPr>
        <p:spPr/>
        <p:txBody>
          <a:bodyPr/>
          <a:lstStyle/>
          <a:p>
            <a:fld id="{F67BE6C4-C851-406C-8BCD-C8A49F6D2319}" type="slidenum">
              <a:rPr lang="en-US" smtClean="0"/>
              <a:pPr/>
              <a:t>36</a:t>
            </a:fld>
            <a:endParaRPr lang="en-US" dirty="0"/>
          </a:p>
        </p:txBody>
      </p:sp>
    </p:spTree>
    <p:extLst>
      <p:ext uri="{BB962C8B-B14F-4D97-AF65-F5344CB8AC3E}">
        <p14:creationId xmlns:p14="http://schemas.microsoft.com/office/powerpoint/2010/main" xmlns="" val="40726331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pPr algn="ctr"/>
            <a:r>
              <a:rPr lang="en-US" b="1" dirty="0">
                <a:solidFill>
                  <a:srgbClr val="0070C0"/>
                </a:solidFill>
                <a:latin typeface="Arial" panose="020B0604020202020204" pitchFamily="34" charset="0"/>
                <a:cs typeface="Arial" panose="020B0604020202020204" pitchFamily="34" charset="0"/>
              </a:rPr>
              <a:t>REASONS </a:t>
            </a:r>
            <a:r>
              <a:rPr lang="en-US" b="1" dirty="0" smtClean="0">
                <a:solidFill>
                  <a:srgbClr val="0070C0"/>
                </a:solidFill>
                <a:latin typeface="Arial" panose="020B0604020202020204" pitchFamily="34" charset="0"/>
                <a:cs typeface="Arial" panose="020B0604020202020204" pitchFamily="34" charset="0"/>
              </a:rPr>
              <a:t>FOR </a:t>
            </a:r>
            <a:r>
              <a:rPr lang="en-US" b="1" dirty="0">
                <a:solidFill>
                  <a:srgbClr val="0070C0"/>
                </a:solidFill>
                <a:latin typeface="Arial" panose="020B0604020202020204" pitchFamily="34" charset="0"/>
                <a:cs typeface="Arial" panose="020B0604020202020204" pitchFamily="34" charset="0"/>
              </a:rPr>
              <a:t>DROPOUT</a:t>
            </a:r>
          </a:p>
        </p:txBody>
      </p:sp>
      <p:sp>
        <p:nvSpPr>
          <p:cNvPr id="3" name="Slide Number Placeholder 2"/>
          <p:cNvSpPr>
            <a:spLocks noGrp="1"/>
          </p:cNvSpPr>
          <p:nvPr>
            <p:ph type="sldNum" sz="quarter" idx="10"/>
          </p:nvPr>
        </p:nvSpPr>
        <p:spPr/>
        <p:txBody>
          <a:bodyPr/>
          <a:lstStyle/>
          <a:p>
            <a:fld id="{F67BE6C4-C851-406C-8BCD-C8A49F6D2319}" type="slidenum">
              <a:rPr lang="en-US" smtClean="0"/>
              <a:pPr/>
              <a:t>37</a:t>
            </a:fld>
            <a:endParaRPr lang="en-US" dirty="0"/>
          </a:p>
        </p:txBody>
      </p:sp>
      <p:sp>
        <p:nvSpPr>
          <p:cNvPr id="4" name="TextBox 3"/>
          <p:cNvSpPr txBox="1"/>
          <p:nvPr/>
        </p:nvSpPr>
        <p:spPr>
          <a:xfrm>
            <a:off x="228600" y="1121044"/>
            <a:ext cx="6629400" cy="523220"/>
          </a:xfrm>
          <a:prstGeom prst="rect">
            <a:avLst/>
          </a:prstGeom>
          <a:noFill/>
        </p:spPr>
        <p:txBody>
          <a:bodyPr wrap="square" rtlCol="0">
            <a:spAutoFit/>
          </a:bodyPr>
          <a:lstStyle/>
          <a:p>
            <a:r>
              <a:rPr lang="en-US" sz="2800" b="1" dirty="0">
                <a:solidFill>
                  <a:schemeClr val="accent2"/>
                </a:solidFill>
                <a:latin typeface="Arial" panose="020B0604020202020204" pitchFamily="34" charset="0"/>
                <a:cs typeface="Arial" panose="020B0604020202020204" pitchFamily="34" charset="0"/>
              </a:rPr>
              <a:t>Individual </a:t>
            </a:r>
            <a:r>
              <a:rPr lang="en-US" sz="2800" b="1" dirty="0" smtClean="0">
                <a:solidFill>
                  <a:schemeClr val="accent2"/>
                </a:solidFill>
                <a:latin typeface="Arial" panose="020B0604020202020204" pitchFamily="34" charset="0"/>
                <a:cs typeface="Arial" panose="020B0604020202020204" pitchFamily="34" charset="0"/>
              </a:rPr>
              <a:t>factors</a:t>
            </a:r>
            <a:endParaRPr lang="en-US" sz="2800" b="1" dirty="0">
              <a:solidFill>
                <a:schemeClr val="accent2"/>
              </a:solidFill>
              <a:latin typeface="Arial" panose="020B0604020202020204" pitchFamily="34" charset="0"/>
              <a:cs typeface="Arial" panose="020B0604020202020204" pitchFamily="34" charset="0"/>
            </a:endParaRPr>
          </a:p>
        </p:txBody>
      </p:sp>
      <p:sp>
        <p:nvSpPr>
          <p:cNvPr id="6" name="Rectangle 5"/>
          <p:cNvSpPr/>
          <p:nvPr/>
        </p:nvSpPr>
        <p:spPr>
          <a:xfrm>
            <a:off x="228600" y="1521154"/>
            <a:ext cx="9858531" cy="246221"/>
          </a:xfrm>
          <a:prstGeom prst="rect">
            <a:avLst/>
          </a:prstGeom>
        </p:spPr>
        <p:txBody>
          <a:bodyPr wrap="square">
            <a:spAutoFit/>
          </a:bodyPr>
          <a:lstStyle/>
          <a:p>
            <a:pPr>
              <a:spcAft>
                <a:spcPts val="1000"/>
              </a:spcAft>
            </a:pPr>
            <a:r>
              <a:rPr lang="en-US" sz="1000" dirty="0">
                <a:latin typeface="Calibri" panose="020F0502020204030204" pitchFamily="34"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p:cNvSpPr/>
          <p:nvPr/>
        </p:nvSpPr>
        <p:spPr>
          <a:xfrm>
            <a:off x="457200" y="1728128"/>
            <a:ext cx="8610600" cy="1200329"/>
          </a:xfrm>
          <a:prstGeom prst="rect">
            <a:avLst/>
          </a:prstGeom>
        </p:spPr>
        <p:txBody>
          <a:bodyPr wrap="square">
            <a:spAutoFit/>
          </a:bodyPr>
          <a:lstStyle/>
          <a:p>
            <a:pPr>
              <a:lnSpc>
                <a:spcPct val="150000"/>
              </a:lnSpc>
              <a:spcAft>
                <a:spcPts val="1000"/>
              </a:spcAft>
              <a:tabLst>
                <a:tab pos="2594610" algn="l"/>
              </a:tabLst>
            </a:pPr>
            <a:r>
              <a:rPr lang="en-US" sz="2400" b="1" dirty="0" smtClean="0">
                <a:solidFill>
                  <a:srgbClr val="000000"/>
                </a:solidFill>
                <a:latin typeface="Arial" panose="020B0604020202020204" pitchFamily="34" charset="0"/>
                <a:ea typeface="Calibri" panose="020F0502020204030204" pitchFamily="34" charset="0"/>
                <a:cs typeface="Arial" panose="020B0604020202020204" pitchFamily="34" charset="0"/>
              </a:rPr>
              <a:t>Patients believe that the higher the dose, the harder it is to get out of the program. </a:t>
            </a:r>
            <a:endParaRPr lang="en-US" sz="2400" b="1" dirty="0">
              <a:latin typeface="Arial" panose="020B0604020202020204" pitchFamily="34" charset="0"/>
              <a:ea typeface="Calibri" panose="020F0502020204030204" pitchFamily="34" charset="0"/>
              <a:cs typeface="Arial" panose="020B0604020202020204" pitchFamily="34" charset="0"/>
            </a:endParaRPr>
          </a:p>
        </p:txBody>
      </p:sp>
      <p:sp>
        <p:nvSpPr>
          <p:cNvPr id="8" name="Rectangle 7"/>
          <p:cNvSpPr/>
          <p:nvPr/>
        </p:nvSpPr>
        <p:spPr>
          <a:xfrm>
            <a:off x="457200" y="3243733"/>
            <a:ext cx="7848600" cy="1938992"/>
          </a:xfrm>
          <a:prstGeom prst="rect">
            <a:avLst/>
          </a:prstGeom>
        </p:spPr>
        <p:txBody>
          <a:bodyPr wrap="square">
            <a:spAutoFit/>
          </a:bodyPr>
          <a:lstStyle/>
          <a:p>
            <a:pPr algn="ctr">
              <a:spcAft>
                <a:spcPts val="1000"/>
              </a:spcAft>
              <a:tabLst>
                <a:tab pos="2594610" algn="l"/>
              </a:tabLst>
            </a:pPr>
            <a:r>
              <a:rPr lang="en-US" sz="2400" i="1" dirty="0" smtClean="0">
                <a:latin typeface="Arial" panose="020B0604020202020204" pitchFamily="34" charset="0"/>
                <a:ea typeface="Calibri" panose="020F0502020204030204" pitchFamily="34" charset="0"/>
                <a:cs typeface="Arial" panose="020B0604020202020204" pitchFamily="34" charset="0"/>
              </a:rPr>
              <a:t>“it’s only good to use in a short time because methadone is a toxic. It’s too hot, so I think if using for a long time, it will be harmful only. There will be no benefits. It would be the best if someone could drop out </a:t>
            </a:r>
            <a:r>
              <a:rPr lang="en-US" sz="2400" i="1" dirty="0" smtClean="0">
                <a:latin typeface="Arial" panose="020B0604020202020204" pitchFamily="34" charset="0"/>
                <a:ea typeface="Calibri" panose="020F0502020204030204" pitchFamily="34" charset="0"/>
                <a:cs typeface="Arial" panose="020B0604020202020204" pitchFamily="34" charset="0"/>
              </a:rPr>
              <a:t>from</a:t>
            </a:r>
            <a:r>
              <a:rPr lang="en-US" sz="2400" i="1" dirty="0" smtClean="0">
                <a:latin typeface="Arial" panose="020B0604020202020204" pitchFamily="34" charset="0"/>
                <a:ea typeface="Calibri" panose="020F0502020204030204" pitchFamily="34" charset="0"/>
                <a:cs typeface="Arial" panose="020B0604020202020204" pitchFamily="34" charset="0"/>
              </a:rPr>
              <a:t> </a:t>
            </a:r>
            <a:r>
              <a:rPr lang="en-US" sz="2400" i="1" dirty="0" smtClean="0">
                <a:latin typeface="Arial" panose="020B0604020202020204" pitchFamily="34" charset="0"/>
                <a:ea typeface="Calibri" panose="020F0502020204030204" pitchFamily="34" charset="0"/>
                <a:cs typeface="Arial" panose="020B0604020202020204" pitchFamily="34" charset="0"/>
              </a:rPr>
              <a:t>both heroine and methadone”</a:t>
            </a:r>
            <a:endParaRPr lang="en-US" dirty="0">
              <a:latin typeface="Arial" panose="020B0604020202020204" pitchFamily="34" charset="0"/>
              <a:ea typeface="Calibri" panose="020F0502020204030204" pitchFamily="34" charset="0"/>
              <a:cs typeface="Arial" panose="020B0604020202020204" pitchFamily="34" charset="0"/>
            </a:endParaRPr>
          </a:p>
        </p:txBody>
      </p:sp>
      <p:sp>
        <p:nvSpPr>
          <p:cNvPr id="9" name="Rectangle 8"/>
          <p:cNvSpPr/>
          <p:nvPr/>
        </p:nvSpPr>
        <p:spPr>
          <a:xfrm>
            <a:off x="566204" y="5550069"/>
            <a:ext cx="8242962" cy="553998"/>
          </a:xfrm>
          <a:prstGeom prst="rect">
            <a:avLst/>
          </a:prstGeom>
        </p:spPr>
        <p:txBody>
          <a:bodyPr wrap="none">
            <a:spAutoFit/>
          </a:bodyPr>
          <a:lstStyle/>
          <a:p>
            <a:pPr algn="r">
              <a:lnSpc>
                <a:spcPct val="150000"/>
              </a:lnSpc>
              <a:spcAft>
                <a:spcPts val="1000"/>
              </a:spcAft>
              <a:tabLst>
                <a:tab pos="2594610" algn="l"/>
              </a:tabLst>
            </a:pPr>
            <a:r>
              <a:rPr lang="en-US" sz="20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Depth interview </a:t>
            </a:r>
            <a:r>
              <a:rPr lang="en-US" sz="2000" dirty="0" smtClean="0">
                <a:latin typeface="Arial" panose="020B0604020202020204" pitchFamily="34" charset="0"/>
                <a:cs typeface="Arial" panose="020B0604020202020204" pitchFamily="34" charset="0"/>
              </a:rPr>
              <a:t>of male patient who has just re-</a:t>
            </a:r>
            <a:r>
              <a:rPr lang="en-US" sz="2000" dirty="0" err="1" smtClean="0">
                <a:latin typeface="Arial" panose="020B0604020202020204" pitchFamily="34" charset="0"/>
                <a:cs typeface="Arial" panose="020B0604020202020204" pitchFamily="34" charset="0"/>
              </a:rPr>
              <a:t>enrolded</a:t>
            </a:r>
            <a:r>
              <a:rPr lang="en-US" sz="2000" dirty="0" smtClean="0">
                <a:latin typeface="Arial" panose="020B0604020202020204" pitchFamily="34" charset="0"/>
                <a:cs typeface="Arial" panose="020B0604020202020204" pitchFamily="34" charset="0"/>
              </a:rPr>
              <a:t> for 4 months)</a:t>
            </a:r>
            <a:endParaRPr lang="en-US" sz="2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25256576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pPr algn="ctr"/>
            <a:r>
              <a:rPr lang="en-US" b="1" dirty="0">
                <a:solidFill>
                  <a:srgbClr val="0070C0"/>
                </a:solidFill>
                <a:latin typeface="Arial" panose="020B0604020202020204" pitchFamily="34" charset="0"/>
                <a:cs typeface="Arial" panose="020B0604020202020204" pitchFamily="34" charset="0"/>
              </a:rPr>
              <a:t>REASONS FOR THE DROPOUT</a:t>
            </a:r>
          </a:p>
        </p:txBody>
      </p:sp>
      <p:sp>
        <p:nvSpPr>
          <p:cNvPr id="3" name="Slide Number Placeholder 2"/>
          <p:cNvSpPr>
            <a:spLocks noGrp="1"/>
          </p:cNvSpPr>
          <p:nvPr>
            <p:ph type="sldNum" sz="quarter" idx="10"/>
          </p:nvPr>
        </p:nvSpPr>
        <p:spPr/>
        <p:txBody>
          <a:bodyPr/>
          <a:lstStyle/>
          <a:p>
            <a:fld id="{F67BE6C4-C851-406C-8BCD-C8A49F6D2319}" type="slidenum">
              <a:rPr lang="en-US" smtClean="0"/>
              <a:pPr/>
              <a:t>38</a:t>
            </a:fld>
            <a:endParaRPr lang="en-US" dirty="0"/>
          </a:p>
        </p:txBody>
      </p:sp>
      <p:sp>
        <p:nvSpPr>
          <p:cNvPr id="6" name="Rectangle 5"/>
          <p:cNvSpPr/>
          <p:nvPr/>
        </p:nvSpPr>
        <p:spPr>
          <a:xfrm>
            <a:off x="228600" y="1521154"/>
            <a:ext cx="9858531" cy="246221"/>
          </a:xfrm>
          <a:prstGeom prst="rect">
            <a:avLst/>
          </a:prstGeom>
        </p:spPr>
        <p:txBody>
          <a:bodyPr wrap="square">
            <a:spAutoFit/>
          </a:bodyPr>
          <a:lstStyle/>
          <a:p>
            <a:pPr>
              <a:spcAft>
                <a:spcPts val="1000"/>
              </a:spcAft>
            </a:pPr>
            <a:r>
              <a:rPr lang="en-US" sz="1000" dirty="0">
                <a:latin typeface="Calibri" panose="020F0502020204030204" pitchFamily="34"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p:cNvSpPr/>
          <p:nvPr/>
        </p:nvSpPr>
        <p:spPr>
          <a:xfrm>
            <a:off x="228600" y="1566208"/>
            <a:ext cx="8610600" cy="738664"/>
          </a:xfrm>
          <a:prstGeom prst="rect">
            <a:avLst/>
          </a:prstGeom>
        </p:spPr>
        <p:txBody>
          <a:bodyPr wrap="square">
            <a:spAutoFit/>
          </a:bodyPr>
          <a:lstStyle/>
          <a:p>
            <a:pPr>
              <a:lnSpc>
                <a:spcPct val="150000"/>
              </a:lnSpc>
              <a:spcAft>
                <a:spcPts val="1000"/>
              </a:spcAft>
              <a:tabLst>
                <a:tab pos="2594610" algn="l"/>
              </a:tabLst>
            </a:pPr>
            <a:r>
              <a:rPr lang="en-US" sz="2800" b="1" dirty="0" smtClean="0">
                <a:solidFill>
                  <a:srgbClr val="000000"/>
                </a:solidFill>
                <a:latin typeface="Arial" panose="020B0604020202020204" pitchFamily="34" charset="0"/>
                <a:ea typeface="Calibri" panose="020F0502020204030204" pitchFamily="34" charset="0"/>
                <a:cs typeface="Arial" panose="020B0604020202020204" pitchFamily="34" charset="0"/>
              </a:rPr>
              <a:t>Patients reuse </a:t>
            </a:r>
            <a:r>
              <a:rPr lang="en-US" sz="2800" b="1" dirty="0" smtClean="0">
                <a:solidFill>
                  <a:srgbClr val="000000"/>
                </a:solidFill>
                <a:latin typeface="Arial" panose="020B0604020202020204" pitchFamily="34" charset="0"/>
                <a:ea typeface="Calibri" panose="020F0502020204030204" pitchFamily="34" charset="0"/>
                <a:cs typeface="Arial" panose="020B0604020202020204" pitchFamily="34" charset="0"/>
              </a:rPr>
              <a:t>drugs</a:t>
            </a:r>
            <a:endParaRPr lang="en-US" sz="2800" b="1" dirty="0">
              <a:latin typeface="Arial" panose="020B0604020202020204" pitchFamily="34" charset="0"/>
              <a:ea typeface="Calibri" panose="020F0502020204030204" pitchFamily="34" charset="0"/>
              <a:cs typeface="Arial" panose="020B0604020202020204" pitchFamily="34" charset="0"/>
            </a:endParaRPr>
          </a:p>
        </p:txBody>
      </p:sp>
      <p:sp>
        <p:nvSpPr>
          <p:cNvPr id="5" name="Rectangle 4"/>
          <p:cNvSpPr/>
          <p:nvPr/>
        </p:nvSpPr>
        <p:spPr>
          <a:xfrm>
            <a:off x="434387" y="2465198"/>
            <a:ext cx="8155132" cy="1938992"/>
          </a:xfrm>
          <a:prstGeom prst="rect">
            <a:avLst/>
          </a:prstGeom>
        </p:spPr>
        <p:txBody>
          <a:bodyPr wrap="square">
            <a:spAutoFit/>
          </a:bodyPr>
          <a:lstStyle/>
          <a:p>
            <a:pPr algn="ctr"/>
            <a:r>
              <a:rPr lang="en-US" sz="2400" i="1" dirty="0" smtClean="0">
                <a:latin typeface="Arial" panose="020B0604020202020204" pitchFamily="34" charset="0"/>
                <a:ea typeface="Calibri" panose="020F0502020204030204" pitchFamily="34" charset="0"/>
                <a:cs typeface="Arial" panose="020B0604020202020204" pitchFamily="34" charset="0"/>
              </a:rPr>
              <a:t>“people use methadone mostly to limit and prevent the drug relapse…they think that using methadone means no irritation, so they can use heroine, then they relapse due to a long time reusing heroine, finally, they drop out  in methadone. That’s how it works”</a:t>
            </a:r>
            <a:endParaRPr lang="en-US" sz="2400" dirty="0">
              <a:latin typeface="Arial" panose="020B0604020202020204" pitchFamily="34" charset="0"/>
              <a:cs typeface="Arial" panose="020B0604020202020204" pitchFamily="34" charset="0"/>
            </a:endParaRPr>
          </a:p>
        </p:txBody>
      </p:sp>
      <p:sp>
        <p:nvSpPr>
          <p:cNvPr id="10" name="TextBox 9"/>
          <p:cNvSpPr txBox="1"/>
          <p:nvPr/>
        </p:nvSpPr>
        <p:spPr>
          <a:xfrm>
            <a:off x="1828800" y="4861858"/>
            <a:ext cx="7010401"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(Depth interview of dropout </a:t>
            </a:r>
            <a:r>
              <a:rPr lang="en-US" sz="2400" dirty="0" smtClean="0">
                <a:latin typeface="Arial" panose="020B0604020202020204" pitchFamily="34" charset="0"/>
                <a:cs typeface="Arial" panose="020B0604020202020204" pitchFamily="34" charset="0"/>
              </a:rPr>
              <a:t>patient, 38 years old)</a:t>
            </a:r>
            <a:endParaRPr lang="en-US" sz="2400" dirty="0">
              <a:latin typeface="Arial" panose="020B0604020202020204" pitchFamily="34" charset="0"/>
              <a:cs typeface="Arial" panose="020B0604020202020204" pitchFamily="34" charset="0"/>
            </a:endParaRPr>
          </a:p>
        </p:txBody>
      </p:sp>
      <p:sp>
        <p:nvSpPr>
          <p:cNvPr id="12" name="TextBox 11"/>
          <p:cNvSpPr txBox="1"/>
          <p:nvPr/>
        </p:nvSpPr>
        <p:spPr>
          <a:xfrm>
            <a:off x="228600" y="1121044"/>
            <a:ext cx="6629400" cy="523220"/>
          </a:xfrm>
          <a:prstGeom prst="rect">
            <a:avLst/>
          </a:prstGeom>
          <a:noFill/>
        </p:spPr>
        <p:txBody>
          <a:bodyPr wrap="square" rtlCol="0">
            <a:spAutoFit/>
          </a:bodyPr>
          <a:lstStyle/>
          <a:p>
            <a:r>
              <a:rPr lang="en-US" sz="2800" b="1" dirty="0">
                <a:solidFill>
                  <a:schemeClr val="accent2"/>
                </a:solidFill>
                <a:latin typeface="Arial" panose="020B0604020202020204" pitchFamily="34" charset="0"/>
                <a:cs typeface="Arial" panose="020B0604020202020204" pitchFamily="34" charset="0"/>
              </a:rPr>
              <a:t>Individual </a:t>
            </a:r>
            <a:r>
              <a:rPr lang="en-US" sz="2800" b="1" dirty="0" smtClean="0">
                <a:solidFill>
                  <a:schemeClr val="accent2"/>
                </a:solidFill>
                <a:latin typeface="Arial" panose="020B0604020202020204" pitchFamily="34" charset="0"/>
                <a:cs typeface="Arial" panose="020B0604020202020204" pitchFamily="34" charset="0"/>
              </a:rPr>
              <a:t>factors</a:t>
            </a:r>
            <a:endParaRPr lang="en-US" sz="2800" b="1" dirty="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0604865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pPr/>
              <a:t>39</a:t>
            </a:fld>
            <a:endParaRPr lang="en-US" dirty="0"/>
          </a:p>
        </p:txBody>
      </p:sp>
      <p:sp>
        <p:nvSpPr>
          <p:cNvPr id="5" name="Rectangle 4"/>
          <p:cNvSpPr/>
          <p:nvPr/>
        </p:nvSpPr>
        <p:spPr>
          <a:xfrm>
            <a:off x="228600" y="1566208"/>
            <a:ext cx="8610600" cy="658835"/>
          </a:xfrm>
          <a:prstGeom prst="rect">
            <a:avLst/>
          </a:prstGeom>
        </p:spPr>
        <p:txBody>
          <a:bodyPr wrap="square">
            <a:spAutoFit/>
          </a:bodyPr>
          <a:lstStyle/>
          <a:p>
            <a:pPr>
              <a:lnSpc>
                <a:spcPct val="150000"/>
              </a:lnSpc>
              <a:spcAft>
                <a:spcPts val="1000"/>
              </a:spcAft>
              <a:tabLst>
                <a:tab pos="2594610" algn="l"/>
              </a:tabLst>
            </a:pPr>
            <a:r>
              <a:rPr lang="en-US" sz="2800" b="1" dirty="0" smtClean="0">
                <a:solidFill>
                  <a:srgbClr val="000000"/>
                </a:solidFill>
                <a:latin typeface="Arial" panose="020B0604020202020204" pitchFamily="34" charset="0"/>
                <a:ea typeface="Calibri" panose="020F0502020204030204" pitchFamily="34" charset="0"/>
                <a:cs typeface="Arial" panose="020B0604020202020204" pitchFamily="34" charset="0"/>
              </a:rPr>
              <a:t>Treatment does not come from personal desire</a:t>
            </a:r>
            <a:endParaRPr lang="en-US" sz="2800" b="1" dirty="0">
              <a:latin typeface="Arial" panose="020B0604020202020204" pitchFamily="34" charset="0"/>
              <a:ea typeface="Calibri" panose="020F0502020204030204" pitchFamily="34" charset="0"/>
              <a:cs typeface="Arial" panose="020B0604020202020204" pitchFamily="34" charset="0"/>
            </a:endParaRPr>
          </a:p>
        </p:txBody>
      </p:sp>
      <p:sp>
        <p:nvSpPr>
          <p:cNvPr id="6" name="TextBox 5"/>
          <p:cNvSpPr txBox="1"/>
          <p:nvPr/>
        </p:nvSpPr>
        <p:spPr>
          <a:xfrm>
            <a:off x="228600" y="1121044"/>
            <a:ext cx="6629400" cy="523220"/>
          </a:xfrm>
          <a:prstGeom prst="rect">
            <a:avLst/>
          </a:prstGeom>
          <a:noFill/>
        </p:spPr>
        <p:txBody>
          <a:bodyPr wrap="square" rtlCol="0">
            <a:spAutoFit/>
          </a:bodyPr>
          <a:lstStyle/>
          <a:p>
            <a:r>
              <a:rPr lang="en-US" sz="2800" b="1" dirty="0" smtClean="0">
                <a:solidFill>
                  <a:schemeClr val="accent2"/>
                </a:solidFill>
                <a:latin typeface="Arial" panose="020B0604020202020204" pitchFamily="34" charset="0"/>
                <a:cs typeface="Arial" panose="020B0604020202020204" pitchFamily="34" charset="0"/>
              </a:rPr>
              <a:t>Individual </a:t>
            </a:r>
            <a:r>
              <a:rPr lang="en-US" sz="2800" b="1" dirty="0" smtClean="0">
                <a:solidFill>
                  <a:schemeClr val="accent2"/>
                </a:solidFill>
                <a:latin typeface="Arial" panose="020B0604020202020204" pitchFamily="34" charset="0"/>
                <a:cs typeface="Arial" panose="020B0604020202020204" pitchFamily="34" charset="0"/>
              </a:rPr>
              <a:t>factors</a:t>
            </a:r>
            <a:endParaRPr lang="en-US" sz="2800" b="1" dirty="0">
              <a:solidFill>
                <a:schemeClr val="accent2"/>
              </a:solidFill>
              <a:latin typeface="Arial" panose="020B0604020202020204" pitchFamily="34" charset="0"/>
              <a:cs typeface="Arial" panose="020B0604020202020204" pitchFamily="34" charset="0"/>
            </a:endParaRPr>
          </a:p>
        </p:txBody>
      </p:sp>
      <p:sp>
        <p:nvSpPr>
          <p:cNvPr id="7" name="Rectangle 6"/>
          <p:cNvSpPr/>
          <p:nvPr/>
        </p:nvSpPr>
        <p:spPr>
          <a:xfrm>
            <a:off x="228600" y="2670207"/>
            <a:ext cx="8458200" cy="3416320"/>
          </a:xfrm>
          <a:prstGeom prst="rect">
            <a:avLst/>
          </a:prstGeom>
        </p:spPr>
        <p:txBody>
          <a:bodyPr wrap="square">
            <a:spAutoFit/>
          </a:bodyPr>
          <a:lstStyle/>
          <a:p>
            <a:pPr algn="ctr"/>
            <a:r>
              <a:rPr lang="en-US" sz="2400" i="1" dirty="0" smtClean="0">
                <a:latin typeface="Arial" panose="020B0604020202020204" pitchFamily="34" charset="0"/>
                <a:cs typeface="Arial" panose="020B0604020202020204" pitchFamily="34" charset="0"/>
              </a:rPr>
              <a:t>“When patients take methadone because of family’s compulsion, their family think that methadone will be good for them, but patients don’t want to take it. However, if their family keeps forcing them, they come here to have treatment for a while, then they get tired and give up, which lead to the conflict between patients and their family. And finally, they stop taking methadone”</a:t>
            </a:r>
            <a:endParaRPr lang="en-US" sz="2400" dirty="0" smtClean="0">
              <a:latin typeface="Arial" panose="020B0604020202020204" pitchFamily="34" charset="0"/>
              <a:cs typeface="Arial" panose="020B0604020202020204" pitchFamily="34" charset="0"/>
            </a:endParaRPr>
          </a:p>
          <a:p>
            <a:pPr algn="r"/>
            <a:endParaRPr lang="en-US" sz="2400" dirty="0" smtClean="0">
              <a:latin typeface="Arial" panose="020B0604020202020204" pitchFamily="34" charset="0"/>
              <a:cs typeface="Arial" panose="020B0604020202020204" pitchFamily="34" charset="0"/>
            </a:endParaRPr>
          </a:p>
          <a:p>
            <a:pPr algn="r"/>
            <a:r>
              <a:rPr lang="en-US" sz="2400" dirty="0" smtClean="0">
                <a:latin typeface="Arial" panose="020B0604020202020204" pitchFamily="34" charset="0"/>
                <a:cs typeface="Arial" panose="020B0604020202020204" pitchFamily="34" charset="0"/>
              </a:rPr>
              <a:t>(</a:t>
            </a:r>
            <a:r>
              <a:rPr lang="en-US" sz="2400" dirty="0">
                <a:latin typeface="Arial" panose="020B0604020202020204" pitchFamily="34" charset="0"/>
                <a:cs typeface="Arial" panose="020B0604020202020204" pitchFamily="34" charset="0"/>
              </a:rPr>
              <a:t>Depth interview </a:t>
            </a:r>
            <a:r>
              <a:rPr lang="en-US" sz="2400" dirty="0" smtClean="0">
                <a:latin typeface="Arial" panose="020B0604020202020204" pitchFamily="34" charset="0"/>
                <a:cs typeface="Arial" panose="020B0604020202020204" pitchFamily="34" charset="0"/>
              </a:rPr>
              <a:t>of health worker, 32 years old)</a:t>
            </a:r>
            <a:endParaRPr lang="en-US" sz="2400"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457200" y="274638"/>
            <a:ext cx="8229600" cy="715962"/>
          </a:xfrm>
        </p:spPr>
        <p:txBody>
          <a:bodyPr/>
          <a:lstStyle/>
          <a:p>
            <a:pPr algn="ctr"/>
            <a:r>
              <a:rPr lang="en-US" b="1" dirty="0">
                <a:solidFill>
                  <a:srgbClr val="0070C0"/>
                </a:solidFill>
                <a:latin typeface="Arial" panose="020B0604020202020204" pitchFamily="34" charset="0"/>
                <a:cs typeface="Arial" panose="020B0604020202020204" pitchFamily="34" charset="0"/>
              </a:rPr>
              <a:t>REASONS FOR THE DROPOUT</a:t>
            </a:r>
          </a:p>
        </p:txBody>
      </p:sp>
    </p:spTree>
    <p:extLst>
      <p:ext uri="{BB962C8B-B14F-4D97-AF65-F5344CB8AC3E}">
        <p14:creationId xmlns:p14="http://schemas.microsoft.com/office/powerpoint/2010/main" xmlns="" val="3181481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0" y="152400"/>
            <a:ext cx="9144000" cy="1295401"/>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1E4E79"/>
              </a:buClr>
              <a:buSzPct val="25000"/>
              <a:buFont typeface="Arial"/>
              <a:buNone/>
            </a:pPr>
            <a:r>
              <a:rPr lang="en-US" sz="2800" b="1" dirty="0">
                <a:solidFill>
                  <a:srgbClr val="1E4E79"/>
                </a:solidFill>
                <a:latin typeface="Arial"/>
                <a:ea typeface="Arial"/>
                <a:cs typeface="Arial"/>
                <a:sym typeface="Arial"/>
              </a:rPr>
              <a:t>BACKGROUND OF </a:t>
            </a:r>
            <a:r>
              <a:rPr lang="en-US" sz="2800" b="1" dirty="0" smtClean="0">
                <a:solidFill>
                  <a:srgbClr val="1E4E79"/>
                </a:solidFill>
                <a:latin typeface="Arial"/>
                <a:ea typeface="Arial"/>
                <a:cs typeface="Arial"/>
                <a:sym typeface="Arial"/>
              </a:rPr>
              <a:t>METHADONE TREATMENT </a:t>
            </a:r>
            <a:r>
              <a:rPr lang="en-US" sz="2800" b="1" dirty="0">
                <a:solidFill>
                  <a:srgbClr val="1E4E79"/>
                </a:solidFill>
                <a:latin typeface="Arial"/>
                <a:ea typeface="Arial"/>
                <a:cs typeface="Arial"/>
                <a:sym typeface="Arial"/>
              </a:rPr>
              <a:t>PROGRAM IN</a:t>
            </a:r>
            <a:r>
              <a:rPr lang="en-US" sz="2800" b="1" i="0" u="none" strike="noStrike" cap="none" dirty="0">
                <a:solidFill>
                  <a:srgbClr val="1E4E79"/>
                </a:solidFill>
                <a:latin typeface="Arial"/>
                <a:ea typeface="Arial"/>
                <a:cs typeface="Arial"/>
                <a:sym typeface="Arial"/>
              </a:rPr>
              <a:t> </a:t>
            </a:r>
            <a:r>
              <a:rPr lang="en-US" sz="2800" b="1" dirty="0">
                <a:solidFill>
                  <a:srgbClr val="1E4E79"/>
                </a:solidFill>
                <a:latin typeface="Arial"/>
                <a:ea typeface="Arial"/>
                <a:cs typeface="Arial"/>
                <a:sym typeface="Arial"/>
              </a:rPr>
              <a:t>HCM City</a:t>
            </a:r>
            <a:r>
              <a:rPr lang="en-US" sz="2800" b="1" i="0" u="none" strike="noStrike" cap="none" dirty="0">
                <a:solidFill>
                  <a:srgbClr val="1E4E79"/>
                </a:solidFill>
                <a:latin typeface="Arial"/>
                <a:ea typeface="Arial"/>
                <a:cs typeface="Arial"/>
                <a:sym typeface="Arial"/>
              </a:rPr>
              <a:t> </a:t>
            </a:r>
            <a:r>
              <a:rPr lang="en-US" sz="2800" b="1" i="0" u="none" strike="noStrike" cap="none" dirty="0" smtClean="0">
                <a:solidFill>
                  <a:srgbClr val="1E4E79"/>
                </a:solidFill>
                <a:latin typeface="Arial"/>
                <a:ea typeface="Arial"/>
                <a:cs typeface="Arial"/>
                <a:sym typeface="Arial"/>
              </a:rPr>
              <a:t/>
            </a:r>
            <a:br>
              <a:rPr lang="en-US" sz="2800" b="1" i="0" u="none" strike="noStrike" cap="none" dirty="0" smtClean="0">
                <a:solidFill>
                  <a:srgbClr val="1E4E79"/>
                </a:solidFill>
                <a:latin typeface="Arial"/>
                <a:ea typeface="Arial"/>
                <a:cs typeface="Arial"/>
                <a:sym typeface="Arial"/>
              </a:rPr>
            </a:br>
            <a:r>
              <a:rPr lang="en-US" sz="2800" b="1" i="0" u="none" strike="noStrike" cap="none" dirty="0" smtClean="0">
                <a:solidFill>
                  <a:srgbClr val="1E4E79"/>
                </a:solidFill>
                <a:latin typeface="Arial"/>
                <a:ea typeface="Arial"/>
                <a:cs typeface="Arial"/>
                <a:sym typeface="Arial"/>
              </a:rPr>
              <a:t>2008 </a:t>
            </a:r>
            <a:r>
              <a:rPr lang="en-US" sz="2800" b="1" i="0" u="none" strike="noStrike" cap="none" dirty="0">
                <a:solidFill>
                  <a:srgbClr val="1E4E79"/>
                </a:solidFill>
                <a:latin typeface="Arial"/>
                <a:ea typeface="Arial"/>
                <a:cs typeface="Arial"/>
                <a:sym typeface="Arial"/>
              </a:rPr>
              <a:t>- 2016</a:t>
            </a:r>
          </a:p>
        </p:txBody>
      </p:sp>
      <p:sp>
        <p:nvSpPr>
          <p:cNvPr id="154" name="Shape 154"/>
          <p:cNvSpPr txBox="1">
            <a:spLocks noGrp="1"/>
          </p:cNvSpPr>
          <p:nvPr>
            <p:ph type="body" idx="1"/>
          </p:nvPr>
        </p:nvSpPr>
        <p:spPr>
          <a:xfrm>
            <a:off x="152400" y="1447800"/>
            <a:ext cx="8991600" cy="4782626"/>
          </a:xfrm>
          <a:prstGeom prst="rect">
            <a:avLst/>
          </a:prstGeom>
          <a:noFill/>
          <a:ln>
            <a:noFill/>
          </a:ln>
        </p:spPr>
        <p:txBody>
          <a:bodyPr lIns="91425" tIns="45700" rIns="91425" bIns="45700" anchor="t" anchorCtr="0">
            <a:noAutofit/>
          </a:bodyPr>
          <a:lstStyle/>
          <a:p>
            <a:pPr marL="171450" marR="0" lvl="0" indent="-171450" algn="l" rtl="0">
              <a:lnSpc>
                <a:spcPct val="90000"/>
              </a:lnSpc>
              <a:spcBef>
                <a:spcPts val="0"/>
              </a:spcBef>
              <a:spcAft>
                <a:spcPts val="0"/>
              </a:spcAft>
              <a:buClr>
                <a:schemeClr val="dk1"/>
              </a:buClr>
              <a:buSzPct val="100000"/>
              <a:buFont typeface="Arial"/>
              <a:buChar char="•"/>
            </a:pPr>
            <a:r>
              <a:rPr lang="en-US" sz="2400" b="0" i="0" u="none" strike="noStrike" cap="none" dirty="0">
                <a:solidFill>
                  <a:schemeClr val="dk1"/>
                </a:solidFill>
                <a:latin typeface="Arial"/>
                <a:ea typeface="Arial"/>
                <a:cs typeface="Arial"/>
                <a:sym typeface="Arial"/>
              </a:rPr>
              <a:t>  </a:t>
            </a:r>
            <a:r>
              <a:rPr lang="en-US" sz="2400" dirty="0">
                <a:latin typeface="Arial"/>
                <a:ea typeface="Arial"/>
                <a:cs typeface="Arial"/>
                <a:sym typeface="Arial"/>
              </a:rPr>
              <a:t>The methadone treatment program started in HCM City in</a:t>
            </a:r>
            <a:r>
              <a:rPr lang="en-US" sz="2400" b="0" i="0" u="none" strike="noStrike" cap="none" dirty="0">
                <a:solidFill>
                  <a:schemeClr val="dk1"/>
                </a:solidFill>
                <a:latin typeface="Arial"/>
                <a:ea typeface="Arial"/>
                <a:cs typeface="Arial"/>
                <a:sym typeface="Arial"/>
              </a:rPr>
              <a:t> 2008</a:t>
            </a:r>
          </a:p>
          <a:p>
            <a:pPr marL="171450" marR="0" lvl="0" indent="-171450" algn="l" rtl="0">
              <a:lnSpc>
                <a:spcPct val="90000"/>
              </a:lnSpc>
              <a:spcBef>
                <a:spcPts val="750"/>
              </a:spcBef>
              <a:spcAft>
                <a:spcPts val="0"/>
              </a:spcAft>
              <a:buClr>
                <a:schemeClr val="dk1"/>
              </a:buClr>
              <a:buSzPct val="100000"/>
              <a:buFont typeface="Arial"/>
              <a:buChar char="•"/>
            </a:pPr>
            <a:r>
              <a:rPr lang="en-US" sz="2400" b="0" i="0" u="none" strike="noStrike" cap="none" dirty="0">
                <a:solidFill>
                  <a:schemeClr val="dk1"/>
                </a:solidFill>
                <a:latin typeface="Arial"/>
                <a:ea typeface="Arial"/>
                <a:cs typeface="Arial"/>
                <a:sym typeface="Arial"/>
              </a:rPr>
              <a:t>  </a:t>
            </a:r>
            <a:r>
              <a:rPr lang="en-US" sz="2400" dirty="0">
                <a:latin typeface="Arial"/>
                <a:ea typeface="Arial"/>
                <a:cs typeface="Arial"/>
                <a:sym typeface="Arial"/>
              </a:rPr>
              <a:t>Currently</a:t>
            </a:r>
            <a:r>
              <a:rPr lang="en-US" sz="2400" b="0" i="0" u="none" strike="noStrike" cap="none" dirty="0">
                <a:solidFill>
                  <a:schemeClr val="dk1"/>
                </a:solidFill>
                <a:latin typeface="Arial"/>
                <a:ea typeface="Arial"/>
                <a:cs typeface="Arial"/>
                <a:sym typeface="Arial"/>
              </a:rPr>
              <a:t>:</a:t>
            </a:r>
          </a:p>
          <a:p>
            <a:pPr marL="0" marR="0" lvl="0" indent="0" algn="l" rtl="0">
              <a:lnSpc>
                <a:spcPct val="90000"/>
              </a:lnSpc>
              <a:spcBef>
                <a:spcPts val="750"/>
              </a:spcBef>
              <a:spcAft>
                <a:spcPts val="0"/>
              </a:spcAft>
              <a:buClr>
                <a:schemeClr val="dk1"/>
              </a:buClr>
              <a:buSzPct val="25000"/>
              <a:buFont typeface="Arial"/>
              <a:buNone/>
            </a:pPr>
            <a:endParaRPr sz="2400" b="0" i="0" u="none" strike="noStrike" cap="none" dirty="0">
              <a:solidFill>
                <a:schemeClr val="dk1"/>
              </a:solidFill>
              <a:latin typeface="Arial"/>
              <a:ea typeface="Arial"/>
              <a:cs typeface="Arial"/>
              <a:sym typeface="Arial"/>
            </a:endParaRPr>
          </a:p>
          <a:p>
            <a:pPr marL="0" marR="0" lvl="0" indent="0" algn="l" rtl="0">
              <a:lnSpc>
                <a:spcPct val="90000"/>
              </a:lnSpc>
              <a:spcBef>
                <a:spcPts val="750"/>
              </a:spcBef>
              <a:spcAft>
                <a:spcPts val="0"/>
              </a:spcAft>
              <a:buClr>
                <a:schemeClr val="dk1"/>
              </a:buClr>
              <a:buSzPct val="25000"/>
              <a:buFont typeface="Arial"/>
              <a:buNone/>
            </a:pPr>
            <a:r>
              <a:rPr lang="en-US" sz="2400" b="0" i="0" u="none" strike="noStrike" cap="none" dirty="0">
                <a:solidFill>
                  <a:schemeClr val="dk1"/>
                </a:solidFill>
                <a:latin typeface="Arial"/>
                <a:ea typeface="Arial"/>
                <a:cs typeface="Arial"/>
                <a:sym typeface="Arial"/>
              </a:rPr>
              <a:t>			</a:t>
            </a:r>
            <a:r>
              <a:rPr lang="en-US" sz="2400" b="1" i="0" u="none" strike="noStrike" cap="none" dirty="0">
                <a:solidFill>
                  <a:srgbClr val="548135"/>
                </a:solidFill>
                <a:latin typeface="Arial"/>
                <a:ea typeface="Arial"/>
                <a:cs typeface="Arial"/>
                <a:sym typeface="Arial"/>
              </a:rPr>
              <a:t>22 </a:t>
            </a:r>
            <a:r>
              <a:rPr lang="en-US" sz="2400" b="1" dirty="0">
                <a:solidFill>
                  <a:srgbClr val="548135"/>
                </a:solidFill>
                <a:latin typeface="Arial"/>
                <a:ea typeface="Arial"/>
                <a:cs typeface="Arial"/>
                <a:sym typeface="Arial"/>
              </a:rPr>
              <a:t>Methadone treatment clinics</a:t>
            </a:r>
          </a:p>
          <a:p>
            <a:pPr marL="0" indent="0">
              <a:buClr>
                <a:schemeClr val="dk1"/>
              </a:buClr>
              <a:buSzPct val="25000"/>
              <a:buNone/>
            </a:pPr>
            <a:r>
              <a:rPr lang="en-US" sz="2400" dirty="0">
                <a:latin typeface="Arial"/>
                <a:ea typeface="Arial"/>
                <a:cs typeface="Arial"/>
                <a:sym typeface="Arial"/>
              </a:rPr>
              <a:t>including</a:t>
            </a:r>
            <a:r>
              <a:rPr lang="en-US" sz="2400" b="0" i="0" u="none" strike="noStrike" cap="none" dirty="0">
                <a:solidFill>
                  <a:schemeClr val="dk1"/>
                </a:solidFill>
                <a:latin typeface="Arial"/>
                <a:ea typeface="Arial"/>
                <a:cs typeface="Arial"/>
                <a:sym typeface="Arial"/>
              </a:rPr>
              <a:t>: 	19 </a:t>
            </a:r>
            <a:r>
              <a:rPr lang="en-US" sz="2400" dirty="0" smtClean="0">
                <a:latin typeface="Arial"/>
                <a:ea typeface="Arial"/>
                <a:cs typeface="Arial"/>
                <a:sym typeface="Arial"/>
              </a:rPr>
              <a:t>clinics in district health levels </a:t>
            </a:r>
            <a:r>
              <a:rPr lang="en-US" sz="2400" b="0" i="0" u="none" strike="noStrike" cap="none" dirty="0">
                <a:solidFill>
                  <a:schemeClr val="dk1"/>
                </a:solidFill>
                <a:latin typeface="Arial"/>
                <a:ea typeface="Arial"/>
                <a:cs typeface="Arial"/>
                <a:sym typeface="Arial"/>
              </a:rPr>
              <a:t>			</a:t>
            </a:r>
            <a:endParaRPr lang="en-US" sz="2400" b="0" i="0" u="none" strike="noStrike" cap="none" dirty="0" smtClean="0">
              <a:solidFill>
                <a:schemeClr val="dk1"/>
              </a:solidFill>
              <a:latin typeface="Arial"/>
              <a:ea typeface="Arial"/>
              <a:cs typeface="Arial"/>
              <a:sym typeface="Arial"/>
            </a:endParaRPr>
          </a:p>
          <a:p>
            <a:pPr marL="0" indent="0">
              <a:buClr>
                <a:schemeClr val="dk1"/>
              </a:buClr>
              <a:buSzPct val="25000"/>
              <a:buNone/>
            </a:pPr>
            <a:r>
              <a:rPr lang="en-US" sz="2400" dirty="0">
                <a:solidFill>
                  <a:schemeClr val="dk1"/>
                </a:solidFill>
                <a:latin typeface="Arial"/>
                <a:ea typeface="Arial"/>
                <a:cs typeface="Arial"/>
                <a:sym typeface="Arial"/>
              </a:rPr>
              <a:t>	</a:t>
            </a:r>
            <a:r>
              <a:rPr lang="en-US" sz="2400" dirty="0" smtClean="0">
                <a:solidFill>
                  <a:schemeClr val="dk1"/>
                </a:solidFill>
                <a:latin typeface="Arial"/>
                <a:ea typeface="Arial"/>
                <a:cs typeface="Arial"/>
                <a:sym typeface="Arial"/>
              </a:rPr>
              <a:t>		</a:t>
            </a:r>
            <a:r>
              <a:rPr lang="en-US" sz="2400" b="0" i="0" u="none" strike="noStrike" cap="none" dirty="0" smtClean="0">
                <a:solidFill>
                  <a:schemeClr val="dk1"/>
                </a:solidFill>
                <a:latin typeface="Arial"/>
                <a:ea typeface="Arial"/>
                <a:cs typeface="Arial"/>
                <a:sym typeface="Arial"/>
              </a:rPr>
              <a:t>01 </a:t>
            </a:r>
            <a:r>
              <a:rPr lang="en-US" sz="2400" dirty="0">
                <a:latin typeface="Arial"/>
                <a:ea typeface="Arial"/>
                <a:cs typeface="Arial"/>
                <a:sym typeface="Arial"/>
              </a:rPr>
              <a:t>health clinic of the Department of Labor, Invalids and Social Affairs </a:t>
            </a:r>
            <a:r>
              <a:rPr lang="en-US" sz="2400" b="0" i="0" u="none" strike="noStrike" cap="none" dirty="0">
                <a:solidFill>
                  <a:schemeClr val="dk1"/>
                </a:solidFill>
                <a:latin typeface="Arial"/>
                <a:ea typeface="Arial"/>
                <a:cs typeface="Arial"/>
                <a:sym typeface="Arial"/>
              </a:rPr>
              <a:t>(TT TV&amp;CNMT)</a:t>
            </a:r>
          </a:p>
          <a:p>
            <a:pPr marL="0" marR="0" lvl="0" indent="0" algn="l" rtl="0">
              <a:lnSpc>
                <a:spcPct val="90000"/>
              </a:lnSpc>
              <a:spcBef>
                <a:spcPts val="750"/>
              </a:spcBef>
              <a:buClr>
                <a:schemeClr val="dk1"/>
              </a:buClr>
              <a:buSzPct val="25000"/>
              <a:buFont typeface="Arial"/>
              <a:buNone/>
            </a:pPr>
            <a:r>
              <a:rPr lang="en-US" sz="2400" b="0" i="0" u="none" strike="noStrike" cap="none" dirty="0">
                <a:solidFill>
                  <a:schemeClr val="dk1"/>
                </a:solidFill>
                <a:latin typeface="Arial"/>
                <a:ea typeface="Arial"/>
                <a:cs typeface="Arial"/>
                <a:sym typeface="Arial"/>
              </a:rPr>
              <a:t>			02 </a:t>
            </a:r>
            <a:r>
              <a:rPr lang="en-US" sz="2400" b="0" i="0" u="none" strike="noStrike" cap="none" dirty="0" smtClean="0">
                <a:solidFill>
                  <a:schemeClr val="dk1"/>
                </a:solidFill>
                <a:latin typeface="Arial"/>
                <a:ea typeface="Arial"/>
                <a:cs typeface="Arial"/>
                <a:sym typeface="Arial"/>
              </a:rPr>
              <a:t>private clinics (</a:t>
            </a:r>
            <a:r>
              <a:rPr lang="en-US" sz="2400" b="0" i="0" u="none" strike="noStrike" cap="none" dirty="0" err="1" smtClean="0">
                <a:solidFill>
                  <a:schemeClr val="dk1"/>
                </a:solidFill>
                <a:latin typeface="Arial"/>
                <a:ea typeface="Arial"/>
                <a:cs typeface="Arial"/>
                <a:sym typeface="Arial"/>
              </a:rPr>
              <a:t>Duc</a:t>
            </a:r>
            <a:r>
              <a:rPr lang="en-US" sz="2400" b="0" i="0" u="none" strike="noStrike" cap="none" dirty="0" smtClean="0">
                <a:solidFill>
                  <a:schemeClr val="dk1"/>
                </a:solidFill>
                <a:latin typeface="Arial"/>
                <a:ea typeface="Arial"/>
                <a:cs typeface="Arial"/>
                <a:sym typeface="Arial"/>
              </a:rPr>
              <a:t> </a:t>
            </a:r>
            <a:r>
              <a:rPr lang="en-US" sz="2400" b="0" i="0" u="none" strike="noStrike" cap="none" dirty="0" err="1" smtClean="0">
                <a:solidFill>
                  <a:schemeClr val="dk1"/>
                </a:solidFill>
                <a:latin typeface="Arial"/>
                <a:ea typeface="Arial"/>
                <a:cs typeface="Arial"/>
                <a:sym typeface="Arial"/>
              </a:rPr>
              <a:t>Thanh</a:t>
            </a:r>
            <a:r>
              <a:rPr lang="en-US" sz="2400" b="0" i="0" u="none" strike="noStrike" cap="none" dirty="0" smtClean="0">
                <a:solidFill>
                  <a:schemeClr val="dk1"/>
                </a:solidFill>
                <a:latin typeface="Arial"/>
                <a:ea typeface="Arial"/>
                <a:cs typeface="Arial"/>
                <a:sym typeface="Arial"/>
              </a:rPr>
              <a:t> Tam Center)</a:t>
            </a:r>
            <a:endParaRPr lang="en-US" sz="2400" b="0" i="0" u="none" strike="noStrike" cap="none" dirty="0">
              <a:solidFill>
                <a:schemeClr val="dk1"/>
              </a:solidFill>
              <a:latin typeface="Arial"/>
              <a:ea typeface="Arial"/>
              <a:cs typeface="Arial"/>
              <a:sym typeface="Arial"/>
            </a:endParaRPr>
          </a:p>
        </p:txBody>
      </p:sp>
      <p:sp>
        <p:nvSpPr>
          <p:cNvPr id="155" name="Shape 155"/>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Calibri"/>
                <a:ea typeface="Calibri"/>
                <a:cs typeface="Calibri"/>
                <a:sym typeface="Calibri"/>
              </a:rPr>
              <a:pPr marL="0" marR="0" lvl="0" indent="0" algn="r" rtl="0">
                <a:spcBef>
                  <a:spcPts val="0"/>
                </a:spcBef>
                <a:buSzPct val="25000"/>
                <a:buNone/>
              </a:pPr>
              <a:t>4</a:t>
            </a:fld>
            <a:endParaRPr lang="en-US" sz="900">
              <a:solidFill>
                <a:srgbClr val="888888"/>
              </a:solidFill>
              <a:latin typeface="Calibri"/>
              <a:ea typeface="Calibri"/>
              <a:cs typeface="Calibri"/>
              <a:sym typeface="Calibri"/>
            </a:endParaRPr>
          </a:p>
        </p:txBody>
      </p:sp>
      <p:pic>
        <p:nvPicPr>
          <p:cNvPr id="6" name="Picture 5"/>
          <p:cNvPicPr>
            <a:picLocks noChangeAspect="1"/>
          </p:cNvPicPr>
          <p:nvPr/>
        </p:nvPicPr>
        <p:blipFill>
          <a:blip r:embed="rId3" cstate="print"/>
          <a:stretch>
            <a:fillRect/>
          </a:stretch>
        </p:blipFill>
        <p:spPr>
          <a:xfrm>
            <a:off x="-1" y="6114474"/>
            <a:ext cx="9192987" cy="743526"/>
          </a:xfrm>
          <a:prstGeom prst="rect">
            <a:avLst/>
          </a:prstGeom>
        </p:spPr>
      </p:pic>
    </p:spTree>
    <p:extLst>
      <p:ext uri="{BB962C8B-B14F-4D97-AF65-F5344CB8AC3E}">
        <p14:creationId xmlns:p14="http://schemas.microsoft.com/office/powerpoint/2010/main" xmlns="" val="22033018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pPr/>
              <a:t>40</a:t>
            </a:fld>
            <a:endParaRPr lang="en-US" dirty="0"/>
          </a:p>
        </p:txBody>
      </p:sp>
      <p:sp>
        <p:nvSpPr>
          <p:cNvPr id="4" name="Rectangle 3"/>
          <p:cNvSpPr/>
          <p:nvPr/>
        </p:nvSpPr>
        <p:spPr>
          <a:xfrm>
            <a:off x="266700" y="2514600"/>
            <a:ext cx="8610600" cy="3321935"/>
          </a:xfrm>
          <a:prstGeom prst="rect">
            <a:avLst/>
          </a:prstGeom>
        </p:spPr>
        <p:txBody>
          <a:bodyPr wrap="square">
            <a:spAutoFit/>
          </a:bodyPr>
          <a:lstStyle/>
          <a:p>
            <a:pPr algn="ctr">
              <a:lnSpc>
                <a:spcPct val="115000"/>
              </a:lnSpc>
              <a:spcAft>
                <a:spcPts val="1000"/>
              </a:spcAft>
            </a:pP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“It was about </a:t>
            </a:r>
            <a:r>
              <a:rPr lang="en-US" sz="2400" i="1"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8am</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 when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I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was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here, I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started from hom</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e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at </a:t>
            </a:r>
            <a:r>
              <a:rPr lang="en-US" sz="2400" i="1"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7am</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It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took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my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wife to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work,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then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my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child to school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to </a:t>
            </a:r>
            <a:r>
              <a:rPr lang="en-US" sz="2400" i="1"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7:30am</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i="1" dirty="0" smtClean="0">
                <a:solidFill>
                  <a:srgbClr val="000000"/>
                </a:solidFill>
                <a:latin typeface="Arial" panose="020B0604020202020204" pitchFamily="34" charset="0"/>
                <a:ea typeface="Calibri" panose="020F0502020204030204" pitchFamily="34" charset="0"/>
                <a:cs typeface="Arial" panose="020B0604020202020204" pitchFamily="34" charset="0"/>
              </a:rPr>
              <a:t>Then, it takes me from half an hour to 40 minutes to get here. It was crowded sometimes so I had to wait…hence, sometimes I also felt lazy”</a:t>
            </a:r>
          </a:p>
          <a:p>
            <a:pPr algn="ctr">
              <a:lnSpc>
                <a:spcPct val="115000"/>
              </a:lnSpc>
              <a:spcAft>
                <a:spcPts val="1000"/>
              </a:spcAft>
            </a:pPr>
            <a:endParaRPr lang="en-US" sz="2400" dirty="0" smtClean="0">
              <a:solidFill>
                <a:srgbClr val="000000"/>
              </a:solidFill>
              <a:latin typeface="Arial" panose="020B0604020202020204" pitchFamily="34" charset="0"/>
              <a:ea typeface="Calibri" panose="020F0502020204030204" pitchFamily="34" charset="0"/>
              <a:cs typeface="Arial" panose="020B0604020202020204" pitchFamily="34" charset="0"/>
            </a:endParaRPr>
          </a:p>
          <a:p>
            <a:pPr algn="r">
              <a:lnSpc>
                <a:spcPct val="115000"/>
              </a:lnSpc>
              <a:spcAft>
                <a:spcPts val="1000"/>
              </a:spcAft>
            </a:pPr>
            <a:r>
              <a:rPr lang="en-US" sz="2400" dirty="0" smtClean="0">
                <a:solidFill>
                  <a:srgbClr val="000000"/>
                </a:solidFill>
                <a:latin typeface="Arial" panose="020B0604020202020204" pitchFamily="34" charset="0"/>
                <a:ea typeface="Calibri" panose="020F0502020204030204" pitchFamily="34" charset="0"/>
                <a:cs typeface="Arial" panose="020B0604020202020204" pitchFamily="34" charset="0"/>
              </a:rPr>
              <a:t>(</a:t>
            </a:r>
            <a:r>
              <a:rPr lang="en-US" sz="2400" dirty="0">
                <a:latin typeface="Arial" panose="020B0604020202020204" pitchFamily="34" charset="0"/>
                <a:cs typeface="Arial" panose="020B0604020202020204" pitchFamily="34" charset="0"/>
              </a:rPr>
              <a:t>Depth interview </a:t>
            </a:r>
            <a:r>
              <a:rPr lang="en-US" sz="2400" dirty="0" smtClean="0">
                <a:latin typeface="Arial" panose="020B0604020202020204" pitchFamily="34" charset="0"/>
                <a:cs typeface="Arial" panose="020B0604020202020204" pitchFamily="34" charset="0"/>
              </a:rPr>
              <a:t>of dropout </a:t>
            </a:r>
            <a:r>
              <a:rPr lang="en-US" sz="2400" dirty="0">
                <a:latin typeface="Arial" panose="020B0604020202020204" pitchFamily="34" charset="0"/>
                <a:cs typeface="Arial" panose="020B0604020202020204" pitchFamily="34" charset="0"/>
              </a:rPr>
              <a:t>patient, </a:t>
            </a:r>
            <a:r>
              <a:rPr lang="en-US" sz="2400" dirty="0" smtClean="0">
                <a:latin typeface="Arial" panose="020B0604020202020204" pitchFamily="34" charset="0"/>
                <a:cs typeface="Arial" panose="020B0604020202020204" pitchFamily="34" charset="0"/>
              </a:rPr>
              <a:t>male</a:t>
            </a:r>
            <a:r>
              <a:rPr lang="en-US" sz="2400" dirty="0" smtClean="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en-US"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Title 1"/>
          <p:cNvSpPr>
            <a:spLocks noGrp="1"/>
          </p:cNvSpPr>
          <p:nvPr>
            <p:ph type="title"/>
          </p:nvPr>
        </p:nvSpPr>
        <p:spPr>
          <a:xfrm>
            <a:off x="457200" y="274638"/>
            <a:ext cx="8229600" cy="715962"/>
          </a:xfrm>
        </p:spPr>
        <p:txBody>
          <a:bodyPr/>
          <a:lstStyle/>
          <a:p>
            <a:pPr algn="ctr"/>
            <a:r>
              <a:rPr lang="en-US" b="1" dirty="0">
                <a:solidFill>
                  <a:srgbClr val="0070C0"/>
                </a:solidFill>
                <a:latin typeface="Arial" panose="020B0604020202020204" pitchFamily="34" charset="0"/>
                <a:cs typeface="Arial" panose="020B0604020202020204" pitchFamily="34" charset="0"/>
              </a:rPr>
              <a:t>REASONS FOR THE DROPOUT</a:t>
            </a:r>
          </a:p>
        </p:txBody>
      </p:sp>
      <p:sp>
        <p:nvSpPr>
          <p:cNvPr id="6" name="Rectangle 5"/>
          <p:cNvSpPr/>
          <p:nvPr/>
        </p:nvSpPr>
        <p:spPr>
          <a:xfrm>
            <a:off x="228600" y="1566208"/>
            <a:ext cx="8610600" cy="738664"/>
          </a:xfrm>
          <a:prstGeom prst="rect">
            <a:avLst/>
          </a:prstGeom>
        </p:spPr>
        <p:txBody>
          <a:bodyPr wrap="square">
            <a:spAutoFit/>
          </a:bodyPr>
          <a:lstStyle/>
          <a:p>
            <a:pPr>
              <a:lnSpc>
                <a:spcPct val="150000"/>
              </a:lnSpc>
              <a:spcAft>
                <a:spcPts val="1000"/>
              </a:spcAft>
              <a:tabLst>
                <a:tab pos="2594610" algn="l"/>
              </a:tabLst>
            </a:pPr>
            <a:r>
              <a:rPr lang="en-US" sz="2800" b="1" dirty="0" smtClean="0">
                <a:solidFill>
                  <a:srgbClr val="000000"/>
                </a:solidFill>
                <a:latin typeface="Arial" panose="020B0604020202020204" pitchFamily="34" charset="0"/>
                <a:ea typeface="Calibri" panose="020F0502020204030204" pitchFamily="34" charset="0"/>
                <a:cs typeface="Arial" panose="020B0604020202020204" pitchFamily="34" charset="0"/>
              </a:rPr>
              <a:t>Distance from patient’s house to a clinic</a:t>
            </a:r>
            <a:endParaRPr lang="en-US" sz="2800" b="1" dirty="0">
              <a:latin typeface="Arial" panose="020B0604020202020204" pitchFamily="34" charset="0"/>
              <a:ea typeface="Calibri" panose="020F0502020204030204" pitchFamily="34" charset="0"/>
              <a:cs typeface="Arial" panose="020B0604020202020204" pitchFamily="34" charset="0"/>
            </a:endParaRPr>
          </a:p>
        </p:txBody>
      </p:sp>
      <p:sp>
        <p:nvSpPr>
          <p:cNvPr id="7" name="TextBox 6"/>
          <p:cNvSpPr txBox="1"/>
          <p:nvPr/>
        </p:nvSpPr>
        <p:spPr>
          <a:xfrm>
            <a:off x="228600" y="1121044"/>
            <a:ext cx="6629400" cy="523220"/>
          </a:xfrm>
          <a:prstGeom prst="rect">
            <a:avLst/>
          </a:prstGeom>
          <a:noFill/>
        </p:spPr>
        <p:txBody>
          <a:bodyPr wrap="square" rtlCol="0">
            <a:spAutoFit/>
          </a:bodyPr>
          <a:lstStyle/>
          <a:p>
            <a:r>
              <a:rPr lang="en-US" sz="2800" b="1" dirty="0" smtClean="0">
                <a:solidFill>
                  <a:schemeClr val="accent2"/>
                </a:solidFill>
                <a:latin typeface="Arial" panose="020B0604020202020204" pitchFamily="34" charset="0"/>
                <a:cs typeface="Arial" panose="020B0604020202020204" pitchFamily="34" charset="0"/>
              </a:rPr>
              <a:t>External </a:t>
            </a:r>
            <a:r>
              <a:rPr lang="en-US" sz="2800" b="1" dirty="0" smtClean="0">
                <a:solidFill>
                  <a:schemeClr val="accent2"/>
                </a:solidFill>
                <a:latin typeface="Arial" panose="020B0604020202020204" pitchFamily="34" charset="0"/>
                <a:cs typeface="Arial" panose="020B0604020202020204" pitchFamily="34" charset="0"/>
              </a:rPr>
              <a:t>factors</a:t>
            </a:r>
            <a:endParaRPr lang="en-US" sz="2800" b="1" dirty="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077616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67BE6C4-C851-406C-8BCD-C8A49F6D2319}" type="slidenum">
              <a:rPr lang="en-US" smtClean="0"/>
              <a:pPr/>
              <a:t>41</a:t>
            </a:fld>
            <a:endParaRPr lang="en-US" dirty="0"/>
          </a:p>
        </p:txBody>
      </p:sp>
      <p:sp>
        <p:nvSpPr>
          <p:cNvPr id="4" name="Title 1"/>
          <p:cNvSpPr txBox="1">
            <a:spLocks/>
          </p:cNvSpPr>
          <p:nvPr/>
        </p:nvSpPr>
        <p:spPr>
          <a:xfrm>
            <a:off x="457200" y="274638"/>
            <a:ext cx="8229600" cy="71596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b="1" dirty="0" smtClean="0">
                <a:solidFill>
                  <a:srgbClr val="0070C0"/>
                </a:solidFill>
                <a:latin typeface="Arial" panose="020B0604020202020204" pitchFamily="34" charset="0"/>
                <a:cs typeface="Arial" panose="020B0604020202020204" pitchFamily="34" charset="0"/>
              </a:rPr>
              <a:t>REASONS FOR THE DROPOUT</a:t>
            </a:r>
            <a:endParaRPr lang="en-US" b="1" dirty="0">
              <a:solidFill>
                <a:srgbClr val="0070C0"/>
              </a:solidFill>
              <a:latin typeface="Arial" panose="020B0604020202020204" pitchFamily="34" charset="0"/>
              <a:cs typeface="Arial" panose="020B0604020202020204" pitchFamily="34" charset="0"/>
            </a:endParaRPr>
          </a:p>
        </p:txBody>
      </p:sp>
      <p:sp>
        <p:nvSpPr>
          <p:cNvPr id="5" name="Rectangle 4"/>
          <p:cNvSpPr/>
          <p:nvPr/>
        </p:nvSpPr>
        <p:spPr>
          <a:xfrm>
            <a:off x="228600" y="1566208"/>
            <a:ext cx="8610600" cy="1305165"/>
          </a:xfrm>
          <a:prstGeom prst="rect">
            <a:avLst/>
          </a:prstGeom>
        </p:spPr>
        <p:txBody>
          <a:bodyPr wrap="square">
            <a:spAutoFit/>
          </a:bodyPr>
          <a:lstStyle/>
          <a:p>
            <a:pPr>
              <a:lnSpc>
                <a:spcPct val="150000"/>
              </a:lnSpc>
              <a:spcAft>
                <a:spcPts val="1000"/>
              </a:spcAft>
              <a:tabLst>
                <a:tab pos="2594610" algn="l"/>
              </a:tabLst>
            </a:pPr>
            <a:r>
              <a:rPr lang="en-US" sz="2800" b="1" dirty="0" smtClean="0">
                <a:solidFill>
                  <a:srgbClr val="000000"/>
                </a:solidFill>
                <a:latin typeface="Arial" panose="020B0604020202020204" pitchFamily="34" charset="0"/>
                <a:ea typeface="Calibri" panose="020F0502020204030204" pitchFamily="34" charset="0"/>
                <a:cs typeface="Arial" panose="020B0604020202020204" pitchFamily="34" charset="0"/>
              </a:rPr>
              <a:t>Clinic’s rules to return to take methadone </a:t>
            </a:r>
            <a:r>
              <a:rPr lang="en-US" sz="2800" b="1" dirty="0">
                <a:solidFill>
                  <a:srgbClr val="000000"/>
                </a:solidFill>
                <a:latin typeface="Arial" panose="020B0604020202020204" pitchFamily="34" charset="0"/>
                <a:ea typeface="Calibri" panose="020F0502020204030204" pitchFamily="34" charset="0"/>
                <a:cs typeface="Arial" panose="020B0604020202020204" pitchFamily="34" charset="0"/>
              </a:rPr>
              <a:t>for patients </a:t>
            </a:r>
            <a:r>
              <a:rPr lang="en-US" sz="2800" b="1" dirty="0" smtClean="0">
                <a:solidFill>
                  <a:srgbClr val="000000"/>
                </a:solidFill>
                <a:latin typeface="Arial" panose="020B0604020202020204" pitchFamily="34" charset="0"/>
                <a:ea typeface="Calibri" panose="020F0502020204030204" pitchFamily="34" charset="0"/>
                <a:cs typeface="Arial" panose="020B0604020202020204" pitchFamily="34" charset="0"/>
              </a:rPr>
              <a:t>who used to drop-out from MMT</a:t>
            </a:r>
            <a:endParaRPr lang="en-US" sz="2800" b="1" dirty="0">
              <a:latin typeface="Arial" panose="020B0604020202020204" pitchFamily="34" charset="0"/>
              <a:ea typeface="Calibri" panose="020F0502020204030204" pitchFamily="34" charset="0"/>
              <a:cs typeface="Arial" panose="020B0604020202020204" pitchFamily="34" charset="0"/>
            </a:endParaRPr>
          </a:p>
        </p:txBody>
      </p:sp>
      <p:sp>
        <p:nvSpPr>
          <p:cNvPr id="6" name="TextBox 5"/>
          <p:cNvSpPr txBox="1"/>
          <p:nvPr/>
        </p:nvSpPr>
        <p:spPr>
          <a:xfrm>
            <a:off x="228600" y="1121044"/>
            <a:ext cx="6629400" cy="523220"/>
          </a:xfrm>
          <a:prstGeom prst="rect">
            <a:avLst/>
          </a:prstGeom>
          <a:noFill/>
        </p:spPr>
        <p:txBody>
          <a:bodyPr wrap="square" rtlCol="0">
            <a:spAutoFit/>
          </a:bodyPr>
          <a:lstStyle/>
          <a:p>
            <a:r>
              <a:rPr lang="en-US" sz="2800" b="1" dirty="0" smtClean="0">
                <a:solidFill>
                  <a:schemeClr val="accent2"/>
                </a:solidFill>
                <a:latin typeface="Arial" panose="020B0604020202020204" pitchFamily="34" charset="0"/>
                <a:cs typeface="Arial" panose="020B0604020202020204" pitchFamily="34" charset="0"/>
              </a:rPr>
              <a:t>Program </a:t>
            </a:r>
            <a:r>
              <a:rPr lang="en-US" sz="2800" b="1" dirty="0" smtClean="0">
                <a:solidFill>
                  <a:schemeClr val="accent2"/>
                </a:solidFill>
                <a:latin typeface="Arial" panose="020B0604020202020204" pitchFamily="34" charset="0"/>
                <a:cs typeface="Arial" panose="020B0604020202020204" pitchFamily="34" charset="0"/>
              </a:rPr>
              <a:t>factors</a:t>
            </a:r>
            <a:endParaRPr lang="en-US" sz="2800" b="1" dirty="0">
              <a:solidFill>
                <a:schemeClr val="accent2"/>
              </a:solidFill>
              <a:latin typeface="Arial" panose="020B0604020202020204" pitchFamily="34" charset="0"/>
              <a:cs typeface="Arial" panose="020B0604020202020204" pitchFamily="34" charset="0"/>
            </a:endParaRPr>
          </a:p>
        </p:txBody>
      </p:sp>
      <p:sp>
        <p:nvSpPr>
          <p:cNvPr id="7" name="Rectangle 6"/>
          <p:cNvSpPr/>
          <p:nvPr/>
        </p:nvSpPr>
        <p:spPr>
          <a:xfrm>
            <a:off x="457200" y="3124200"/>
            <a:ext cx="8382000" cy="3416320"/>
          </a:xfrm>
          <a:prstGeom prst="rect">
            <a:avLst/>
          </a:prstGeom>
        </p:spPr>
        <p:txBody>
          <a:bodyPr wrap="square">
            <a:spAutoFit/>
          </a:bodyPr>
          <a:lstStyle/>
          <a:p>
            <a:r>
              <a:rPr lang="en-US" sz="2400" i="1" dirty="0" smtClean="0">
                <a:latin typeface="Arial" panose="020B0604020202020204" pitchFamily="34" charset="0"/>
                <a:cs typeface="Arial" panose="020B0604020202020204" pitchFamily="34" charset="0"/>
              </a:rPr>
              <a:t>“When I got home, I felt super irritated, quitting methadone was so hard, so I had to get it [heroin]…However, </a:t>
            </a:r>
            <a:r>
              <a:rPr lang="en-US" sz="2400" i="1" dirty="0">
                <a:latin typeface="Arial" panose="020B0604020202020204" pitchFamily="34" charset="0"/>
                <a:cs typeface="Arial" panose="020B0604020202020204" pitchFamily="34" charset="0"/>
              </a:rPr>
              <a:t>w</a:t>
            </a:r>
            <a:r>
              <a:rPr lang="en-US" sz="2400" i="1" dirty="0" smtClean="0">
                <a:latin typeface="Arial" panose="020B0604020202020204" pitchFamily="34" charset="0"/>
                <a:cs typeface="Arial" panose="020B0604020202020204" pitchFamily="34" charset="0"/>
              </a:rPr>
              <a:t>hen I came back to the clinic, doctors were so hard. If I stopped taking medicines for 3 days, I would have to start treatment from the beginning. They wouldn’t give medicine again, so I had to use </a:t>
            </a:r>
            <a:r>
              <a:rPr lang="en-US" sz="2400" i="1" dirty="0" smtClean="0">
                <a:latin typeface="Arial" panose="020B0604020202020204" pitchFamily="34" charset="0"/>
                <a:cs typeface="Arial" panose="020B0604020202020204" pitchFamily="34" charset="0"/>
              </a:rPr>
              <a:t>heroin </a:t>
            </a:r>
            <a:r>
              <a:rPr lang="en-US" sz="2400" i="1" dirty="0" smtClean="0">
                <a:latin typeface="Arial" panose="020B0604020202020204" pitchFamily="34" charset="0"/>
                <a:cs typeface="Arial" panose="020B0604020202020204" pitchFamily="34" charset="0"/>
              </a:rPr>
              <a:t>during that time, then I felt tired and gave up the treatment”</a:t>
            </a:r>
            <a:endParaRPr lang="en-US" sz="2400" i="1" dirty="0">
              <a:latin typeface="Arial" panose="020B0604020202020204" pitchFamily="34" charset="0"/>
              <a:cs typeface="Arial" panose="020B0604020202020204" pitchFamily="34" charset="0"/>
            </a:endParaRPr>
          </a:p>
          <a:p>
            <a:endParaRPr lang="en-US" sz="2400" i="1" dirty="0" smtClean="0">
              <a:latin typeface="Arial" panose="020B0604020202020204" pitchFamily="34" charset="0"/>
              <a:cs typeface="Arial" panose="020B0604020202020204" pitchFamily="34" charset="0"/>
            </a:endParaRPr>
          </a:p>
          <a:p>
            <a:pPr algn="r"/>
            <a:r>
              <a:rPr lang="en-US" sz="2400" dirty="0" smtClean="0">
                <a:latin typeface="Arial" panose="020B0604020202020204" pitchFamily="34" charset="0"/>
                <a:cs typeface="Arial" panose="020B0604020202020204" pitchFamily="34" charset="0"/>
              </a:rPr>
              <a:t>(Depth interview of dropout patient, female)</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2018426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035953" y="2967803"/>
            <a:ext cx="3084374" cy="144780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FACTORS RELATED THE RISK OF DROPOUT TREATMENT</a:t>
            </a:r>
            <a:endParaRPr lang="en-US" sz="1600" b="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
        <p:nvSpPr>
          <p:cNvPr id="12" name="Shape 11"/>
          <p:cNvSpPr/>
          <p:nvPr/>
        </p:nvSpPr>
        <p:spPr>
          <a:xfrm rot="4348470">
            <a:off x="2447131" y="2275621"/>
            <a:ext cx="769236" cy="785694"/>
          </a:xfrm>
          <a:prstGeom prst="swooshArrow">
            <a:avLst>
              <a:gd name="adj1" fmla="val 16310"/>
              <a:gd name="adj2" fmla="val 19315"/>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Shape 12"/>
          <p:cNvSpPr/>
          <p:nvPr/>
        </p:nvSpPr>
        <p:spPr>
          <a:xfrm rot="16482394">
            <a:off x="5979002" y="4300731"/>
            <a:ext cx="636334" cy="1115887"/>
          </a:xfrm>
          <a:prstGeom prst="swooshArrow">
            <a:avLst>
              <a:gd name="adj1" fmla="val 16310"/>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Shape 13"/>
          <p:cNvSpPr/>
          <p:nvPr/>
        </p:nvSpPr>
        <p:spPr>
          <a:xfrm rot="18727355">
            <a:off x="4643347" y="4730468"/>
            <a:ext cx="752179" cy="731783"/>
          </a:xfrm>
          <a:prstGeom prst="swooshArrow">
            <a:avLst>
              <a:gd name="adj1" fmla="val 16310"/>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Shape 14"/>
          <p:cNvSpPr/>
          <p:nvPr/>
        </p:nvSpPr>
        <p:spPr>
          <a:xfrm rot="8766663">
            <a:off x="4339932" y="2232742"/>
            <a:ext cx="770628" cy="489599"/>
          </a:xfrm>
          <a:prstGeom prst="swooshArrow">
            <a:avLst>
              <a:gd name="adj1" fmla="val 22039"/>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3695856" y="726436"/>
            <a:ext cx="1764567" cy="1385429"/>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1600" b="1" dirty="0">
                <a:solidFill>
                  <a:schemeClr val="tx1"/>
                </a:solidFill>
                <a:latin typeface="Arial" panose="020B0604020202020204" pitchFamily="34" charset="0"/>
                <a:ea typeface="Calibri" panose="020F0502020204030204" pitchFamily="34" charset="0"/>
                <a:cs typeface="Arial" panose="020B0604020202020204" pitchFamily="34" charset="0"/>
              </a:rPr>
              <a:t>Year open the clinic</a:t>
            </a:r>
          </a:p>
        </p:txBody>
      </p:sp>
      <p:sp>
        <p:nvSpPr>
          <p:cNvPr id="17" name="Oval 16"/>
          <p:cNvSpPr/>
          <p:nvPr/>
        </p:nvSpPr>
        <p:spPr>
          <a:xfrm>
            <a:off x="7175032" y="1544804"/>
            <a:ext cx="1853499" cy="138449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b="1" dirty="0" smtClean="0">
                <a:solidFill>
                  <a:srgbClr val="0070C0"/>
                </a:solidFill>
                <a:latin typeface="Arial" pitchFamily="34" charset="0"/>
                <a:cs typeface="Arial" pitchFamily="34" charset="0"/>
              </a:rPr>
              <a:t>Total years of substance use</a:t>
            </a:r>
            <a:endParaRPr lang="en-US" sz="1600" dirty="0">
              <a:solidFill>
                <a:srgbClr val="0070C0"/>
              </a:solidFill>
              <a:latin typeface="Arial" pitchFamily="34" charset="0"/>
              <a:cs typeface="Arial" pitchFamily="34" charset="0"/>
            </a:endParaRPr>
          </a:p>
        </p:txBody>
      </p:sp>
      <p:sp>
        <p:nvSpPr>
          <p:cNvPr id="19" name="Oval 18"/>
          <p:cNvSpPr/>
          <p:nvPr/>
        </p:nvSpPr>
        <p:spPr>
          <a:xfrm>
            <a:off x="1989096" y="770623"/>
            <a:ext cx="1658319" cy="1411576"/>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b="1" dirty="0" smtClean="0">
                <a:solidFill>
                  <a:schemeClr val="tx1"/>
                </a:solidFill>
                <a:latin typeface="Arial" pitchFamily="34" charset="0"/>
                <a:cs typeface="Arial" pitchFamily="34" charset="0"/>
              </a:rPr>
              <a:t>MMT clinics</a:t>
            </a:r>
            <a:endParaRPr lang="en-US" sz="1600" dirty="0">
              <a:solidFill>
                <a:schemeClr val="tx1"/>
              </a:solidFill>
              <a:latin typeface="Arial" pitchFamily="34" charset="0"/>
              <a:cs typeface="Arial" pitchFamily="34" charset="0"/>
            </a:endParaRPr>
          </a:p>
        </p:txBody>
      </p:sp>
      <p:sp>
        <p:nvSpPr>
          <p:cNvPr id="16" name="Shape 15"/>
          <p:cNvSpPr/>
          <p:nvPr/>
        </p:nvSpPr>
        <p:spPr>
          <a:xfrm rot="2394899">
            <a:off x="2246651" y="2895224"/>
            <a:ext cx="745856" cy="683671"/>
          </a:xfrm>
          <a:prstGeom prst="swooshArrow">
            <a:avLst>
              <a:gd name="adj1" fmla="val 16310"/>
              <a:gd name="adj2" fmla="val 19315"/>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2590800" y="5587996"/>
            <a:ext cx="1970546" cy="1270004"/>
          </a:xfrm>
          <a:prstGeom prst="ellipse">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dirty="0">
                <a:solidFill>
                  <a:schemeClr val="bg1"/>
                </a:solidFill>
                <a:latin typeface="Arial" panose="020B0604020202020204" pitchFamily="34" charset="0"/>
                <a:ea typeface="Calibri" panose="020F0502020204030204" pitchFamily="34" charset="0"/>
                <a:cs typeface="Arial" panose="020B0604020202020204" pitchFamily="34" charset="0"/>
              </a:rPr>
              <a:t>Using amphetamine during MMT treatment (</a:t>
            </a:r>
            <a:r>
              <a:rPr lang="en-US" sz="1400" dirty="0" smtClean="0">
                <a:solidFill>
                  <a:schemeClr val="bg1"/>
                </a:solidFill>
                <a:latin typeface="Arial" panose="020B0604020202020204" pitchFamily="34" charset="0"/>
                <a:ea typeface="Calibri" panose="020F0502020204030204" pitchFamily="34" charset="0"/>
                <a:cs typeface="Arial" panose="020B0604020202020204" pitchFamily="34" charset="0"/>
              </a:rPr>
              <a:t>dropout)</a:t>
            </a:r>
            <a:endParaRPr lang="en-US" sz="1400" dirty="0">
              <a:solidFill>
                <a:schemeClr val="bg1"/>
              </a:solidFill>
              <a:latin typeface="Arial" pitchFamily="34" charset="0"/>
              <a:cs typeface="Arial" pitchFamily="34" charset="0"/>
            </a:endParaRPr>
          </a:p>
        </p:txBody>
      </p:sp>
      <p:sp>
        <p:nvSpPr>
          <p:cNvPr id="27" name="Title 1"/>
          <p:cNvSpPr txBox="1">
            <a:spLocks/>
          </p:cNvSpPr>
          <p:nvPr/>
        </p:nvSpPr>
        <p:spPr>
          <a:xfrm>
            <a:off x="463340" y="-54036"/>
            <a:ext cx="8229600" cy="694500"/>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US" sz="4000" b="1" dirty="0" smtClean="0">
                <a:solidFill>
                  <a:srgbClr val="0070C0"/>
                </a:solidFill>
                <a:latin typeface="Arial" pitchFamily="34" charset="0"/>
                <a:cs typeface="Arial" pitchFamily="34" charset="0"/>
              </a:rPr>
              <a:t>CONCLUSION</a:t>
            </a:r>
            <a:endParaRPr lang="en-US" sz="4000" b="1" dirty="0">
              <a:solidFill>
                <a:srgbClr val="0070C0"/>
              </a:solidFill>
              <a:latin typeface="Arial" pitchFamily="34" charset="0"/>
              <a:cs typeface="Arial" pitchFamily="34" charset="0"/>
            </a:endParaRPr>
          </a:p>
        </p:txBody>
      </p:sp>
      <p:sp>
        <p:nvSpPr>
          <p:cNvPr id="28" name="Oval 27"/>
          <p:cNvSpPr/>
          <p:nvPr/>
        </p:nvSpPr>
        <p:spPr>
          <a:xfrm>
            <a:off x="4648200" y="5486400"/>
            <a:ext cx="1797857" cy="1211650"/>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Arial" panose="020B0604020202020204" pitchFamily="34" charset="0"/>
                <a:cs typeface="Arial" panose="020B0604020202020204" pitchFamily="34" charset="0"/>
              </a:rPr>
              <a:t>Year of birth</a:t>
            </a:r>
            <a:endParaRPr lang="en-US" sz="2000" dirty="0">
              <a:solidFill>
                <a:schemeClr val="bg1"/>
              </a:solidFill>
              <a:latin typeface="Arial" panose="020B0604020202020204" pitchFamily="34" charset="0"/>
              <a:ea typeface="Calibri" panose="020F0502020204030204" pitchFamily="34" charset="0"/>
              <a:cs typeface="Arial" panose="020B0604020202020204" pitchFamily="34" charset="0"/>
            </a:endParaRPr>
          </a:p>
        </p:txBody>
      </p:sp>
      <p:sp>
        <p:nvSpPr>
          <p:cNvPr id="29" name="Oval 28"/>
          <p:cNvSpPr/>
          <p:nvPr/>
        </p:nvSpPr>
        <p:spPr>
          <a:xfrm>
            <a:off x="228600" y="3733800"/>
            <a:ext cx="1908848" cy="1083630"/>
          </a:xfrm>
          <a:prstGeom prst="ellips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Arial" panose="020B0604020202020204" pitchFamily="34" charset="0"/>
                <a:cs typeface="Arial" panose="020B0604020202020204" pitchFamily="34" charset="0"/>
              </a:rPr>
              <a:t>Low dose (dropout)</a:t>
            </a:r>
            <a:endParaRPr lang="en-US" sz="1600" dirty="0">
              <a:solidFill>
                <a:schemeClr val="bg1"/>
              </a:solidFill>
              <a:latin typeface="Arial" panose="020B0604020202020204" pitchFamily="34" charset="0"/>
              <a:ea typeface="Calibri" panose="020F0502020204030204" pitchFamily="34" charset="0"/>
              <a:cs typeface="Arial" panose="020B0604020202020204" pitchFamily="34" charset="0"/>
            </a:endParaRPr>
          </a:p>
        </p:txBody>
      </p:sp>
      <p:sp>
        <p:nvSpPr>
          <p:cNvPr id="30" name="Shape 29"/>
          <p:cNvSpPr/>
          <p:nvPr/>
        </p:nvSpPr>
        <p:spPr>
          <a:xfrm rot="11390595">
            <a:off x="6248219" y="2551791"/>
            <a:ext cx="763732" cy="653184"/>
          </a:xfrm>
          <a:prstGeom prst="swooshArrow">
            <a:avLst>
              <a:gd name="adj1" fmla="val 16310"/>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Shape 30"/>
          <p:cNvSpPr/>
          <p:nvPr/>
        </p:nvSpPr>
        <p:spPr>
          <a:xfrm>
            <a:off x="2514600" y="4191000"/>
            <a:ext cx="661164" cy="842324"/>
          </a:xfrm>
          <a:prstGeom prst="swooshArrow">
            <a:avLst>
              <a:gd name="adj1" fmla="val 16310"/>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20"/>
          <p:cNvSpPr/>
          <p:nvPr/>
        </p:nvSpPr>
        <p:spPr>
          <a:xfrm>
            <a:off x="5594457" y="817201"/>
            <a:ext cx="1756446" cy="1390867"/>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b="1" dirty="0" smtClean="0">
                <a:solidFill>
                  <a:schemeClr val="tx1"/>
                </a:solidFill>
                <a:latin typeface="Arial" pitchFamily="34" charset="0"/>
                <a:cs typeface="Arial" pitchFamily="34" charset="0"/>
              </a:rPr>
              <a:t>Other provinces</a:t>
            </a:r>
            <a:endParaRPr lang="en-US" sz="1600" dirty="0">
              <a:solidFill>
                <a:schemeClr val="tx1"/>
              </a:solidFill>
              <a:latin typeface="Arial" pitchFamily="34" charset="0"/>
              <a:cs typeface="Arial" pitchFamily="34" charset="0"/>
            </a:endParaRPr>
          </a:p>
        </p:txBody>
      </p:sp>
      <p:sp>
        <p:nvSpPr>
          <p:cNvPr id="22" name="Shape 21"/>
          <p:cNvSpPr/>
          <p:nvPr/>
        </p:nvSpPr>
        <p:spPr>
          <a:xfrm rot="10391242">
            <a:off x="5347202" y="2340586"/>
            <a:ext cx="814866" cy="505203"/>
          </a:xfrm>
          <a:prstGeom prst="swooshArrow">
            <a:avLst>
              <a:gd name="adj1" fmla="val 22039"/>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Shape 22"/>
          <p:cNvSpPr/>
          <p:nvPr/>
        </p:nvSpPr>
        <p:spPr>
          <a:xfrm rot="13438273">
            <a:off x="6296804" y="3545970"/>
            <a:ext cx="837951" cy="697245"/>
          </a:xfrm>
          <a:prstGeom prst="swooshArrow">
            <a:avLst>
              <a:gd name="adj1" fmla="val 16310"/>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Oval 23"/>
          <p:cNvSpPr/>
          <p:nvPr/>
        </p:nvSpPr>
        <p:spPr>
          <a:xfrm>
            <a:off x="7204949" y="3352800"/>
            <a:ext cx="1939051" cy="1411576"/>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Arial" panose="020B0604020202020204" pitchFamily="34" charset="0"/>
                <a:cs typeface="Arial" panose="020B0604020202020204" pitchFamily="34" charset="0"/>
              </a:rPr>
              <a:t>History of </a:t>
            </a:r>
            <a:r>
              <a:rPr lang="en-US" sz="1600" dirty="0" err="1">
                <a:solidFill>
                  <a:schemeClr val="bg1"/>
                </a:solidFill>
                <a:latin typeface="Arial" panose="020B0604020202020204" pitchFamily="34" charset="0"/>
                <a:cs typeface="Arial" panose="020B0604020202020204" pitchFamily="34" charset="0"/>
              </a:rPr>
              <a:t>cumpulsive</a:t>
            </a:r>
            <a:r>
              <a:rPr lang="en-US" sz="1600" dirty="0">
                <a:solidFill>
                  <a:schemeClr val="bg1"/>
                </a:solidFill>
                <a:latin typeface="Arial" panose="020B0604020202020204" pitchFamily="34" charset="0"/>
                <a:cs typeface="Arial" panose="020B0604020202020204" pitchFamily="34" charset="0"/>
              </a:rPr>
              <a:t> detoxification</a:t>
            </a:r>
            <a:endParaRPr lang="en-US" sz="1600" dirty="0">
              <a:solidFill>
                <a:schemeClr val="bg1"/>
              </a:solidFill>
              <a:latin typeface="Arial" panose="020B0604020202020204" pitchFamily="34" charset="0"/>
              <a:ea typeface="Calibri" panose="020F0502020204030204" pitchFamily="34" charset="0"/>
              <a:cs typeface="Arial" panose="020B0604020202020204" pitchFamily="34" charset="0"/>
            </a:endParaRPr>
          </a:p>
        </p:txBody>
      </p:sp>
      <p:sp>
        <p:nvSpPr>
          <p:cNvPr id="25" name="Oval 24"/>
          <p:cNvSpPr/>
          <p:nvPr/>
        </p:nvSpPr>
        <p:spPr>
          <a:xfrm>
            <a:off x="6781800" y="4876800"/>
            <a:ext cx="2143457" cy="1335468"/>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Arial" panose="020B0604020202020204" pitchFamily="34" charset="0"/>
                <a:cs typeface="Arial" panose="020B0604020202020204" pitchFamily="34" charset="0"/>
              </a:rPr>
              <a:t>History of dropping out MMT</a:t>
            </a:r>
            <a:endParaRPr lang="en-US" sz="1600" dirty="0">
              <a:solidFill>
                <a:schemeClr val="bg1"/>
              </a:solidFill>
              <a:latin typeface="Arial" panose="020B0604020202020204" pitchFamily="34" charset="0"/>
              <a:ea typeface="Calibri" panose="020F0502020204030204" pitchFamily="34" charset="0"/>
              <a:cs typeface="Arial" panose="020B0604020202020204" pitchFamily="34" charset="0"/>
            </a:endParaRPr>
          </a:p>
        </p:txBody>
      </p:sp>
      <p:sp>
        <p:nvSpPr>
          <p:cNvPr id="26" name="Oval 25"/>
          <p:cNvSpPr/>
          <p:nvPr/>
        </p:nvSpPr>
        <p:spPr>
          <a:xfrm>
            <a:off x="609600" y="4953000"/>
            <a:ext cx="2190190" cy="1072157"/>
          </a:xfrm>
          <a:prstGeom prst="ellipse">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lnSpc>
                <a:spcPct val="150000"/>
              </a:lnSpc>
              <a:defRPr/>
            </a:pPr>
            <a:r>
              <a:rPr lang="en-US" sz="1400" dirty="0">
                <a:solidFill>
                  <a:schemeClr val="bg1"/>
                </a:solidFill>
                <a:latin typeface="Arial" panose="020B0604020202020204" pitchFamily="34" charset="0"/>
                <a:cs typeface="Arial" panose="020B0604020202020204" pitchFamily="34" charset="0"/>
              </a:rPr>
              <a:t>Smoking during MMT treatment (dropout)</a:t>
            </a:r>
            <a:endParaRPr lang="en-US" sz="1400" dirty="0">
              <a:solidFill>
                <a:schemeClr val="bg1"/>
              </a:solidFill>
              <a:latin typeface="Arial" panose="020B0604020202020204" pitchFamily="34" charset="0"/>
              <a:ea typeface="Calibri" panose="020F0502020204030204" pitchFamily="34" charset="0"/>
              <a:cs typeface="Arial" panose="020B0604020202020204" pitchFamily="34" charset="0"/>
            </a:endParaRPr>
          </a:p>
        </p:txBody>
      </p:sp>
      <p:sp>
        <p:nvSpPr>
          <p:cNvPr id="32" name="Oval 31"/>
          <p:cNvSpPr/>
          <p:nvPr/>
        </p:nvSpPr>
        <p:spPr>
          <a:xfrm>
            <a:off x="17214" y="2517395"/>
            <a:ext cx="1908848" cy="1083630"/>
          </a:xfrm>
          <a:prstGeom prst="ellips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Arial" panose="020B0604020202020204" pitchFamily="34" charset="0"/>
                <a:cs typeface="Arial" panose="020B0604020202020204" pitchFamily="34" charset="0"/>
              </a:rPr>
              <a:t>HCV treatment (dropout)</a:t>
            </a:r>
            <a:endParaRPr lang="en-US" sz="1600" dirty="0">
              <a:solidFill>
                <a:schemeClr val="bg1"/>
              </a:solidFill>
              <a:latin typeface="Arial" panose="020B0604020202020204" pitchFamily="34" charset="0"/>
              <a:ea typeface="Calibri" panose="020F0502020204030204" pitchFamily="34" charset="0"/>
              <a:cs typeface="Arial" panose="020B0604020202020204" pitchFamily="34" charset="0"/>
            </a:endParaRPr>
          </a:p>
        </p:txBody>
      </p:sp>
      <p:sp>
        <p:nvSpPr>
          <p:cNvPr id="34" name="Oval 33"/>
          <p:cNvSpPr/>
          <p:nvPr/>
        </p:nvSpPr>
        <p:spPr>
          <a:xfrm rot="1074812">
            <a:off x="258505" y="1366875"/>
            <a:ext cx="1838106" cy="1041905"/>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b="1" dirty="0" smtClean="0">
                <a:solidFill>
                  <a:schemeClr val="tx1"/>
                </a:solidFill>
                <a:latin typeface="Arial" pitchFamily="34" charset="0"/>
                <a:cs typeface="Arial" pitchFamily="34" charset="0"/>
              </a:rPr>
              <a:t>MMT fee</a:t>
            </a:r>
            <a:endParaRPr lang="en-US" sz="1600" dirty="0">
              <a:solidFill>
                <a:schemeClr val="tx1"/>
              </a:solidFill>
              <a:latin typeface="Arial" pitchFamily="34" charset="0"/>
              <a:cs typeface="Arial" pitchFamily="34" charset="0"/>
            </a:endParaRPr>
          </a:p>
        </p:txBody>
      </p:sp>
      <p:sp>
        <p:nvSpPr>
          <p:cNvPr id="47" name="Shape 46"/>
          <p:cNvSpPr/>
          <p:nvPr/>
        </p:nvSpPr>
        <p:spPr>
          <a:xfrm rot="5055108">
            <a:off x="3263654" y="2075622"/>
            <a:ext cx="686581" cy="751321"/>
          </a:xfrm>
          <a:prstGeom prst="swooshArrow">
            <a:avLst>
              <a:gd name="adj1" fmla="val 16310"/>
              <a:gd name="adj2" fmla="val 19315"/>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Shape 47"/>
          <p:cNvSpPr/>
          <p:nvPr/>
        </p:nvSpPr>
        <p:spPr>
          <a:xfrm rot="580067">
            <a:off x="2124105" y="3466074"/>
            <a:ext cx="745856" cy="683671"/>
          </a:xfrm>
          <a:prstGeom prst="swooshArrow">
            <a:avLst>
              <a:gd name="adj1" fmla="val 16310"/>
              <a:gd name="adj2" fmla="val 19315"/>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9" name="Shape 48"/>
          <p:cNvSpPr/>
          <p:nvPr/>
        </p:nvSpPr>
        <p:spPr>
          <a:xfrm rot="21000018">
            <a:off x="3573310" y="4699205"/>
            <a:ext cx="661164" cy="842324"/>
          </a:xfrm>
          <a:prstGeom prst="swooshArrow">
            <a:avLst>
              <a:gd name="adj1" fmla="val 16310"/>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xmlns="" val="2998157797"/>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6"/>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34"/>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19" grpId="0" animBg="1"/>
      <p:bldP spid="20" grpId="0" animBg="1"/>
      <p:bldP spid="28" grpId="0" animBg="1"/>
      <p:bldP spid="29" grpId="0" animBg="1"/>
      <p:bldP spid="21" grpId="0" animBg="1"/>
      <p:bldP spid="24" grpId="0" animBg="1"/>
      <p:bldP spid="25" grpId="0" animBg="1"/>
      <p:bldP spid="26" grpId="0" animBg="1"/>
      <p:bldP spid="32" grpId="0" animBg="1"/>
      <p:bldP spid="3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81000"/>
            <a:ext cx="8229600" cy="838200"/>
          </a:xfrm>
        </p:spPr>
        <p:txBody>
          <a:bodyPr>
            <a:normAutofit/>
          </a:bodyPr>
          <a:lstStyle/>
          <a:p>
            <a:pPr algn="ctr"/>
            <a:r>
              <a:rPr lang="en-US" sz="4000" b="1" dirty="0" smtClean="0">
                <a:solidFill>
                  <a:srgbClr val="0070C0"/>
                </a:solidFill>
                <a:latin typeface="Arial" pitchFamily="34" charset="0"/>
                <a:cs typeface="Arial" pitchFamily="34" charset="0"/>
              </a:rPr>
              <a:t>SUGGESTION</a:t>
            </a:r>
            <a:endParaRPr lang="en-US" sz="4000" b="1" dirty="0">
              <a:solidFill>
                <a:srgbClr val="0070C0"/>
              </a:solidFill>
              <a:latin typeface="Arial" pitchFamily="34" charset="0"/>
              <a:cs typeface="Arial" pitchFamily="34" charset="0"/>
            </a:endParaRPr>
          </a:p>
        </p:txBody>
      </p:sp>
      <p:sp>
        <p:nvSpPr>
          <p:cNvPr id="3" name="Slide Number Placeholder 2"/>
          <p:cNvSpPr>
            <a:spLocks noGrp="1"/>
          </p:cNvSpPr>
          <p:nvPr>
            <p:ph type="sldNum" sz="quarter" idx="10"/>
          </p:nvPr>
        </p:nvSpPr>
        <p:spPr>
          <a:xfrm>
            <a:off x="6553200" y="6035675"/>
            <a:ext cx="2133600" cy="365125"/>
          </a:xfrm>
        </p:spPr>
        <p:txBody>
          <a:bodyPr/>
          <a:lstStyle/>
          <a:p>
            <a:fld id="{F67BE6C4-C851-406C-8BCD-C8A49F6D2319}" type="slidenum">
              <a:rPr lang="en-US" smtClean="0">
                <a:latin typeface="Arial" pitchFamily="34" charset="0"/>
                <a:cs typeface="Arial" pitchFamily="34" charset="0"/>
              </a:rPr>
              <a:pPr/>
              <a:t>43</a:t>
            </a:fld>
            <a:endParaRPr lang="en-US" dirty="0">
              <a:latin typeface="Arial" pitchFamily="34" charset="0"/>
              <a:cs typeface="Arial" pitchFamily="34" charset="0"/>
            </a:endParaRPr>
          </a:p>
        </p:txBody>
      </p:sp>
      <p:sp>
        <p:nvSpPr>
          <p:cNvPr id="5" name="Content Placeholder 2"/>
          <p:cNvSpPr txBox="1">
            <a:spLocks/>
          </p:cNvSpPr>
          <p:nvPr/>
        </p:nvSpPr>
        <p:spPr>
          <a:xfrm>
            <a:off x="457200" y="1179226"/>
            <a:ext cx="8229600" cy="5586349"/>
          </a:xfrm>
          <a:prstGeom prst="round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100" dirty="0">
                <a:latin typeface="Arial" pitchFamily="34" charset="0"/>
                <a:cs typeface="Arial" pitchFamily="34" charset="0"/>
              </a:rPr>
              <a:t>Need of </a:t>
            </a:r>
            <a:r>
              <a:rPr lang="en-US" sz="3100" dirty="0" smtClean="0">
                <a:latin typeface="Arial" pitchFamily="34" charset="0"/>
                <a:cs typeface="Arial" pitchFamily="34" charset="0"/>
              </a:rPr>
              <a:t>nicotine addiction treatment for MMT patients</a:t>
            </a:r>
          </a:p>
          <a:p>
            <a:r>
              <a:rPr lang="en-US" sz="3100" dirty="0" smtClean="0">
                <a:latin typeface="Arial" pitchFamily="34" charset="0"/>
                <a:cs typeface="Arial" pitchFamily="34" charset="0"/>
              </a:rPr>
              <a:t>Find better HCV treatment for MMT patients</a:t>
            </a:r>
          </a:p>
          <a:p>
            <a:r>
              <a:rPr lang="en-US" sz="3100" dirty="0" smtClean="0">
                <a:latin typeface="Arial" pitchFamily="34" charset="0"/>
                <a:cs typeface="Arial" pitchFamily="34" charset="0"/>
              </a:rPr>
              <a:t>Continue to develop Methadone Program</a:t>
            </a:r>
          </a:p>
          <a:p>
            <a:r>
              <a:rPr lang="en-US" sz="3100" dirty="0" smtClean="0">
                <a:latin typeface="Arial" pitchFamily="34" charset="0"/>
                <a:cs typeface="Arial" pitchFamily="34" charset="0"/>
              </a:rPr>
              <a:t>Research to find reasons of the difference of dropout rate among clinics</a:t>
            </a:r>
          </a:p>
          <a:p>
            <a:r>
              <a:rPr lang="en-US" sz="3100" dirty="0" smtClean="0">
                <a:latin typeface="Arial" pitchFamily="34" charset="0"/>
                <a:cs typeface="Arial" pitchFamily="34" charset="0"/>
              </a:rPr>
              <a:t>MMT fee</a:t>
            </a:r>
            <a:endParaRPr lang="en-US" sz="3100" dirty="0">
              <a:latin typeface="Arial" pitchFamily="34" charset="0"/>
              <a:cs typeface="Arial" pitchFamily="34" charset="0"/>
            </a:endParaRPr>
          </a:p>
        </p:txBody>
      </p:sp>
    </p:spTree>
    <p:extLst>
      <p:ext uri="{BB962C8B-B14F-4D97-AF65-F5344CB8AC3E}">
        <p14:creationId xmlns:p14="http://schemas.microsoft.com/office/powerpoint/2010/main" xmlns="" val="435779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graphicFrame>
        <p:nvGraphicFramePr>
          <p:cNvPr id="162" name="Shape 162"/>
          <p:cNvGraphicFramePr/>
          <p:nvPr/>
        </p:nvGraphicFramePr>
        <p:xfrm>
          <a:off x="0" y="0"/>
          <a:ext cx="9144050" cy="6837995"/>
        </p:xfrm>
        <a:graphic>
          <a:graphicData uri="http://schemas.openxmlformats.org/drawingml/2006/table">
            <a:tbl>
              <a:tblPr firstRow="1" firstCol="1" bandRow="1">
                <a:noFill/>
              </a:tblPr>
              <a:tblGrid>
                <a:gridCol w="489850"/>
                <a:gridCol w="2954900"/>
                <a:gridCol w="645800"/>
                <a:gridCol w="626600"/>
                <a:gridCol w="589650"/>
                <a:gridCol w="653150"/>
                <a:gridCol w="591800"/>
                <a:gridCol w="725725"/>
                <a:gridCol w="641925"/>
                <a:gridCol w="653150"/>
                <a:gridCol w="571500"/>
              </a:tblGrid>
              <a:tr h="361775">
                <a:tc>
                  <a:txBody>
                    <a:bodyPr/>
                    <a:lstStyle/>
                    <a:p>
                      <a:pPr marL="0" marR="0" lvl="0" indent="0" algn="ctr" rtl="0">
                        <a:spcBef>
                          <a:spcPts val="0"/>
                        </a:spcBef>
                        <a:spcAft>
                          <a:spcPts val="0"/>
                        </a:spcAft>
                        <a:buSzPct val="25000"/>
                        <a:buNone/>
                      </a:pPr>
                      <a:r>
                        <a:rPr lang="en-US" sz="1200" u="none" strike="noStrike" cap="none" dirty="0"/>
                        <a:t>STT</a:t>
                      </a:r>
                    </a:p>
                  </a:txBody>
                  <a:tcPr marL="46500" marR="46500" marT="0" marB="0" anchor="ctr"/>
                </a:tc>
                <a:tc>
                  <a:txBody>
                    <a:bodyPr/>
                    <a:lstStyle/>
                    <a:p>
                      <a:pPr marL="0" marR="0" lvl="0" indent="0" algn="ctr" rtl="0">
                        <a:spcBef>
                          <a:spcPts val="0"/>
                        </a:spcBef>
                        <a:spcAft>
                          <a:spcPts val="0"/>
                        </a:spcAft>
                        <a:buSzPct val="25000"/>
                        <a:buNone/>
                      </a:pPr>
                      <a:r>
                        <a:rPr lang="en-US" sz="1200" u="none" strike="noStrike" cap="none"/>
                        <a:t>Cơ sở điều trị</a:t>
                      </a:r>
                    </a:p>
                  </a:txBody>
                  <a:tcPr marL="46500" marR="46500" marT="0" marB="0" anchor="ctr"/>
                </a:tc>
                <a:tc>
                  <a:txBody>
                    <a:bodyPr/>
                    <a:lstStyle/>
                    <a:p>
                      <a:pPr marL="0" marR="0" lvl="0" indent="0" algn="ctr" rtl="0">
                        <a:spcBef>
                          <a:spcPts val="0"/>
                        </a:spcBef>
                        <a:spcAft>
                          <a:spcPts val="0"/>
                        </a:spcAft>
                        <a:buSzPct val="25000"/>
                        <a:buNone/>
                      </a:pPr>
                      <a:r>
                        <a:rPr lang="en-US" sz="1200" u="none" strike="noStrike" cap="none"/>
                        <a:t>2008</a:t>
                      </a:r>
                    </a:p>
                  </a:txBody>
                  <a:tcPr marL="46500" marR="46500" marT="0" marB="0" anchor="ctr"/>
                </a:tc>
                <a:tc>
                  <a:txBody>
                    <a:bodyPr/>
                    <a:lstStyle/>
                    <a:p>
                      <a:pPr marL="0" marR="0" lvl="0" indent="0" algn="ctr" rtl="0">
                        <a:spcBef>
                          <a:spcPts val="0"/>
                        </a:spcBef>
                        <a:spcAft>
                          <a:spcPts val="0"/>
                        </a:spcAft>
                        <a:buSzPct val="25000"/>
                        <a:buNone/>
                      </a:pPr>
                      <a:r>
                        <a:rPr lang="en-US" sz="1200" u="none" strike="noStrike" cap="none"/>
                        <a:t>2009</a:t>
                      </a:r>
                    </a:p>
                  </a:txBody>
                  <a:tcPr marL="46500" marR="46500" marT="0" marB="0" anchor="ctr"/>
                </a:tc>
                <a:tc>
                  <a:txBody>
                    <a:bodyPr/>
                    <a:lstStyle/>
                    <a:p>
                      <a:pPr marL="0" marR="0" lvl="0" indent="0" algn="ctr" rtl="0">
                        <a:spcBef>
                          <a:spcPts val="0"/>
                        </a:spcBef>
                        <a:spcAft>
                          <a:spcPts val="0"/>
                        </a:spcAft>
                        <a:buSzPct val="25000"/>
                        <a:buNone/>
                      </a:pPr>
                      <a:r>
                        <a:rPr lang="en-US" sz="1200" u="none" strike="noStrike" cap="none"/>
                        <a:t>2010</a:t>
                      </a:r>
                    </a:p>
                  </a:txBody>
                  <a:tcPr marL="46500" marR="46500" marT="0" marB="0" anchor="ctr"/>
                </a:tc>
                <a:tc>
                  <a:txBody>
                    <a:bodyPr/>
                    <a:lstStyle/>
                    <a:p>
                      <a:pPr marL="0" marR="0" lvl="0" indent="0" algn="ctr" rtl="0">
                        <a:spcBef>
                          <a:spcPts val="0"/>
                        </a:spcBef>
                        <a:spcAft>
                          <a:spcPts val="0"/>
                        </a:spcAft>
                        <a:buSzPct val="25000"/>
                        <a:buNone/>
                      </a:pPr>
                      <a:r>
                        <a:rPr lang="en-US" sz="1200" u="none" strike="noStrike" cap="none"/>
                        <a:t>2011</a:t>
                      </a:r>
                    </a:p>
                  </a:txBody>
                  <a:tcPr marL="46500" marR="46500" marT="0" marB="0" anchor="ctr"/>
                </a:tc>
                <a:tc>
                  <a:txBody>
                    <a:bodyPr/>
                    <a:lstStyle/>
                    <a:p>
                      <a:pPr marL="0" marR="0" lvl="0" indent="0" algn="ctr" rtl="0">
                        <a:spcBef>
                          <a:spcPts val="0"/>
                        </a:spcBef>
                        <a:spcAft>
                          <a:spcPts val="0"/>
                        </a:spcAft>
                        <a:buSzPct val="25000"/>
                        <a:buNone/>
                      </a:pPr>
                      <a:r>
                        <a:rPr lang="en-US" sz="1200" u="none" strike="noStrike" cap="none"/>
                        <a:t>2012</a:t>
                      </a:r>
                    </a:p>
                  </a:txBody>
                  <a:tcPr marL="46500" marR="46500" marT="0" marB="0" anchor="ctr"/>
                </a:tc>
                <a:tc>
                  <a:txBody>
                    <a:bodyPr/>
                    <a:lstStyle/>
                    <a:p>
                      <a:pPr marL="0" marR="0" lvl="0" indent="0" algn="ctr" rtl="0">
                        <a:spcBef>
                          <a:spcPts val="0"/>
                        </a:spcBef>
                        <a:spcAft>
                          <a:spcPts val="0"/>
                        </a:spcAft>
                        <a:buSzPct val="25000"/>
                        <a:buNone/>
                      </a:pPr>
                      <a:r>
                        <a:rPr lang="en-US" sz="1200" u="none" strike="noStrike" cap="none"/>
                        <a:t>2013</a:t>
                      </a:r>
                    </a:p>
                  </a:txBody>
                  <a:tcPr marL="46500" marR="46500" marT="0" marB="0" anchor="ctr"/>
                </a:tc>
                <a:tc>
                  <a:txBody>
                    <a:bodyPr/>
                    <a:lstStyle/>
                    <a:p>
                      <a:pPr marL="0" marR="0" lvl="0" indent="0" algn="ctr" rtl="0">
                        <a:spcBef>
                          <a:spcPts val="0"/>
                        </a:spcBef>
                        <a:spcAft>
                          <a:spcPts val="0"/>
                        </a:spcAft>
                        <a:buSzPct val="25000"/>
                        <a:buNone/>
                      </a:pPr>
                      <a:r>
                        <a:rPr lang="en-US" sz="1200" u="none" strike="noStrike" cap="none"/>
                        <a:t>2014</a:t>
                      </a:r>
                    </a:p>
                  </a:txBody>
                  <a:tcPr marL="46500" marR="46500" marT="0" marB="0" anchor="ctr"/>
                </a:tc>
                <a:tc>
                  <a:txBody>
                    <a:bodyPr/>
                    <a:lstStyle/>
                    <a:p>
                      <a:pPr marL="0" marR="0" lvl="0" indent="0" algn="ctr" rtl="0">
                        <a:spcBef>
                          <a:spcPts val="0"/>
                        </a:spcBef>
                        <a:spcAft>
                          <a:spcPts val="0"/>
                        </a:spcAft>
                        <a:buSzPct val="25000"/>
                        <a:buNone/>
                      </a:pPr>
                      <a:r>
                        <a:rPr lang="en-US" sz="1200" u="none" strike="noStrike" cap="none"/>
                        <a:t>2015</a:t>
                      </a:r>
                    </a:p>
                  </a:txBody>
                  <a:tcPr marL="46500" marR="46500" marT="0" marB="0" anchor="ctr"/>
                </a:tc>
                <a:tc>
                  <a:txBody>
                    <a:bodyPr/>
                    <a:lstStyle/>
                    <a:p>
                      <a:pPr marL="0" marR="0" lvl="0" indent="0" algn="ctr" rtl="0">
                        <a:spcBef>
                          <a:spcPts val="0"/>
                        </a:spcBef>
                        <a:spcAft>
                          <a:spcPts val="0"/>
                        </a:spcAft>
                        <a:buSzPct val="25000"/>
                        <a:buNone/>
                      </a:pPr>
                      <a:r>
                        <a:rPr lang="en-US" sz="1200" u="none" strike="noStrike" cap="none"/>
                        <a:t>2016 </a:t>
                      </a:r>
                    </a:p>
                  </a:txBody>
                  <a:tcPr marL="46500" marR="46500" marT="0" marB="0" anchor="ctr"/>
                </a:tc>
              </a:tr>
              <a:tr h="260475">
                <a:tc>
                  <a:txBody>
                    <a:bodyPr/>
                    <a:lstStyle/>
                    <a:p>
                      <a:pPr marL="0" marR="0" lvl="0" indent="0" algn="ctr" rtl="0">
                        <a:spcBef>
                          <a:spcPts val="0"/>
                        </a:spcBef>
                        <a:spcAft>
                          <a:spcPts val="0"/>
                        </a:spcAft>
                        <a:buSzPct val="25000"/>
                        <a:buNone/>
                      </a:pPr>
                      <a:r>
                        <a:rPr lang="en-US" sz="1200" u="none" strike="noStrike" cap="none"/>
                        <a:t>1</a:t>
                      </a:r>
                    </a:p>
                  </a:txBody>
                  <a:tcPr marL="46500" marR="46500" marT="0" marB="0" anchor="ctr"/>
                </a:tc>
                <a:tc>
                  <a:txBody>
                    <a:bodyPr/>
                    <a:lstStyle/>
                    <a:p>
                      <a:pPr marL="0" marR="0" lvl="0" indent="0" algn="l" rtl="0">
                        <a:spcBef>
                          <a:spcPts val="0"/>
                        </a:spcBef>
                        <a:spcAft>
                          <a:spcPts val="0"/>
                        </a:spcAft>
                        <a:buSzPct val="25000"/>
                        <a:buNone/>
                      </a:pPr>
                      <a:r>
                        <a:rPr lang="en-US" sz="1800"/>
                        <a:t>District 4</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60475">
                <a:tc>
                  <a:txBody>
                    <a:bodyPr/>
                    <a:lstStyle/>
                    <a:p>
                      <a:pPr marL="0" marR="0" lvl="0" indent="0" algn="ctr" rtl="0">
                        <a:spcBef>
                          <a:spcPts val="0"/>
                        </a:spcBef>
                        <a:spcAft>
                          <a:spcPts val="0"/>
                        </a:spcAft>
                        <a:buSzPct val="25000"/>
                        <a:buNone/>
                      </a:pPr>
                      <a:r>
                        <a:rPr lang="en-US" sz="1200" u="none" strike="noStrike" cap="none"/>
                        <a:t>2</a:t>
                      </a:r>
                    </a:p>
                  </a:txBody>
                  <a:tcPr marL="46500" marR="46500" marT="0" marB="0" anchor="ctr"/>
                </a:tc>
                <a:tc>
                  <a:txBody>
                    <a:bodyPr/>
                    <a:lstStyle/>
                    <a:p>
                      <a:pPr marL="0" marR="0" lvl="0" indent="0" algn="l" rtl="0">
                        <a:spcBef>
                          <a:spcPts val="0"/>
                        </a:spcBef>
                        <a:spcAft>
                          <a:spcPts val="0"/>
                        </a:spcAft>
                        <a:buSzPct val="25000"/>
                        <a:buNone/>
                      </a:pPr>
                      <a:r>
                        <a:rPr lang="en-US" sz="1800"/>
                        <a:t>District</a:t>
                      </a:r>
                      <a:r>
                        <a:rPr lang="en-US" sz="1800" u="none" strike="noStrike" cap="none"/>
                        <a:t> 6</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60475">
                <a:tc>
                  <a:txBody>
                    <a:bodyPr/>
                    <a:lstStyle/>
                    <a:p>
                      <a:pPr marL="0" marR="0" lvl="0" indent="0" algn="ctr" rtl="0">
                        <a:spcBef>
                          <a:spcPts val="0"/>
                        </a:spcBef>
                        <a:spcAft>
                          <a:spcPts val="0"/>
                        </a:spcAft>
                        <a:buSzPct val="25000"/>
                        <a:buNone/>
                      </a:pPr>
                      <a:r>
                        <a:rPr lang="en-US" sz="1200" u="none" strike="noStrike" cap="none"/>
                        <a:t>3</a:t>
                      </a:r>
                    </a:p>
                  </a:txBody>
                  <a:tcPr marL="46500" marR="46500" marT="0" marB="0" anchor="ctr"/>
                </a:tc>
                <a:tc>
                  <a:txBody>
                    <a:bodyPr/>
                    <a:lstStyle/>
                    <a:p>
                      <a:pPr marL="0" marR="0" lvl="0" indent="0" algn="l" rtl="0">
                        <a:spcBef>
                          <a:spcPts val="0"/>
                        </a:spcBef>
                        <a:spcAft>
                          <a:spcPts val="0"/>
                        </a:spcAft>
                        <a:buSzPct val="25000"/>
                        <a:buNone/>
                      </a:pPr>
                      <a:r>
                        <a:rPr lang="en-US" sz="1800" dirty="0" err="1" smtClean="0"/>
                        <a:t>Binh</a:t>
                      </a:r>
                      <a:r>
                        <a:rPr lang="en-US" sz="1800" baseline="0" dirty="0" smtClean="0"/>
                        <a:t> </a:t>
                      </a:r>
                      <a:r>
                        <a:rPr lang="en-US" sz="1800" baseline="0" dirty="0" err="1" smtClean="0"/>
                        <a:t>Thanh</a:t>
                      </a:r>
                      <a:r>
                        <a:rPr lang="en-US" sz="1800" baseline="0" dirty="0" smtClean="0"/>
                        <a:t> </a:t>
                      </a:r>
                      <a:r>
                        <a:rPr lang="en-US" sz="1800" dirty="0" smtClean="0"/>
                        <a:t>District</a:t>
                      </a:r>
                      <a:endParaRPr lang="en-US" sz="1800" dirty="0"/>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solidFill>
                            <a:schemeClr val="dk1"/>
                          </a:solidFill>
                          <a:latin typeface="Calibri"/>
                          <a:ea typeface="Calibri"/>
                          <a:cs typeface="Calibri"/>
                          <a:sym typeface="Calibri"/>
                        </a:rPr>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60475">
                <a:tc>
                  <a:txBody>
                    <a:bodyPr/>
                    <a:lstStyle/>
                    <a:p>
                      <a:pPr marL="0" marR="0" lvl="0" indent="0" algn="ctr" rtl="0">
                        <a:spcBef>
                          <a:spcPts val="0"/>
                        </a:spcBef>
                        <a:spcAft>
                          <a:spcPts val="0"/>
                        </a:spcAft>
                        <a:buSzPct val="25000"/>
                        <a:buNone/>
                      </a:pPr>
                      <a:r>
                        <a:rPr lang="en-US" sz="1200" u="none" strike="noStrike" cap="none"/>
                        <a:t>4</a:t>
                      </a:r>
                    </a:p>
                  </a:txBody>
                  <a:tcPr marL="46500" marR="46500" marT="0" marB="0" anchor="ctr"/>
                </a:tc>
                <a:tc>
                  <a:txBody>
                    <a:bodyPr/>
                    <a:lstStyle/>
                    <a:p>
                      <a:pPr marL="0" marR="0" lvl="0" indent="0" algn="l" rtl="0">
                        <a:spcBef>
                          <a:spcPts val="0"/>
                        </a:spcBef>
                        <a:spcAft>
                          <a:spcPts val="0"/>
                        </a:spcAft>
                        <a:buSzPct val="25000"/>
                        <a:buNone/>
                      </a:pPr>
                      <a:r>
                        <a:rPr lang="en-US" sz="1800"/>
                        <a:t>Thu Duc District</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60475">
                <a:tc>
                  <a:txBody>
                    <a:bodyPr/>
                    <a:lstStyle/>
                    <a:p>
                      <a:pPr marL="0" marR="0" lvl="0" indent="0" algn="ctr" rtl="0">
                        <a:spcBef>
                          <a:spcPts val="0"/>
                        </a:spcBef>
                        <a:spcAft>
                          <a:spcPts val="0"/>
                        </a:spcAft>
                        <a:buSzPct val="25000"/>
                        <a:buNone/>
                      </a:pPr>
                      <a:r>
                        <a:rPr lang="en-US" sz="1200" u="none" strike="noStrike" cap="none"/>
                        <a:t>5</a:t>
                      </a:r>
                    </a:p>
                  </a:txBody>
                  <a:tcPr marL="46500" marR="46500" marT="0" marB="0" anchor="ctr"/>
                </a:tc>
                <a:tc>
                  <a:txBody>
                    <a:bodyPr/>
                    <a:lstStyle/>
                    <a:p>
                      <a:pPr marL="0" marR="0" lvl="0" indent="0" algn="l" rtl="0">
                        <a:spcBef>
                          <a:spcPts val="0"/>
                        </a:spcBef>
                        <a:spcAft>
                          <a:spcPts val="0"/>
                        </a:spcAft>
                        <a:buSzPct val="25000"/>
                        <a:buNone/>
                      </a:pPr>
                      <a:r>
                        <a:rPr lang="en-US" sz="1800"/>
                        <a:t>District</a:t>
                      </a:r>
                      <a:r>
                        <a:rPr lang="en-US" sz="1800" u="none" strike="noStrike" cap="none"/>
                        <a:t> 8</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67925">
                <a:tc>
                  <a:txBody>
                    <a:bodyPr/>
                    <a:lstStyle/>
                    <a:p>
                      <a:pPr marL="0" marR="0" lvl="0" indent="0" algn="ctr" rtl="0">
                        <a:spcBef>
                          <a:spcPts val="0"/>
                        </a:spcBef>
                        <a:spcAft>
                          <a:spcPts val="0"/>
                        </a:spcAft>
                        <a:buSzPct val="25000"/>
                        <a:buNone/>
                      </a:pPr>
                      <a:r>
                        <a:rPr lang="en-US" sz="1200" u="none" strike="noStrike" cap="none"/>
                        <a:t>6</a:t>
                      </a:r>
                    </a:p>
                  </a:txBody>
                  <a:tcPr marL="46500" marR="46500" marT="0" marB="0" anchor="ctr"/>
                </a:tc>
                <a:tc>
                  <a:txBody>
                    <a:bodyPr/>
                    <a:lstStyle/>
                    <a:p>
                      <a:pPr marL="0" marR="0" lvl="0" indent="0" algn="l" rtl="0">
                        <a:spcBef>
                          <a:spcPts val="0"/>
                        </a:spcBef>
                        <a:spcAft>
                          <a:spcPts val="0"/>
                        </a:spcAft>
                        <a:buSzPct val="25000"/>
                        <a:buNone/>
                      </a:pPr>
                      <a:r>
                        <a:rPr lang="en-US" sz="1800"/>
                        <a:t>Go Vap District</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60475">
                <a:tc>
                  <a:txBody>
                    <a:bodyPr/>
                    <a:lstStyle/>
                    <a:p>
                      <a:pPr marL="0" marR="0" lvl="0" indent="0" algn="ctr" rtl="0">
                        <a:spcBef>
                          <a:spcPts val="0"/>
                        </a:spcBef>
                        <a:spcAft>
                          <a:spcPts val="0"/>
                        </a:spcAft>
                        <a:buSzPct val="25000"/>
                        <a:buNone/>
                      </a:pPr>
                      <a:r>
                        <a:rPr lang="en-US" sz="1200" u="none" strike="noStrike" cap="none"/>
                        <a:t>7</a:t>
                      </a:r>
                    </a:p>
                  </a:txBody>
                  <a:tcPr marL="46500" marR="46500" marT="0" marB="0" anchor="ctr"/>
                </a:tc>
                <a:tc>
                  <a:txBody>
                    <a:bodyPr/>
                    <a:lstStyle/>
                    <a:p>
                      <a:pPr marL="0" marR="0" lvl="0" indent="0" algn="l" rtl="0">
                        <a:spcBef>
                          <a:spcPts val="0"/>
                        </a:spcBef>
                        <a:spcAft>
                          <a:spcPts val="0"/>
                        </a:spcAft>
                        <a:buSzPct val="25000"/>
                        <a:buNone/>
                      </a:pPr>
                      <a:r>
                        <a:rPr lang="en-US" sz="1800"/>
                        <a:t>Tan Binh District</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61000">
                <a:tc>
                  <a:txBody>
                    <a:bodyPr/>
                    <a:lstStyle/>
                    <a:p>
                      <a:pPr marL="0" marR="0" lvl="0" indent="0" algn="ctr" rtl="0">
                        <a:spcBef>
                          <a:spcPts val="0"/>
                        </a:spcBef>
                        <a:spcAft>
                          <a:spcPts val="0"/>
                        </a:spcAft>
                        <a:buSzPct val="25000"/>
                        <a:buNone/>
                      </a:pPr>
                      <a:r>
                        <a:rPr lang="en-US" sz="1200" u="none" strike="noStrike" cap="none"/>
                        <a:t>8</a:t>
                      </a:r>
                    </a:p>
                  </a:txBody>
                  <a:tcPr marL="46500" marR="46500" marT="0" marB="0" anchor="ctr"/>
                </a:tc>
                <a:tc>
                  <a:txBody>
                    <a:bodyPr/>
                    <a:lstStyle/>
                    <a:p>
                      <a:pPr marL="0" marR="0" lvl="0" indent="0" algn="l" rtl="0">
                        <a:spcBef>
                          <a:spcPts val="0"/>
                        </a:spcBef>
                        <a:spcAft>
                          <a:spcPts val="0"/>
                        </a:spcAft>
                        <a:buSzPct val="25000"/>
                        <a:buNone/>
                      </a:pPr>
                      <a:r>
                        <a:rPr lang="en-US" sz="1800" dirty="0"/>
                        <a:t>Drug detoxification center</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63075">
                <a:tc>
                  <a:txBody>
                    <a:bodyPr/>
                    <a:lstStyle/>
                    <a:p>
                      <a:pPr marL="0" marR="0" lvl="0" indent="0" algn="ctr" rtl="0">
                        <a:spcBef>
                          <a:spcPts val="0"/>
                        </a:spcBef>
                        <a:spcAft>
                          <a:spcPts val="0"/>
                        </a:spcAft>
                        <a:buSzPct val="25000"/>
                        <a:buNone/>
                      </a:pPr>
                      <a:r>
                        <a:rPr lang="en-US" sz="1200" u="none" strike="noStrike" cap="none"/>
                        <a:t>9</a:t>
                      </a:r>
                    </a:p>
                  </a:txBody>
                  <a:tcPr marL="46500" marR="46500" marT="0" marB="0" anchor="ctr"/>
                </a:tc>
                <a:tc>
                  <a:txBody>
                    <a:bodyPr/>
                    <a:lstStyle/>
                    <a:p>
                      <a:pPr marL="0" marR="0" lvl="0" indent="0" algn="l" rtl="0">
                        <a:spcBef>
                          <a:spcPts val="0"/>
                        </a:spcBef>
                        <a:spcAft>
                          <a:spcPts val="0"/>
                        </a:spcAft>
                        <a:buSzPct val="25000"/>
                        <a:buNone/>
                      </a:pPr>
                      <a:r>
                        <a:rPr lang="en-US" sz="1800"/>
                        <a:t>District</a:t>
                      </a:r>
                      <a:r>
                        <a:rPr lang="en-US" sz="1800" u="none" strike="noStrike" cap="none"/>
                        <a:t> 1</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88225">
                <a:tc>
                  <a:txBody>
                    <a:bodyPr/>
                    <a:lstStyle/>
                    <a:p>
                      <a:pPr marL="0" marR="0" lvl="0" indent="0" algn="ctr" rtl="0">
                        <a:spcBef>
                          <a:spcPts val="0"/>
                        </a:spcBef>
                        <a:spcAft>
                          <a:spcPts val="0"/>
                        </a:spcAft>
                        <a:buSzPct val="25000"/>
                        <a:buNone/>
                      </a:pPr>
                      <a:r>
                        <a:rPr lang="en-US" sz="1200" u="none" strike="noStrike" cap="none"/>
                        <a:t>10</a:t>
                      </a:r>
                    </a:p>
                  </a:txBody>
                  <a:tcPr marL="46500" marR="46500" marT="0" marB="0" anchor="ctr"/>
                </a:tc>
                <a:tc>
                  <a:txBody>
                    <a:bodyPr/>
                    <a:lstStyle/>
                    <a:p>
                      <a:pPr marL="0" marR="0" lvl="0" indent="0" algn="l" rtl="0">
                        <a:spcBef>
                          <a:spcPts val="0"/>
                        </a:spcBef>
                        <a:spcAft>
                          <a:spcPts val="0"/>
                        </a:spcAft>
                        <a:buSzPct val="25000"/>
                        <a:buNone/>
                      </a:pPr>
                      <a:r>
                        <a:rPr lang="en-US" sz="1800"/>
                        <a:t>District</a:t>
                      </a:r>
                      <a:r>
                        <a:rPr lang="en-US" sz="1800" u="none" strike="noStrike" cap="none"/>
                        <a:t> 7</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88225">
                <a:tc>
                  <a:txBody>
                    <a:bodyPr/>
                    <a:lstStyle/>
                    <a:p>
                      <a:pPr marL="0" marR="0" lvl="0" indent="0" algn="ctr" rtl="0">
                        <a:spcBef>
                          <a:spcPts val="0"/>
                        </a:spcBef>
                        <a:spcAft>
                          <a:spcPts val="0"/>
                        </a:spcAft>
                        <a:buSzPct val="25000"/>
                        <a:buNone/>
                      </a:pPr>
                      <a:r>
                        <a:rPr lang="en-US" sz="1200" u="none" strike="noStrike" cap="none"/>
                        <a:t>11</a:t>
                      </a:r>
                    </a:p>
                  </a:txBody>
                  <a:tcPr marL="46500" marR="46500" marT="0" marB="0" anchor="ctr"/>
                </a:tc>
                <a:tc>
                  <a:txBody>
                    <a:bodyPr/>
                    <a:lstStyle/>
                    <a:p>
                      <a:pPr marL="0" marR="0" lvl="0" indent="0" algn="l" rtl="0">
                        <a:spcBef>
                          <a:spcPts val="0"/>
                        </a:spcBef>
                        <a:spcAft>
                          <a:spcPts val="0"/>
                        </a:spcAft>
                        <a:buSzPct val="25000"/>
                        <a:buNone/>
                      </a:pPr>
                      <a:r>
                        <a:rPr lang="en-US" sz="1800"/>
                        <a:t>District</a:t>
                      </a:r>
                      <a:r>
                        <a:rPr lang="en-US" sz="1800" u="none" strike="noStrike" cap="none"/>
                        <a:t> 9</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88225">
                <a:tc>
                  <a:txBody>
                    <a:bodyPr/>
                    <a:lstStyle/>
                    <a:p>
                      <a:pPr marL="0" marR="0" lvl="0" indent="0" algn="ctr" rtl="0">
                        <a:spcBef>
                          <a:spcPts val="0"/>
                        </a:spcBef>
                        <a:spcAft>
                          <a:spcPts val="0"/>
                        </a:spcAft>
                        <a:buSzPct val="25000"/>
                        <a:buNone/>
                      </a:pPr>
                      <a:r>
                        <a:rPr lang="en-US" sz="1200" u="none" strike="noStrike" cap="none"/>
                        <a:t>12</a:t>
                      </a:r>
                    </a:p>
                  </a:txBody>
                  <a:tcPr marL="46500" marR="46500" marT="0" marB="0" anchor="ctr"/>
                </a:tc>
                <a:tc>
                  <a:txBody>
                    <a:bodyPr/>
                    <a:lstStyle/>
                    <a:p>
                      <a:pPr marL="0" marR="0" lvl="0" indent="0" algn="l" rtl="0">
                        <a:spcBef>
                          <a:spcPts val="0"/>
                        </a:spcBef>
                        <a:spcAft>
                          <a:spcPts val="0"/>
                        </a:spcAft>
                        <a:buSzPct val="25000"/>
                        <a:buNone/>
                      </a:pPr>
                      <a:r>
                        <a:rPr lang="en-US" sz="1800"/>
                        <a:t>District</a:t>
                      </a:r>
                      <a:r>
                        <a:rPr lang="en-US" sz="1800" u="none" strike="noStrike" cap="none"/>
                        <a:t> 10</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88225">
                <a:tc>
                  <a:txBody>
                    <a:bodyPr/>
                    <a:lstStyle/>
                    <a:p>
                      <a:pPr marL="0" marR="0" lvl="0" indent="0" algn="ctr" rtl="0">
                        <a:spcBef>
                          <a:spcPts val="0"/>
                        </a:spcBef>
                        <a:spcAft>
                          <a:spcPts val="0"/>
                        </a:spcAft>
                        <a:buSzPct val="25000"/>
                        <a:buNone/>
                      </a:pPr>
                      <a:r>
                        <a:rPr lang="en-US" sz="1200" u="none" strike="noStrike" cap="none"/>
                        <a:t>13</a:t>
                      </a:r>
                    </a:p>
                  </a:txBody>
                  <a:tcPr marL="46500" marR="46500" marT="0" marB="0" anchor="ctr"/>
                </a:tc>
                <a:tc>
                  <a:txBody>
                    <a:bodyPr/>
                    <a:lstStyle/>
                    <a:p>
                      <a:pPr marL="0" marR="0" lvl="0" indent="0" algn="l" rtl="0">
                        <a:spcBef>
                          <a:spcPts val="0"/>
                        </a:spcBef>
                        <a:spcAft>
                          <a:spcPts val="0"/>
                        </a:spcAft>
                        <a:buSzPct val="25000"/>
                        <a:buNone/>
                      </a:pPr>
                      <a:r>
                        <a:rPr lang="en-US" sz="1800"/>
                        <a:t>District</a:t>
                      </a:r>
                      <a:r>
                        <a:rPr lang="en-US" sz="1800" u="none" strike="noStrike" cap="none"/>
                        <a:t> 12</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88225">
                <a:tc>
                  <a:txBody>
                    <a:bodyPr/>
                    <a:lstStyle/>
                    <a:p>
                      <a:pPr marL="0" marR="0" lvl="0" indent="0" algn="ctr" rtl="0">
                        <a:spcBef>
                          <a:spcPts val="0"/>
                        </a:spcBef>
                        <a:spcAft>
                          <a:spcPts val="0"/>
                        </a:spcAft>
                        <a:buSzPct val="25000"/>
                        <a:buNone/>
                      </a:pPr>
                      <a:r>
                        <a:rPr lang="en-US" sz="1200" u="none" strike="noStrike" cap="none"/>
                        <a:t>14</a:t>
                      </a:r>
                    </a:p>
                  </a:txBody>
                  <a:tcPr marL="46500" marR="46500" marT="0" marB="0" anchor="ctr"/>
                </a:tc>
                <a:tc>
                  <a:txBody>
                    <a:bodyPr/>
                    <a:lstStyle/>
                    <a:p>
                      <a:pPr marL="0" marR="0" lvl="0" indent="0" algn="l" rtl="0">
                        <a:spcBef>
                          <a:spcPts val="0"/>
                        </a:spcBef>
                        <a:spcAft>
                          <a:spcPts val="0"/>
                        </a:spcAft>
                        <a:buSzPct val="25000"/>
                        <a:buNone/>
                      </a:pPr>
                      <a:r>
                        <a:rPr lang="en-US" sz="1800"/>
                        <a:t>Binh Tan District</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88225">
                <a:tc>
                  <a:txBody>
                    <a:bodyPr/>
                    <a:lstStyle/>
                    <a:p>
                      <a:pPr marL="0" marR="0" lvl="0" indent="0" algn="ctr" rtl="0">
                        <a:spcBef>
                          <a:spcPts val="0"/>
                        </a:spcBef>
                        <a:spcAft>
                          <a:spcPts val="0"/>
                        </a:spcAft>
                        <a:buSzPct val="25000"/>
                        <a:buNone/>
                      </a:pPr>
                      <a:r>
                        <a:rPr lang="en-US" sz="1200" u="none" strike="noStrike" cap="none"/>
                        <a:t>15</a:t>
                      </a:r>
                    </a:p>
                  </a:txBody>
                  <a:tcPr marL="46500" marR="46500" marT="0" marB="0" anchor="ctr"/>
                </a:tc>
                <a:tc>
                  <a:txBody>
                    <a:bodyPr/>
                    <a:lstStyle/>
                    <a:p>
                      <a:pPr marL="0" marR="0" lvl="0" indent="0" algn="l" rtl="0">
                        <a:spcBef>
                          <a:spcPts val="0"/>
                        </a:spcBef>
                        <a:spcAft>
                          <a:spcPts val="0"/>
                        </a:spcAft>
                        <a:buSzPct val="25000"/>
                        <a:buNone/>
                      </a:pPr>
                      <a:r>
                        <a:rPr lang="en-US" sz="1800"/>
                        <a:t>Duc Thanh Tam </a:t>
                      </a:r>
                      <a:r>
                        <a:rPr lang="en-US" sz="1800" u="none" strike="noStrike" cap="none"/>
                        <a:t>1 </a:t>
                      </a:r>
                      <a:r>
                        <a:rPr lang="en-US" sz="1800"/>
                        <a:t>Facility</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FBE4D4"/>
                    </a:solidFill>
                  </a:tcPr>
                </a:tc>
              </a:tr>
              <a:tr h="260475">
                <a:tc>
                  <a:txBody>
                    <a:bodyPr/>
                    <a:lstStyle/>
                    <a:p>
                      <a:pPr marL="0" marR="0" lvl="0" indent="0" algn="ctr" rtl="0">
                        <a:spcBef>
                          <a:spcPts val="0"/>
                        </a:spcBef>
                        <a:spcAft>
                          <a:spcPts val="0"/>
                        </a:spcAft>
                        <a:buSzPct val="25000"/>
                        <a:buNone/>
                      </a:pPr>
                      <a:r>
                        <a:rPr lang="en-US" sz="1200" u="none" strike="noStrike" cap="none"/>
                        <a:t>16</a:t>
                      </a:r>
                    </a:p>
                  </a:txBody>
                  <a:tcPr marL="46500" marR="46500" marT="0" marB="0" anchor="ctr"/>
                </a:tc>
                <a:tc>
                  <a:txBody>
                    <a:bodyPr/>
                    <a:lstStyle/>
                    <a:p>
                      <a:pPr marL="0" marR="0" lvl="0" indent="0" algn="l" rtl="0">
                        <a:spcBef>
                          <a:spcPts val="0"/>
                        </a:spcBef>
                        <a:spcAft>
                          <a:spcPts val="0"/>
                        </a:spcAft>
                        <a:buSzPct val="25000"/>
                        <a:buNone/>
                      </a:pPr>
                      <a:r>
                        <a:rPr lang="en-US" sz="1800"/>
                        <a:t>District </a:t>
                      </a:r>
                      <a:r>
                        <a:rPr lang="en-US" sz="1800" u="none" strike="noStrike" cap="none"/>
                        <a:t>11</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r>
              <a:tr h="288225">
                <a:tc>
                  <a:txBody>
                    <a:bodyPr/>
                    <a:lstStyle/>
                    <a:p>
                      <a:pPr marL="0" marR="0" lvl="0" indent="0" algn="ctr" rtl="0">
                        <a:spcBef>
                          <a:spcPts val="0"/>
                        </a:spcBef>
                        <a:spcAft>
                          <a:spcPts val="0"/>
                        </a:spcAft>
                        <a:buSzPct val="25000"/>
                        <a:buNone/>
                      </a:pPr>
                      <a:r>
                        <a:rPr lang="en-US" sz="1200" u="none" strike="noStrike" cap="none"/>
                        <a:t>17</a:t>
                      </a:r>
                    </a:p>
                  </a:txBody>
                  <a:tcPr marL="46500" marR="46500" marT="0" marB="0" anchor="ctr"/>
                </a:tc>
                <a:tc>
                  <a:txBody>
                    <a:bodyPr/>
                    <a:lstStyle/>
                    <a:p>
                      <a:pPr marL="0" marR="0" lvl="0" indent="0" algn="l" rtl="0">
                        <a:spcBef>
                          <a:spcPts val="0"/>
                        </a:spcBef>
                        <a:spcAft>
                          <a:spcPts val="0"/>
                        </a:spcAft>
                        <a:buSzPct val="25000"/>
                        <a:buNone/>
                      </a:pPr>
                      <a:r>
                        <a:rPr lang="en-US" sz="1800"/>
                        <a:t>Binh Chan District</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r>
              <a:tr h="260475">
                <a:tc>
                  <a:txBody>
                    <a:bodyPr/>
                    <a:lstStyle/>
                    <a:p>
                      <a:pPr marL="0" marR="0" lvl="0" indent="0" algn="ctr" rtl="0">
                        <a:spcBef>
                          <a:spcPts val="0"/>
                        </a:spcBef>
                        <a:spcAft>
                          <a:spcPts val="0"/>
                        </a:spcAft>
                        <a:buSzPct val="25000"/>
                        <a:buNone/>
                      </a:pPr>
                      <a:r>
                        <a:rPr lang="en-US" sz="1200" u="none" strike="noStrike" cap="none"/>
                        <a:t>18</a:t>
                      </a:r>
                    </a:p>
                  </a:txBody>
                  <a:tcPr marL="46500" marR="46500" marT="0" marB="0" anchor="ctr"/>
                </a:tc>
                <a:tc>
                  <a:txBody>
                    <a:bodyPr/>
                    <a:lstStyle/>
                    <a:p>
                      <a:pPr marL="0" marR="0" lvl="0" indent="0" algn="l" rtl="0">
                        <a:spcBef>
                          <a:spcPts val="0"/>
                        </a:spcBef>
                        <a:spcAft>
                          <a:spcPts val="0"/>
                        </a:spcAft>
                        <a:buSzPct val="25000"/>
                        <a:buNone/>
                      </a:pPr>
                      <a:r>
                        <a:rPr lang="en-US" sz="1800"/>
                        <a:t>Nha Be District</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r>
              <a:tr h="288225">
                <a:tc>
                  <a:txBody>
                    <a:bodyPr/>
                    <a:lstStyle/>
                    <a:p>
                      <a:pPr marL="0" marR="0" lvl="0" indent="0" algn="ctr" rtl="0">
                        <a:spcBef>
                          <a:spcPts val="0"/>
                        </a:spcBef>
                        <a:spcAft>
                          <a:spcPts val="0"/>
                        </a:spcAft>
                        <a:buSzPct val="25000"/>
                        <a:buNone/>
                      </a:pPr>
                      <a:r>
                        <a:rPr lang="en-US" sz="1200" u="none" strike="noStrike" cap="none"/>
                        <a:t>19</a:t>
                      </a:r>
                    </a:p>
                  </a:txBody>
                  <a:tcPr marL="46500" marR="46500" marT="0" marB="0" anchor="ctr"/>
                </a:tc>
                <a:tc>
                  <a:txBody>
                    <a:bodyPr/>
                    <a:lstStyle/>
                    <a:p>
                      <a:pPr marL="0" marR="0" lvl="0" indent="0" algn="l" rtl="0">
                        <a:spcBef>
                          <a:spcPts val="0"/>
                        </a:spcBef>
                        <a:spcAft>
                          <a:spcPts val="0"/>
                        </a:spcAft>
                        <a:buSzPct val="25000"/>
                        <a:buNone/>
                      </a:pPr>
                      <a:r>
                        <a:rPr lang="en-US" sz="1800"/>
                        <a:t>Can Gio District</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r>
              <a:tr h="288225">
                <a:tc>
                  <a:txBody>
                    <a:bodyPr/>
                    <a:lstStyle/>
                    <a:p>
                      <a:pPr marL="0" marR="0" lvl="0" indent="0" algn="ctr" rtl="0">
                        <a:spcBef>
                          <a:spcPts val="0"/>
                        </a:spcBef>
                        <a:spcAft>
                          <a:spcPts val="0"/>
                        </a:spcAft>
                        <a:buSzPct val="25000"/>
                        <a:buNone/>
                      </a:pPr>
                      <a:r>
                        <a:rPr lang="en-US" sz="1200" u="none" strike="noStrike" cap="none"/>
                        <a:t>20</a:t>
                      </a:r>
                    </a:p>
                  </a:txBody>
                  <a:tcPr marL="46500" marR="46500" marT="0" marB="0" anchor="ctr"/>
                </a:tc>
                <a:tc>
                  <a:txBody>
                    <a:bodyPr/>
                    <a:lstStyle/>
                    <a:p>
                      <a:pPr marL="0" marR="0" lvl="0" indent="0" algn="l" rtl="0">
                        <a:spcBef>
                          <a:spcPts val="0"/>
                        </a:spcBef>
                        <a:spcAft>
                          <a:spcPts val="0"/>
                        </a:spcAft>
                        <a:buSzPct val="25000"/>
                        <a:buNone/>
                      </a:pPr>
                      <a:r>
                        <a:rPr lang="en-US" sz="1800"/>
                        <a:t>District </a:t>
                      </a:r>
                      <a:r>
                        <a:rPr lang="en-US" sz="1800" u="none" strike="noStrike" cap="none"/>
                        <a:t>2</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r>
              <a:tr h="288225">
                <a:tc>
                  <a:txBody>
                    <a:bodyPr/>
                    <a:lstStyle/>
                    <a:p>
                      <a:pPr marL="0" marR="0" lvl="0" indent="0" algn="ctr" rtl="0">
                        <a:spcBef>
                          <a:spcPts val="0"/>
                        </a:spcBef>
                        <a:spcAft>
                          <a:spcPts val="0"/>
                        </a:spcAft>
                        <a:buSzPct val="25000"/>
                        <a:buNone/>
                      </a:pPr>
                      <a:r>
                        <a:rPr lang="en-US" sz="1200" u="none" strike="noStrike" cap="none"/>
                        <a:t>21</a:t>
                      </a:r>
                    </a:p>
                  </a:txBody>
                  <a:tcPr marL="46500" marR="46500" marT="0" marB="0" anchor="ctr"/>
                </a:tc>
                <a:tc>
                  <a:txBody>
                    <a:bodyPr/>
                    <a:lstStyle/>
                    <a:p>
                      <a:pPr marL="0" marR="0" lvl="0" indent="0" algn="l" rtl="0">
                        <a:spcBef>
                          <a:spcPts val="0"/>
                        </a:spcBef>
                        <a:spcAft>
                          <a:spcPts val="0"/>
                        </a:spcAft>
                        <a:buSzPct val="25000"/>
                        <a:buNone/>
                      </a:pPr>
                      <a:r>
                        <a:rPr lang="en-US" sz="1800"/>
                        <a:t>Phu Nhuan District</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r>
              <a:tr h="288225">
                <a:tc>
                  <a:txBody>
                    <a:bodyPr/>
                    <a:lstStyle/>
                    <a:p>
                      <a:pPr marL="0" marR="0" lvl="0" indent="0" algn="ctr" rtl="0">
                        <a:spcBef>
                          <a:spcPts val="0"/>
                        </a:spcBef>
                        <a:spcAft>
                          <a:spcPts val="0"/>
                        </a:spcAft>
                        <a:buSzPct val="25000"/>
                        <a:buNone/>
                      </a:pPr>
                      <a:r>
                        <a:rPr lang="en-US" sz="1200" u="none" strike="noStrike" cap="none"/>
                        <a:t>22</a:t>
                      </a:r>
                    </a:p>
                  </a:txBody>
                  <a:tcPr marL="46500" marR="46500" marT="0" marB="0" anchor="ctr"/>
                </a:tc>
                <a:tc>
                  <a:txBody>
                    <a:bodyPr/>
                    <a:lstStyle/>
                    <a:p>
                      <a:pPr marL="0" marR="0" lvl="0" indent="0" algn="l" rtl="0">
                        <a:spcBef>
                          <a:spcPts val="0"/>
                        </a:spcBef>
                        <a:spcAft>
                          <a:spcPts val="0"/>
                        </a:spcAft>
                        <a:buSzPct val="25000"/>
                        <a:buNone/>
                      </a:pPr>
                      <a:r>
                        <a:rPr lang="en-US" sz="1800"/>
                        <a:t>Duc Thanh Tam </a:t>
                      </a:r>
                      <a:r>
                        <a:rPr lang="en-US" sz="1800" u="none" strike="noStrike" cap="none"/>
                        <a:t>2 Facility</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r" rtl="0">
                        <a:spcBef>
                          <a:spcPts val="0"/>
                        </a:spcBef>
                        <a:spcAft>
                          <a:spcPts val="0"/>
                        </a:spcAft>
                        <a:buSzPct val="25000"/>
                        <a:buNone/>
                      </a:pPr>
                      <a:r>
                        <a:rPr lang="en-US" sz="1600" u="none" strike="noStrike" cap="none"/>
                        <a:t> </a:t>
                      </a:r>
                    </a:p>
                  </a:txBody>
                  <a:tcPr marL="46500" marR="46500" marT="0" marB="0" anchor="ctr"/>
                </a:tc>
                <a:tc>
                  <a:txBody>
                    <a:bodyPr/>
                    <a:lstStyle/>
                    <a:p>
                      <a:pPr marL="0" marR="0" lvl="0" indent="0" algn="ctr" rtl="0">
                        <a:spcBef>
                          <a:spcPts val="0"/>
                        </a:spcBef>
                        <a:spcAft>
                          <a:spcPts val="0"/>
                        </a:spcAft>
                        <a:buSzPct val="25000"/>
                        <a:buNone/>
                      </a:pPr>
                      <a:r>
                        <a:rPr lang="en-US" sz="1600" u="none" strike="noStrike" cap="none"/>
                        <a:t>x</a:t>
                      </a:r>
                    </a:p>
                  </a:txBody>
                  <a:tcPr marL="46500" marR="46500" marT="0" marB="0" anchor="ctr">
                    <a:solidFill>
                      <a:srgbClr val="66FF33"/>
                    </a:solidFill>
                  </a:tcPr>
                </a:tc>
              </a:tr>
              <a:tr h="288225">
                <a:tc gridSpan="2">
                  <a:txBody>
                    <a:bodyPr/>
                    <a:lstStyle/>
                    <a:p>
                      <a:pPr marL="0" marR="0" lvl="0" indent="0" algn="ctr" rtl="0">
                        <a:spcBef>
                          <a:spcPts val="0"/>
                        </a:spcBef>
                        <a:spcAft>
                          <a:spcPts val="0"/>
                        </a:spcAft>
                        <a:buSzPct val="25000"/>
                        <a:buNone/>
                      </a:pPr>
                      <a:r>
                        <a:rPr lang="en-US" sz="1200" u="none" strike="noStrike" cap="none"/>
                        <a:t>Tổng cộng</a:t>
                      </a:r>
                    </a:p>
                  </a:txBody>
                  <a:tcPr marL="46500" marR="46500" marT="0" marB="0" anchor="ctr"/>
                </a:tc>
                <a:tc hMerge="1">
                  <a:txBody>
                    <a:bodyPr/>
                    <a:lstStyle/>
                    <a:p>
                      <a:endParaRPr lang="en-US"/>
                    </a:p>
                  </a:txBody>
                  <a:tcPr/>
                </a:tc>
                <a:tc>
                  <a:txBody>
                    <a:bodyPr/>
                    <a:lstStyle/>
                    <a:p>
                      <a:pPr marL="0" marR="0" lvl="0" indent="0" algn="ctr" rtl="0">
                        <a:spcBef>
                          <a:spcPts val="0"/>
                        </a:spcBef>
                        <a:spcAft>
                          <a:spcPts val="0"/>
                        </a:spcAft>
                        <a:buSzPct val="25000"/>
                        <a:buNone/>
                      </a:pPr>
                      <a:r>
                        <a:rPr lang="en-US" sz="1600" b="1" u="none" strike="noStrike" cap="none"/>
                        <a:t>3</a:t>
                      </a:r>
                    </a:p>
                  </a:txBody>
                  <a:tcPr marL="46500" marR="46500" marT="0" marB="0" anchor="ctr"/>
                </a:tc>
                <a:tc>
                  <a:txBody>
                    <a:bodyPr/>
                    <a:lstStyle/>
                    <a:p>
                      <a:pPr marL="0" marR="0" lvl="0" indent="0" algn="ctr" rtl="0">
                        <a:spcBef>
                          <a:spcPts val="0"/>
                        </a:spcBef>
                        <a:spcAft>
                          <a:spcPts val="0"/>
                        </a:spcAft>
                        <a:buSzPct val="25000"/>
                        <a:buNone/>
                      </a:pPr>
                      <a:r>
                        <a:rPr lang="en-US" sz="1600" b="1" u="none" strike="noStrike" cap="none"/>
                        <a:t>3</a:t>
                      </a:r>
                    </a:p>
                  </a:txBody>
                  <a:tcPr marL="46500" marR="46500" marT="0" marB="0" anchor="ctr"/>
                </a:tc>
                <a:tc>
                  <a:txBody>
                    <a:bodyPr/>
                    <a:lstStyle/>
                    <a:p>
                      <a:pPr marL="0" marR="0" lvl="0" indent="0" algn="ctr" rtl="0">
                        <a:spcBef>
                          <a:spcPts val="0"/>
                        </a:spcBef>
                        <a:spcAft>
                          <a:spcPts val="0"/>
                        </a:spcAft>
                        <a:buSzPct val="25000"/>
                        <a:buNone/>
                      </a:pPr>
                      <a:r>
                        <a:rPr lang="en-US" sz="1600" b="1" u="none" strike="noStrike" cap="none"/>
                        <a:t>4</a:t>
                      </a:r>
                    </a:p>
                  </a:txBody>
                  <a:tcPr marL="46500" marR="46500" marT="0" marB="0" anchor="ctr"/>
                </a:tc>
                <a:tc>
                  <a:txBody>
                    <a:bodyPr/>
                    <a:lstStyle/>
                    <a:p>
                      <a:pPr marL="0" marR="0" lvl="0" indent="0" algn="ctr" rtl="0">
                        <a:spcBef>
                          <a:spcPts val="0"/>
                        </a:spcBef>
                        <a:spcAft>
                          <a:spcPts val="0"/>
                        </a:spcAft>
                        <a:buSzPct val="25000"/>
                        <a:buNone/>
                      </a:pPr>
                      <a:r>
                        <a:rPr lang="en-US" sz="1600" b="1" u="none" strike="noStrike" cap="none"/>
                        <a:t>5</a:t>
                      </a:r>
                    </a:p>
                  </a:txBody>
                  <a:tcPr marL="46500" marR="46500" marT="0" marB="0" anchor="ctr"/>
                </a:tc>
                <a:tc>
                  <a:txBody>
                    <a:bodyPr/>
                    <a:lstStyle/>
                    <a:p>
                      <a:pPr marL="0" marR="0" lvl="0" indent="0" algn="ctr" rtl="0">
                        <a:spcBef>
                          <a:spcPts val="0"/>
                        </a:spcBef>
                        <a:spcAft>
                          <a:spcPts val="0"/>
                        </a:spcAft>
                        <a:buSzPct val="25000"/>
                        <a:buNone/>
                      </a:pPr>
                      <a:r>
                        <a:rPr lang="en-US" sz="1600" b="1" u="none" strike="noStrike" cap="none"/>
                        <a:t>5</a:t>
                      </a:r>
                    </a:p>
                  </a:txBody>
                  <a:tcPr marL="46500" marR="46500" marT="0" marB="0" anchor="ctr"/>
                </a:tc>
                <a:tc>
                  <a:txBody>
                    <a:bodyPr/>
                    <a:lstStyle/>
                    <a:p>
                      <a:pPr marL="0" marR="0" lvl="0" indent="0" algn="ctr" rtl="0">
                        <a:spcBef>
                          <a:spcPts val="0"/>
                        </a:spcBef>
                        <a:spcAft>
                          <a:spcPts val="0"/>
                        </a:spcAft>
                        <a:buSzPct val="25000"/>
                        <a:buNone/>
                      </a:pPr>
                      <a:r>
                        <a:rPr lang="en-US" sz="1600" b="1" u="none" strike="noStrike" cap="none"/>
                        <a:t>6</a:t>
                      </a:r>
                    </a:p>
                  </a:txBody>
                  <a:tcPr marL="46500" marR="46500" marT="0" marB="0" anchor="ctr"/>
                </a:tc>
                <a:tc>
                  <a:txBody>
                    <a:bodyPr/>
                    <a:lstStyle/>
                    <a:p>
                      <a:pPr marL="0" marR="0" lvl="0" indent="0" algn="ctr" rtl="0">
                        <a:spcBef>
                          <a:spcPts val="0"/>
                        </a:spcBef>
                        <a:spcAft>
                          <a:spcPts val="0"/>
                        </a:spcAft>
                        <a:buSzPct val="25000"/>
                        <a:buNone/>
                      </a:pPr>
                      <a:r>
                        <a:rPr lang="en-US" sz="1600" b="1" u="none" strike="noStrike" cap="none"/>
                        <a:t>8</a:t>
                      </a:r>
                    </a:p>
                  </a:txBody>
                  <a:tcPr marL="46500" marR="46500" marT="0" marB="0" anchor="ctr"/>
                </a:tc>
                <a:tc>
                  <a:txBody>
                    <a:bodyPr/>
                    <a:lstStyle/>
                    <a:p>
                      <a:pPr marL="0" marR="0" lvl="0" indent="0" algn="ctr" rtl="0">
                        <a:spcBef>
                          <a:spcPts val="0"/>
                        </a:spcBef>
                        <a:spcAft>
                          <a:spcPts val="0"/>
                        </a:spcAft>
                        <a:buSzPct val="25000"/>
                        <a:buNone/>
                      </a:pPr>
                      <a:r>
                        <a:rPr lang="en-US" sz="1600" b="1" u="none" strike="noStrike" cap="none"/>
                        <a:t>15</a:t>
                      </a:r>
                    </a:p>
                  </a:txBody>
                  <a:tcPr marL="46500" marR="46500" marT="0" marB="0" anchor="ctr"/>
                </a:tc>
                <a:tc>
                  <a:txBody>
                    <a:bodyPr/>
                    <a:lstStyle/>
                    <a:p>
                      <a:pPr marL="0" marR="0" lvl="0" indent="0" algn="ctr" rtl="0">
                        <a:spcBef>
                          <a:spcPts val="0"/>
                        </a:spcBef>
                        <a:spcAft>
                          <a:spcPts val="0"/>
                        </a:spcAft>
                        <a:buSzPct val="25000"/>
                        <a:buNone/>
                      </a:pPr>
                      <a:r>
                        <a:rPr lang="en-US" sz="1600" b="1" u="none" strike="noStrike" cap="none"/>
                        <a:t>22</a:t>
                      </a:r>
                    </a:p>
                  </a:txBody>
                  <a:tcPr marL="46500" marR="46500" marT="0" marB="0" anchor="ctr"/>
                </a:tc>
              </a:tr>
            </a:tbl>
          </a:graphicData>
        </a:graphic>
      </p:graphicFrame>
      <p:sp>
        <p:nvSpPr>
          <p:cNvPr id="163" name="Shape 163"/>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Calibri"/>
                <a:ea typeface="Calibri"/>
                <a:cs typeface="Calibri"/>
                <a:sym typeface="Calibri"/>
              </a:rPr>
              <a:pPr marL="0" marR="0" lvl="0" indent="0" algn="r" rtl="0">
                <a:spcBef>
                  <a:spcPts val="0"/>
                </a:spcBef>
                <a:buSzPct val="25000"/>
                <a:buNone/>
              </a:pPr>
              <a:t>5</a:t>
            </a:fld>
            <a:endParaRPr lang="en-US" sz="9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xmlns="" val="1468047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991600" cy="1066800"/>
          </a:xfrm>
        </p:spPr>
        <p:txBody>
          <a:bodyPr>
            <a:normAutofit fontScale="90000"/>
          </a:bodyPr>
          <a:lstStyle/>
          <a:p>
            <a:pPr algn="ctr"/>
            <a:r>
              <a:rPr lang="en-US" sz="2800" b="1" dirty="0" smtClean="0">
                <a:solidFill>
                  <a:srgbClr val="0070C0"/>
                </a:solidFill>
                <a:latin typeface="Arial" panose="020B0604020202020204" pitchFamily="34" charset="0"/>
                <a:cs typeface="Arial" panose="020B0604020202020204" pitchFamily="34" charset="0"/>
              </a:rPr>
              <a:t>NUMBERS OF PATIENTS ON METHADONE TREATMENT</a:t>
            </a:r>
            <a:br>
              <a:rPr lang="en-US" sz="2800" b="1" dirty="0" smtClean="0">
                <a:solidFill>
                  <a:srgbClr val="0070C0"/>
                </a:solidFill>
                <a:latin typeface="Arial" panose="020B0604020202020204" pitchFamily="34" charset="0"/>
                <a:cs typeface="Arial" panose="020B0604020202020204" pitchFamily="34" charset="0"/>
              </a:rPr>
            </a:br>
            <a:r>
              <a:rPr lang="en-US" sz="2800" b="1" dirty="0" smtClean="0">
                <a:solidFill>
                  <a:srgbClr val="0070C0"/>
                </a:solidFill>
                <a:latin typeface="Arial" panose="020B0604020202020204" pitchFamily="34" charset="0"/>
                <a:cs typeface="Arial" panose="020B0604020202020204" pitchFamily="34" charset="0"/>
              </a:rPr>
              <a:t>BY YEARS</a:t>
            </a:r>
            <a:endParaRPr lang="en-US" sz="2800" b="1" dirty="0">
              <a:solidFill>
                <a:srgbClr val="0070C0"/>
              </a:solidFill>
              <a:latin typeface="Arial" panose="020B0604020202020204" pitchFamily="34" charset="0"/>
              <a:cs typeface="Arial" panose="020B0604020202020204"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835336883"/>
              </p:ext>
            </p:extLst>
          </p:nvPr>
        </p:nvGraphicFramePr>
        <p:xfrm>
          <a:off x="76200" y="1524000"/>
          <a:ext cx="8991600" cy="3505200"/>
        </p:xfrm>
        <a:graphic>
          <a:graphicData uri="http://schemas.openxmlformats.org/drawingml/2006/table">
            <a:tbl>
              <a:tblPr firstRow="1" bandRow="1">
                <a:tableStyleId>{5C22544A-7EE6-4342-B048-85BDC9FD1C3A}</a:tableStyleId>
              </a:tblPr>
              <a:tblGrid>
                <a:gridCol w="914400"/>
                <a:gridCol w="914400"/>
                <a:gridCol w="914400"/>
                <a:gridCol w="914400"/>
                <a:gridCol w="990600"/>
                <a:gridCol w="762000"/>
                <a:gridCol w="838200"/>
                <a:gridCol w="762000"/>
                <a:gridCol w="1219200"/>
                <a:gridCol w="762000"/>
              </a:tblGrid>
              <a:tr h="954691">
                <a:tc>
                  <a:txBody>
                    <a:bodyPr/>
                    <a:lstStyle/>
                    <a:p>
                      <a:pPr marL="0" marR="0" algn="ctr">
                        <a:spcBef>
                          <a:spcPts val="0"/>
                        </a:spcBef>
                        <a:spcAft>
                          <a:spcPts val="0"/>
                        </a:spcAft>
                      </a:pPr>
                      <a:r>
                        <a:rPr lang="en-US" sz="1800" b="1"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Years</a:t>
                      </a:r>
                      <a:endPar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ctr">
                        <a:spcBef>
                          <a:spcPts val="0"/>
                        </a:spcBef>
                        <a:spcAft>
                          <a:spcPts val="0"/>
                        </a:spcAft>
                      </a:pPr>
                      <a:r>
                        <a:rPr lang="en-US" sz="1800" b="1"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District </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endPar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ctr">
                        <a:spcBef>
                          <a:spcPts val="0"/>
                        </a:spcBef>
                        <a:spcAft>
                          <a:spcPts val="0"/>
                        </a:spcAft>
                      </a:pPr>
                      <a:r>
                        <a:rPr lang="en-US" sz="1800" b="1"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District </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a:t>
                      </a:r>
                      <a:endPar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ctr">
                        <a:spcBef>
                          <a:spcPts val="0"/>
                        </a:spcBef>
                        <a:spcAft>
                          <a:spcPts val="0"/>
                        </a:spcAft>
                      </a:pPr>
                      <a:r>
                        <a:rPr lang="en-US" sz="1800" b="1"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District </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a:t>
                      </a:r>
                      <a:endPar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ctr">
                        <a:spcBef>
                          <a:spcPts val="0"/>
                        </a:spcBef>
                        <a:spcAft>
                          <a:spcPts val="0"/>
                        </a:spcAft>
                      </a:pPr>
                      <a:r>
                        <a:rPr lang="en-US" sz="1800" b="1" dirty="0" err="1"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Binh</a:t>
                      </a:r>
                      <a:r>
                        <a:rPr lang="en-US" sz="1800" b="1"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Thanh</a:t>
                      </a:r>
                      <a:endPar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ctr">
                        <a:spcBef>
                          <a:spcPts val="0"/>
                        </a:spcBef>
                        <a:spcAft>
                          <a:spcPts val="0"/>
                        </a:spcAft>
                      </a:pPr>
                      <a:r>
                        <a:rPr lang="en-US" sz="1800" b="1"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Thu </a:t>
                      </a:r>
                      <a:r>
                        <a:rPr lang="en-US" sz="1800" b="1" dirty="0" err="1"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Duc</a:t>
                      </a:r>
                      <a:endPar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ctr">
                        <a:spcBef>
                          <a:spcPts val="0"/>
                        </a:spcBef>
                        <a:spcAft>
                          <a:spcPts val="0"/>
                        </a:spcAft>
                      </a:pPr>
                      <a:r>
                        <a:rPr lang="en-US" sz="1800" b="1"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Go </a:t>
                      </a:r>
                      <a:r>
                        <a:rPr lang="en-US" sz="1800" b="1" dirty="0" err="1"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Vap</a:t>
                      </a:r>
                      <a:endPar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ctr">
                        <a:spcBef>
                          <a:spcPts val="0"/>
                        </a:spcBef>
                        <a:spcAft>
                          <a:spcPts val="0"/>
                        </a:spcAft>
                      </a:pPr>
                      <a:r>
                        <a:rPr lang="en-US" sz="1800" b="1"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Tan </a:t>
                      </a:r>
                      <a:r>
                        <a:rPr lang="en-US" sz="1800" b="1" dirty="0" err="1"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Binh</a:t>
                      </a:r>
                      <a:endPar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ctr">
                        <a:spcBef>
                          <a:spcPts val="0"/>
                        </a:spcBef>
                        <a:spcAft>
                          <a:spcPts val="0"/>
                        </a:spcAft>
                      </a:pPr>
                      <a:r>
                        <a:rPr lang="en-US" sz="1800" b="1"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Drug</a:t>
                      </a:r>
                      <a:r>
                        <a:rPr lang="en-US" sz="1800" b="1" baseline="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Addiction Centre</a:t>
                      </a:r>
                      <a:endPar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ctr">
                        <a:spcBef>
                          <a:spcPts val="0"/>
                        </a:spcBef>
                        <a:spcAft>
                          <a:spcPts val="0"/>
                        </a:spcAft>
                      </a:pPr>
                      <a:r>
                        <a:rPr lang="en-US" sz="1800" b="1"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Total</a:t>
                      </a:r>
                      <a:endPar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r>
              <a:tr h="874109">
                <a:tc>
                  <a:txBody>
                    <a:bodyPr/>
                    <a:lstStyle/>
                    <a:p>
                      <a:pPr marL="0" marR="0" algn="ctr">
                        <a:spcBef>
                          <a:spcPts val="0"/>
                        </a:spcBef>
                        <a:spcAft>
                          <a:spcPts val="0"/>
                        </a:spcAft>
                      </a:pPr>
                      <a:r>
                        <a:rPr lang="en-US" sz="1800" b="0" baseline="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2014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R="0" algn="ctr" rtl="0"/>
                      <a:r>
                        <a:rPr lang="en-US" sz="1800" b="0" dirty="0">
                          <a:solidFill>
                            <a:schemeClr val="tx1"/>
                          </a:solidFill>
                          <a:effectLst/>
                          <a:latin typeface="Arial" panose="020B0604020202020204" pitchFamily="34" charset="0"/>
                          <a:cs typeface="Arial" panose="020B0604020202020204" pitchFamily="34" charset="0"/>
                        </a:rPr>
                        <a:t>62</a:t>
                      </a:r>
                    </a:p>
                  </a:txBody>
                  <a:tcPr marL="0" marR="0" marT="0" marB="0" anchor="ctr"/>
                </a:tc>
                <a:tc>
                  <a:txBody>
                    <a:bodyPr/>
                    <a:lstStyle/>
                    <a:p>
                      <a:pPr marR="0" algn="ctr" rtl="0"/>
                      <a:r>
                        <a:rPr lang="en-US" sz="1800" b="0" dirty="0">
                          <a:solidFill>
                            <a:schemeClr val="tx1"/>
                          </a:solidFill>
                          <a:effectLst/>
                          <a:latin typeface="Arial" panose="020B0604020202020204" pitchFamily="34" charset="0"/>
                          <a:cs typeface="Arial" panose="020B0604020202020204" pitchFamily="34" charset="0"/>
                        </a:rPr>
                        <a:t>50</a:t>
                      </a:r>
                    </a:p>
                  </a:txBody>
                  <a:tcPr marL="0" marR="0" marT="0" marB="0" anchor="ctr"/>
                </a:tc>
                <a:tc>
                  <a:txBody>
                    <a:bodyPr/>
                    <a:lstStyle/>
                    <a:p>
                      <a:pPr marR="0" algn="ctr" rtl="0"/>
                      <a:r>
                        <a:rPr lang="en-US" sz="1800" b="0" dirty="0">
                          <a:solidFill>
                            <a:schemeClr val="tx1"/>
                          </a:solidFill>
                          <a:effectLst/>
                          <a:latin typeface="Arial" panose="020B0604020202020204" pitchFamily="34" charset="0"/>
                          <a:cs typeface="Arial" panose="020B0604020202020204" pitchFamily="34" charset="0"/>
                        </a:rPr>
                        <a:t>56</a:t>
                      </a:r>
                    </a:p>
                  </a:txBody>
                  <a:tcPr marL="0" marR="0" marT="0" marB="0" anchor="ctr"/>
                </a:tc>
                <a:tc>
                  <a:txBody>
                    <a:bodyPr/>
                    <a:lstStyle/>
                    <a:p>
                      <a:pPr marR="0" algn="ctr" rtl="0"/>
                      <a:r>
                        <a:rPr lang="en-US" sz="1800" b="0" dirty="0">
                          <a:solidFill>
                            <a:schemeClr val="tx1"/>
                          </a:solidFill>
                          <a:effectLst/>
                          <a:latin typeface="Arial" panose="020B0604020202020204" pitchFamily="34" charset="0"/>
                          <a:cs typeface="Arial" panose="020B0604020202020204" pitchFamily="34" charset="0"/>
                        </a:rPr>
                        <a:t>50</a:t>
                      </a:r>
                    </a:p>
                  </a:txBody>
                  <a:tcPr marL="0" marR="0" marT="0" marB="0" anchor="ctr"/>
                </a:tc>
                <a:tc>
                  <a:txBody>
                    <a:bodyPr/>
                    <a:lstStyle/>
                    <a:p>
                      <a:pPr marR="0" algn="ctr" rtl="0"/>
                      <a:r>
                        <a:rPr lang="en-US" sz="1800" b="0" dirty="0">
                          <a:solidFill>
                            <a:schemeClr val="tx1"/>
                          </a:solidFill>
                          <a:effectLst/>
                          <a:latin typeface="Arial" panose="020B0604020202020204" pitchFamily="34" charset="0"/>
                          <a:cs typeface="Arial" panose="020B0604020202020204" pitchFamily="34" charset="0"/>
                        </a:rPr>
                        <a:t>116</a:t>
                      </a:r>
                    </a:p>
                  </a:txBody>
                  <a:tcPr marL="0" marR="0" marT="0" marB="0" anchor="ctr"/>
                </a:tc>
                <a:tc>
                  <a:txBody>
                    <a:bodyPr/>
                    <a:lstStyle/>
                    <a:p>
                      <a:pPr marR="0" algn="ctr" rtl="0"/>
                      <a:r>
                        <a:rPr lang="en-US" sz="1800" b="0" dirty="0">
                          <a:solidFill>
                            <a:schemeClr val="tx1"/>
                          </a:solidFill>
                          <a:effectLst/>
                          <a:latin typeface="Arial" panose="020B0604020202020204" pitchFamily="34" charset="0"/>
                          <a:cs typeface="Arial" panose="020B0604020202020204" pitchFamily="34" charset="0"/>
                        </a:rPr>
                        <a:t>178</a:t>
                      </a:r>
                    </a:p>
                  </a:txBody>
                  <a:tcPr marL="0" marR="0" marT="0" marB="0" anchor="ctr"/>
                </a:tc>
                <a:tc>
                  <a:txBody>
                    <a:bodyPr/>
                    <a:lstStyle/>
                    <a:p>
                      <a:pPr marR="0" algn="ctr" rtl="0"/>
                      <a:r>
                        <a:rPr lang="en-US" sz="1800" b="0">
                          <a:solidFill>
                            <a:schemeClr val="tx1"/>
                          </a:solidFill>
                          <a:effectLst/>
                          <a:latin typeface="Arial" panose="020B0604020202020204" pitchFamily="34" charset="0"/>
                          <a:cs typeface="Arial" panose="020B0604020202020204" pitchFamily="34" charset="0"/>
                        </a:rPr>
                        <a:t>52</a:t>
                      </a:r>
                    </a:p>
                  </a:txBody>
                  <a:tcPr marL="0" marR="0" marT="0" marB="0" anchor="ctr"/>
                </a:tc>
                <a:tc>
                  <a:txBody>
                    <a:bodyPr/>
                    <a:lstStyle/>
                    <a:p>
                      <a:pPr marR="0" algn="ctr" rtl="0"/>
                      <a:r>
                        <a:rPr lang="en-US" sz="1800" b="0" dirty="0">
                          <a:solidFill>
                            <a:schemeClr val="tx1"/>
                          </a:solidFill>
                          <a:effectLst/>
                          <a:latin typeface="Arial" panose="020B0604020202020204" pitchFamily="34" charset="0"/>
                          <a:cs typeface="Arial" panose="020B0604020202020204" pitchFamily="34" charset="0"/>
                        </a:rPr>
                        <a:t>89</a:t>
                      </a:r>
                    </a:p>
                  </a:txBody>
                  <a:tcPr marL="0" marR="0" marT="0" marB="0" anchor="ctr"/>
                </a:tc>
                <a:tc>
                  <a:txBody>
                    <a:bodyPr/>
                    <a:lstStyle/>
                    <a:p>
                      <a:pPr algn="ctr" rtl="0" fontAlgn="ctr"/>
                      <a:r>
                        <a:rPr lang="en-US" sz="1800" b="1" i="0" u="none" strike="noStrike" dirty="0">
                          <a:solidFill>
                            <a:srgbClr val="FF0000"/>
                          </a:solidFill>
                          <a:effectLst/>
                          <a:latin typeface="Arial" panose="020B0604020202020204" pitchFamily="34" charset="0"/>
                          <a:cs typeface="Arial" panose="020B0604020202020204" pitchFamily="34" charset="0"/>
                        </a:rPr>
                        <a:t>653</a:t>
                      </a:r>
                    </a:p>
                  </a:txBody>
                  <a:tcPr marL="9525" marR="9525" marT="9525" marB="0" anchor="ctr"/>
                </a:tc>
              </a:tr>
              <a:tr h="838200">
                <a:tc>
                  <a:txBody>
                    <a:bodyPr/>
                    <a:lstStyle/>
                    <a:p>
                      <a:pPr marL="0" marR="0" algn="ctr">
                        <a:spcBef>
                          <a:spcPts val="0"/>
                        </a:spcBef>
                        <a:spcAft>
                          <a:spcPts val="0"/>
                        </a:spcAft>
                      </a:pPr>
                      <a:r>
                        <a:rPr lang="en-US" sz="1800" b="0" baseline="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2015</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34290" marB="34290" anchor="ctr"/>
                </a:tc>
                <a:tc>
                  <a:txBody>
                    <a:bodyPr/>
                    <a:lstStyle/>
                    <a:p>
                      <a:pPr algn="ctr"/>
                      <a:r>
                        <a:rPr lang="en-US" sz="1800" b="0" dirty="0" smtClean="0">
                          <a:solidFill>
                            <a:schemeClr val="tx1"/>
                          </a:solidFill>
                          <a:latin typeface="Arial" panose="020B0604020202020204" pitchFamily="34" charset="0"/>
                          <a:cs typeface="Arial" panose="020B0604020202020204" pitchFamily="34" charset="0"/>
                        </a:rPr>
                        <a:t>350</a:t>
                      </a:r>
                      <a:endParaRPr lang="en-US" sz="1800" b="0" dirty="0">
                        <a:solidFill>
                          <a:schemeClr val="tx1"/>
                        </a:solidFill>
                        <a:latin typeface="Arial" panose="020B0604020202020204" pitchFamily="34" charset="0"/>
                        <a:cs typeface="Arial" panose="020B0604020202020204" pitchFamily="34" charset="0"/>
                      </a:endParaRPr>
                    </a:p>
                  </a:txBody>
                  <a:tcPr marL="68580" marR="68580" marT="34290" marB="34290" anchor="ctr"/>
                </a:tc>
                <a:tc>
                  <a:txBody>
                    <a:bodyPr/>
                    <a:lstStyle/>
                    <a:p>
                      <a:pPr algn="ctr"/>
                      <a:r>
                        <a:rPr lang="en-US" sz="1800" b="0" dirty="0" smtClean="0">
                          <a:solidFill>
                            <a:schemeClr val="tx1"/>
                          </a:solidFill>
                          <a:latin typeface="Arial" panose="020B0604020202020204" pitchFamily="34" charset="0"/>
                          <a:cs typeface="Arial" panose="020B0604020202020204" pitchFamily="34" charset="0"/>
                        </a:rPr>
                        <a:t>343</a:t>
                      </a:r>
                      <a:endParaRPr lang="en-US" sz="1800" b="0" dirty="0">
                        <a:solidFill>
                          <a:schemeClr val="tx1"/>
                        </a:solidFill>
                        <a:latin typeface="Arial" panose="020B0604020202020204" pitchFamily="34" charset="0"/>
                        <a:cs typeface="Arial" panose="020B0604020202020204" pitchFamily="34" charset="0"/>
                      </a:endParaRPr>
                    </a:p>
                  </a:txBody>
                  <a:tcPr marL="68580" marR="68580" marT="34290" marB="34290" anchor="ctr"/>
                </a:tc>
                <a:tc>
                  <a:txBody>
                    <a:bodyPr/>
                    <a:lstStyle/>
                    <a:p>
                      <a:pPr algn="ctr"/>
                      <a:r>
                        <a:rPr lang="en-US" sz="1800" b="0" dirty="0" smtClean="0">
                          <a:solidFill>
                            <a:schemeClr val="tx1"/>
                          </a:solidFill>
                          <a:latin typeface="Arial" panose="020B0604020202020204" pitchFamily="34" charset="0"/>
                          <a:cs typeface="Arial" panose="020B0604020202020204" pitchFamily="34" charset="0"/>
                        </a:rPr>
                        <a:t>462</a:t>
                      </a:r>
                      <a:endParaRPr lang="en-US" sz="1800" b="0" dirty="0">
                        <a:solidFill>
                          <a:schemeClr val="tx1"/>
                        </a:solidFill>
                        <a:latin typeface="Arial" panose="020B0604020202020204" pitchFamily="34" charset="0"/>
                        <a:cs typeface="Arial" panose="020B0604020202020204" pitchFamily="34" charset="0"/>
                      </a:endParaRPr>
                    </a:p>
                  </a:txBody>
                  <a:tcPr marL="68580" marR="68580" marT="34290" marB="34290" anchor="ctr"/>
                </a:tc>
                <a:tc>
                  <a:txBody>
                    <a:bodyPr/>
                    <a:lstStyle/>
                    <a:p>
                      <a:pPr algn="ctr"/>
                      <a:r>
                        <a:rPr lang="en-US" sz="1800" b="0" dirty="0" smtClean="0">
                          <a:solidFill>
                            <a:schemeClr val="tx1"/>
                          </a:solidFill>
                          <a:latin typeface="Arial" panose="020B0604020202020204" pitchFamily="34" charset="0"/>
                          <a:cs typeface="Arial" panose="020B0604020202020204" pitchFamily="34" charset="0"/>
                        </a:rPr>
                        <a:t>395</a:t>
                      </a:r>
                      <a:endParaRPr lang="en-US" sz="1800" b="0" dirty="0">
                        <a:solidFill>
                          <a:schemeClr val="tx1"/>
                        </a:solidFill>
                        <a:latin typeface="Arial" panose="020B0604020202020204" pitchFamily="34" charset="0"/>
                        <a:cs typeface="Arial" panose="020B0604020202020204" pitchFamily="34" charset="0"/>
                      </a:endParaRPr>
                    </a:p>
                  </a:txBody>
                  <a:tcPr marL="68580" marR="68580" marT="34290" marB="34290" anchor="ctr"/>
                </a:tc>
                <a:tc>
                  <a:txBody>
                    <a:bodyPr/>
                    <a:lstStyle/>
                    <a:p>
                      <a:pPr algn="ctr"/>
                      <a:r>
                        <a:rPr lang="en-US" sz="1800" b="0" dirty="0" smtClean="0">
                          <a:solidFill>
                            <a:schemeClr val="tx1"/>
                          </a:solidFill>
                          <a:latin typeface="Arial" panose="020B0604020202020204" pitchFamily="34" charset="0"/>
                          <a:cs typeface="Arial" panose="020B0604020202020204" pitchFamily="34" charset="0"/>
                        </a:rPr>
                        <a:t>346</a:t>
                      </a:r>
                      <a:endParaRPr lang="en-US" sz="1800" b="0" dirty="0">
                        <a:solidFill>
                          <a:schemeClr val="tx1"/>
                        </a:solidFill>
                        <a:latin typeface="Arial" panose="020B0604020202020204" pitchFamily="34" charset="0"/>
                        <a:cs typeface="Arial" panose="020B0604020202020204" pitchFamily="34" charset="0"/>
                      </a:endParaRPr>
                    </a:p>
                  </a:txBody>
                  <a:tcPr marL="68580" marR="68580" marT="34290" marB="34290" anchor="ctr"/>
                </a:tc>
                <a:tc>
                  <a:txBody>
                    <a:bodyPr/>
                    <a:lstStyle/>
                    <a:p>
                      <a:pPr algn="ctr"/>
                      <a:r>
                        <a:rPr lang="en-US" sz="1800" b="0" dirty="0" smtClean="0">
                          <a:solidFill>
                            <a:schemeClr val="tx1"/>
                          </a:solidFill>
                          <a:latin typeface="Arial" panose="020B0604020202020204" pitchFamily="34" charset="0"/>
                          <a:cs typeface="Arial" panose="020B0604020202020204" pitchFamily="34" charset="0"/>
                        </a:rPr>
                        <a:t>347</a:t>
                      </a:r>
                      <a:endParaRPr lang="en-US" sz="1800" b="0" dirty="0">
                        <a:solidFill>
                          <a:schemeClr val="tx1"/>
                        </a:solidFill>
                        <a:latin typeface="Arial" panose="020B0604020202020204" pitchFamily="34" charset="0"/>
                        <a:cs typeface="Arial" panose="020B0604020202020204" pitchFamily="34" charset="0"/>
                      </a:endParaRPr>
                    </a:p>
                  </a:txBody>
                  <a:tcPr marL="68580" marR="68580" marT="34290" marB="34290" anchor="ctr"/>
                </a:tc>
                <a:tc>
                  <a:txBody>
                    <a:bodyPr/>
                    <a:lstStyle/>
                    <a:p>
                      <a:pPr algn="ctr"/>
                      <a:r>
                        <a:rPr lang="en-US" sz="1800" b="0" dirty="0" smtClean="0">
                          <a:solidFill>
                            <a:schemeClr val="tx1"/>
                          </a:solidFill>
                          <a:latin typeface="Arial" panose="020B0604020202020204" pitchFamily="34" charset="0"/>
                          <a:cs typeface="Arial" panose="020B0604020202020204" pitchFamily="34" charset="0"/>
                        </a:rPr>
                        <a:t>250</a:t>
                      </a:r>
                      <a:endParaRPr lang="en-US" sz="1800" b="0" dirty="0">
                        <a:solidFill>
                          <a:schemeClr val="tx1"/>
                        </a:solidFill>
                        <a:latin typeface="Arial" panose="020B0604020202020204" pitchFamily="34" charset="0"/>
                        <a:cs typeface="Arial" panose="020B0604020202020204" pitchFamily="34" charset="0"/>
                      </a:endParaRPr>
                    </a:p>
                  </a:txBody>
                  <a:tcPr marL="68580" marR="68580" marT="34290" marB="34290" anchor="ctr"/>
                </a:tc>
                <a:tc>
                  <a:txBody>
                    <a:bodyPr/>
                    <a:lstStyle/>
                    <a:p>
                      <a:pPr algn="ctr"/>
                      <a:r>
                        <a:rPr lang="en-US" sz="1800" b="0" dirty="0" smtClean="0">
                          <a:solidFill>
                            <a:schemeClr val="tx1"/>
                          </a:solidFill>
                          <a:latin typeface="Arial" panose="020B0604020202020204" pitchFamily="34" charset="0"/>
                          <a:cs typeface="Arial" panose="020B0604020202020204" pitchFamily="34" charset="0"/>
                        </a:rPr>
                        <a:t>270</a:t>
                      </a:r>
                      <a:endParaRPr lang="en-US" sz="1800" b="0" dirty="0">
                        <a:solidFill>
                          <a:schemeClr val="tx1"/>
                        </a:solidFill>
                        <a:latin typeface="Arial" panose="020B0604020202020204" pitchFamily="34" charset="0"/>
                        <a:cs typeface="Arial" panose="020B0604020202020204" pitchFamily="34" charset="0"/>
                      </a:endParaRPr>
                    </a:p>
                  </a:txBody>
                  <a:tcPr marL="68580" marR="68580" marT="34290" marB="34290" anchor="ctr"/>
                </a:tc>
                <a:tc>
                  <a:txBody>
                    <a:bodyPr/>
                    <a:lstStyle/>
                    <a:p>
                      <a:pPr algn="ctr" rtl="0" fontAlgn="ctr"/>
                      <a:r>
                        <a:rPr lang="en-US" sz="1800" b="1" i="0" u="none" strike="noStrike" dirty="0" smtClean="0">
                          <a:solidFill>
                            <a:srgbClr val="FF0000"/>
                          </a:solidFill>
                          <a:effectLst/>
                          <a:latin typeface="Arial" panose="020B0604020202020204" pitchFamily="34" charset="0"/>
                          <a:cs typeface="Arial" panose="020B0604020202020204" pitchFamily="34" charset="0"/>
                        </a:rPr>
                        <a:t>2.763</a:t>
                      </a:r>
                      <a:endParaRPr lang="en-US" sz="1800" b="1" i="0" u="none" strike="noStrike" dirty="0">
                        <a:solidFill>
                          <a:srgbClr val="FF0000"/>
                        </a:solidFill>
                        <a:effectLst/>
                        <a:latin typeface="Arial" panose="020B0604020202020204" pitchFamily="34" charset="0"/>
                        <a:cs typeface="Arial" panose="020B0604020202020204" pitchFamily="34" charset="0"/>
                      </a:endParaRPr>
                    </a:p>
                  </a:txBody>
                  <a:tcPr marL="9525" marR="9525" marT="9525" marB="0" anchor="ctr"/>
                </a:tc>
              </a:tr>
              <a:tr h="838200">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1800" b="0" baseline="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2016</a:t>
                      </a:r>
                      <a:endParaRPr lang="en-US" sz="18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34290" marB="34290" anchor="ctr"/>
                </a:tc>
                <a:tc>
                  <a:txBody>
                    <a:bodyPr/>
                    <a:lstStyle/>
                    <a:p>
                      <a:pPr algn="ctr"/>
                      <a:r>
                        <a:rPr lang="en-US" sz="1800" b="0" dirty="0">
                          <a:solidFill>
                            <a:schemeClr val="tx1"/>
                          </a:solidFill>
                          <a:effectLst/>
                          <a:latin typeface="Arial" panose="020B0604020202020204" pitchFamily="34" charset="0"/>
                          <a:cs typeface="Arial" panose="020B0604020202020204" pitchFamily="34" charset="0"/>
                        </a:rPr>
                        <a:t>716</a:t>
                      </a:r>
                    </a:p>
                  </a:txBody>
                  <a:tcPr marL="0" marR="0" marT="0" marB="0" anchor="ctr"/>
                </a:tc>
                <a:tc>
                  <a:txBody>
                    <a:bodyPr/>
                    <a:lstStyle/>
                    <a:p>
                      <a:pPr algn="ctr"/>
                      <a:r>
                        <a:rPr lang="en-US" sz="1800" b="0">
                          <a:solidFill>
                            <a:schemeClr val="tx1"/>
                          </a:solidFill>
                          <a:effectLst/>
                          <a:latin typeface="Arial" panose="020B0604020202020204" pitchFamily="34" charset="0"/>
                          <a:cs typeface="Arial" panose="020B0604020202020204" pitchFamily="34" charset="0"/>
                        </a:rPr>
                        <a:t>675</a:t>
                      </a:r>
                    </a:p>
                  </a:txBody>
                  <a:tcPr marL="0" marR="0" marT="0" marB="0" anchor="ctr"/>
                </a:tc>
                <a:tc>
                  <a:txBody>
                    <a:bodyPr/>
                    <a:lstStyle/>
                    <a:p>
                      <a:pPr algn="ctr"/>
                      <a:r>
                        <a:rPr lang="en-US" sz="1800" b="0">
                          <a:solidFill>
                            <a:schemeClr val="tx1"/>
                          </a:solidFill>
                          <a:effectLst/>
                          <a:latin typeface="Arial" panose="020B0604020202020204" pitchFamily="34" charset="0"/>
                          <a:cs typeface="Arial" panose="020B0604020202020204" pitchFamily="34" charset="0"/>
                        </a:rPr>
                        <a:t>823</a:t>
                      </a:r>
                    </a:p>
                  </a:txBody>
                  <a:tcPr marL="0" marR="0" marT="0" marB="0" anchor="ctr"/>
                </a:tc>
                <a:tc>
                  <a:txBody>
                    <a:bodyPr/>
                    <a:lstStyle/>
                    <a:p>
                      <a:pPr algn="ctr"/>
                      <a:r>
                        <a:rPr lang="en-US" sz="1800" b="0">
                          <a:solidFill>
                            <a:schemeClr val="tx1"/>
                          </a:solidFill>
                          <a:effectLst/>
                          <a:latin typeface="Arial" panose="020B0604020202020204" pitchFamily="34" charset="0"/>
                          <a:cs typeface="Arial" panose="020B0604020202020204" pitchFamily="34" charset="0"/>
                        </a:rPr>
                        <a:t>755</a:t>
                      </a:r>
                    </a:p>
                  </a:txBody>
                  <a:tcPr marL="0" marR="0" marT="0" marB="0" anchor="ctr"/>
                </a:tc>
                <a:tc>
                  <a:txBody>
                    <a:bodyPr/>
                    <a:lstStyle/>
                    <a:p>
                      <a:pPr algn="ctr"/>
                      <a:r>
                        <a:rPr lang="en-US" sz="1800" b="0">
                          <a:solidFill>
                            <a:schemeClr val="tx1"/>
                          </a:solidFill>
                          <a:effectLst/>
                          <a:latin typeface="Arial" panose="020B0604020202020204" pitchFamily="34" charset="0"/>
                          <a:cs typeface="Arial" panose="020B0604020202020204" pitchFamily="34" charset="0"/>
                        </a:rPr>
                        <a:t>738</a:t>
                      </a:r>
                    </a:p>
                  </a:txBody>
                  <a:tcPr marL="0" marR="0" marT="0" marB="0" anchor="ctr"/>
                </a:tc>
                <a:tc>
                  <a:txBody>
                    <a:bodyPr/>
                    <a:lstStyle/>
                    <a:p>
                      <a:pPr algn="ctr"/>
                      <a:r>
                        <a:rPr lang="en-US" sz="1800" b="0">
                          <a:solidFill>
                            <a:schemeClr val="tx1"/>
                          </a:solidFill>
                          <a:effectLst/>
                          <a:latin typeface="Arial" panose="020B0604020202020204" pitchFamily="34" charset="0"/>
                          <a:cs typeface="Arial" panose="020B0604020202020204" pitchFamily="34" charset="0"/>
                        </a:rPr>
                        <a:t>598</a:t>
                      </a:r>
                    </a:p>
                  </a:txBody>
                  <a:tcPr marL="0" marR="0" marT="0" marB="0" anchor="ctr"/>
                </a:tc>
                <a:tc>
                  <a:txBody>
                    <a:bodyPr/>
                    <a:lstStyle/>
                    <a:p>
                      <a:pPr algn="ctr"/>
                      <a:r>
                        <a:rPr lang="en-US" sz="1800" b="0" dirty="0">
                          <a:solidFill>
                            <a:schemeClr val="tx1"/>
                          </a:solidFill>
                          <a:effectLst/>
                          <a:latin typeface="Arial" panose="020B0604020202020204" pitchFamily="34" charset="0"/>
                          <a:cs typeface="Arial" panose="020B0604020202020204" pitchFamily="34" charset="0"/>
                        </a:rPr>
                        <a:t>374</a:t>
                      </a:r>
                    </a:p>
                  </a:txBody>
                  <a:tcPr marL="0" marR="0" marT="0" marB="0" anchor="ctr"/>
                </a:tc>
                <a:tc>
                  <a:txBody>
                    <a:bodyPr/>
                    <a:lstStyle/>
                    <a:p>
                      <a:pPr algn="ctr"/>
                      <a:r>
                        <a:rPr lang="en-US" sz="1800" b="0" dirty="0">
                          <a:solidFill>
                            <a:schemeClr val="tx1"/>
                          </a:solidFill>
                          <a:effectLst/>
                          <a:latin typeface="Arial" panose="020B0604020202020204" pitchFamily="34" charset="0"/>
                          <a:cs typeface="Arial" panose="020B0604020202020204" pitchFamily="34" charset="0"/>
                        </a:rPr>
                        <a:t>442</a:t>
                      </a:r>
                    </a:p>
                  </a:txBody>
                  <a:tcPr marL="0" marR="0" marT="0" marB="0" anchor="ctr"/>
                </a:tc>
                <a:tc>
                  <a:txBody>
                    <a:bodyPr/>
                    <a:lstStyle/>
                    <a:p>
                      <a:pPr algn="ctr" rtl="0" fontAlgn="ctr"/>
                      <a:r>
                        <a:rPr lang="en-US" sz="1800" b="1" i="0" u="none" strike="noStrike" dirty="0" smtClean="0">
                          <a:solidFill>
                            <a:srgbClr val="FF0000"/>
                          </a:solidFill>
                          <a:effectLst/>
                          <a:latin typeface="Arial" panose="020B0604020202020204" pitchFamily="34" charset="0"/>
                          <a:cs typeface="Arial" panose="020B0604020202020204" pitchFamily="34" charset="0"/>
                        </a:rPr>
                        <a:t>5.121</a:t>
                      </a:r>
                      <a:endParaRPr lang="en-US" sz="1800" b="1" i="0" u="none" strike="noStrike" dirty="0">
                        <a:solidFill>
                          <a:srgbClr val="FF0000"/>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sp>
        <p:nvSpPr>
          <p:cNvPr id="4" name="Slide Number Placeholder 3"/>
          <p:cNvSpPr>
            <a:spLocks noGrp="1"/>
          </p:cNvSpPr>
          <p:nvPr>
            <p:ph type="sldNum" sz="quarter" idx="12"/>
          </p:nvPr>
        </p:nvSpPr>
        <p:spPr/>
        <p:txBody>
          <a:bodyPr/>
          <a:lstStyle/>
          <a:p>
            <a:fld id="{3B354CAE-5F33-4146-98AC-F4D57F1CC67C}" type="slidenum">
              <a:rPr lang="en-US" smtClean="0"/>
              <a:pPr/>
              <a:t>6</a:t>
            </a:fld>
            <a:endParaRPr lang="en-US"/>
          </a:p>
        </p:txBody>
      </p:sp>
    </p:spTree>
    <p:extLst>
      <p:ext uri="{BB962C8B-B14F-4D97-AF65-F5344CB8AC3E}">
        <p14:creationId xmlns:p14="http://schemas.microsoft.com/office/powerpoint/2010/main" xmlns="" val="10031241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sldNum" idx="4294967295"/>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Arial"/>
                <a:ea typeface="Arial"/>
                <a:cs typeface="Arial"/>
                <a:sym typeface="Arial"/>
              </a:rPr>
              <a:pPr marL="0" marR="0" lvl="0" indent="0" algn="r" rtl="0">
                <a:spcBef>
                  <a:spcPts val="0"/>
                </a:spcBef>
                <a:buSzPct val="25000"/>
                <a:buNone/>
              </a:pPr>
              <a:t>7</a:t>
            </a:fld>
            <a:endParaRPr lang="en-US" sz="900">
              <a:solidFill>
                <a:srgbClr val="888888"/>
              </a:solidFill>
              <a:latin typeface="Arial"/>
              <a:ea typeface="Arial"/>
              <a:cs typeface="Arial"/>
              <a:sym typeface="Arial"/>
            </a:endParaRPr>
          </a:p>
        </p:txBody>
      </p:sp>
      <p:sp>
        <p:nvSpPr>
          <p:cNvPr id="177" name="Shape 177"/>
          <p:cNvSpPr txBox="1"/>
          <p:nvPr/>
        </p:nvSpPr>
        <p:spPr>
          <a:xfrm>
            <a:off x="309484" y="227806"/>
            <a:ext cx="8229600" cy="1143000"/>
          </a:xfrm>
          <a:prstGeom prst="rect">
            <a:avLst/>
          </a:prstGeom>
          <a:noFill/>
          <a:ln>
            <a:noFill/>
          </a:ln>
        </p:spPr>
        <p:txBody>
          <a:bodyPr lIns="91425" tIns="45700" rIns="91425" bIns="45700" anchor="t" anchorCtr="0">
            <a:noAutofit/>
          </a:bodyPr>
          <a:lstStyle/>
          <a:p>
            <a:pPr marL="0" marR="0" lvl="0" indent="0" algn="ctr" rtl="0">
              <a:spcBef>
                <a:spcPts val="0"/>
              </a:spcBef>
              <a:buClr>
                <a:srgbClr val="2F5496"/>
              </a:buClr>
              <a:buSzPct val="25000"/>
              <a:buFont typeface="Arial"/>
              <a:buNone/>
            </a:pPr>
            <a:r>
              <a:rPr lang="en-US" sz="4400" b="1">
                <a:solidFill>
                  <a:srgbClr val="2F5496"/>
                </a:solidFill>
              </a:rPr>
              <a:t>RESEARCH QUESTION</a:t>
            </a:r>
          </a:p>
        </p:txBody>
      </p:sp>
      <p:sp>
        <p:nvSpPr>
          <p:cNvPr id="178" name="Shape 178"/>
          <p:cNvSpPr txBox="1"/>
          <p:nvPr/>
        </p:nvSpPr>
        <p:spPr>
          <a:xfrm>
            <a:off x="533400" y="1524000"/>
            <a:ext cx="8229600" cy="4525963"/>
          </a:xfrm>
          <a:prstGeom prst="rect">
            <a:avLst/>
          </a:prstGeom>
          <a:noFill/>
          <a:ln>
            <a:noFill/>
          </a:ln>
        </p:spPr>
        <p:txBody>
          <a:bodyPr lIns="91425" tIns="45700" rIns="91425" bIns="45700" anchor="t" anchorCtr="0">
            <a:noAutofit/>
          </a:bodyPr>
          <a:lstStyle/>
          <a:p>
            <a:pPr marL="0" marR="0" lvl="0" indent="0" algn="just" rtl="0">
              <a:spcBef>
                <a:spcPts val="0"/>
              </a:spcBef>
              <a:buClr>
                <a:schemeClr val="dk1"/>
              </a:buClr>
              <a:buSzPct val="25000"/>
              <a:buFont typeface="Arial"/>
              <a:buNone/>
            </a:pPr>
            <a:r>
              <a:rPr lang="en-US" sz="3200" dirty="0">
                <a:solidFill>
                  <a:schemeClr val="dk1"/>
                </a:solidFill>
                <a:latin typeface="Calibri"/>
                <a:ea typeface="Calibri"/>
                <a:cs typeface="Calibri"/>
                <a:sym typeface="Calibri"/>
              </a:rPr>
              <a:t>What are the factors </a:t>
            </a:r>
            <a:r>
              <a:rPr lang="en-US" sz="3200" dirty="0" smtClean="0">
                <a:solidFill>
                  <a:schemeClr val="dk1"/>
                </a:solidFill>
                <a:latin typeface="Calibri"/>
                <a:ea typeface="Calibri"/>
                <a:cs typeface="Calibri"/>
                <a:sym typeface="Calibri"/>
              </a:rPr>
              <a:t>associated</a:t>
            </a:r>
            <a:r>
              <a:rPr lang="en-US" sz="3200" dirty="0" smtClean="0">
                <a:solidFill>
                  <a:schemeClr val="dk1"/>
                </a:solidFill>
                <a:latin typeface="Calibri"/>
                <a:ea typeface="Calibri"/>
                <a:cs typeface="Calibri"/>
                <a:sym typeface="Calibri"/>
              </a:rPr>
              <a:t> with </a:t>
            </a:r>
            <a:r>
              <a:rPr lang="en-US" sz="3200" dirty="0" smtClean="0">
                <a:solidFill>
                  <a:schemeClr val="dk1"/>
                </a:solidFill>
                <a:latin typeface="Calibri"/>
                <a:ea typeface="Calibri"/>
                <a:cs typeface="Calibri"/>
                <a:sym typeface="Calibri"/>
              </a:rPr>
              <a:t>patients dropping out </a:t>
            </a:r>
            <a:r>
              <a:rPr lang="en-US" sz="3200" dirty="0">
                <a:solidFill>
                  <a:schemeClr val="dk1"/>
                </a:solidFill>
                <a:latin typeface="Calibri"/>
                <a:ea typeface="Calibri"/>
                <a:cs typeface="Calibri"/>
                <a:sym typeface="Calibri"/>
              </a:rPr>
              <a:t>of the methadone </a:t>
            </a:r>
            <a:r>
              <a:rPr lang="en-US" sz="3200" dirty="0" smtClean="0">
                <a:solidFill>
                  <a:schemeClr val="dk1"/>
                </a:solidFill>
                <a:latin typeface="Calibri"/>
                <a:ea typeface="Calibri"/>
                <a:cs typeface="Calibri"/>
                <a:sym typeface="Calibri"/>
              </a:rPr>
              <a:t>maintenance treatment program?</a:t>
            </a:r>
            <a:endParaRPr lang="en-US" sz="3200" dirty="0">
              <a:solidFill>
                <a:schemeClr val="dk1"/>
              </a:solidFill>
              <a:latin typeface="Calibri"/>
              <a:ea typeface="Calibri"/>
              <a:cs typeface="Calibri"/>
              <a:sym typeface="Calibri"/>
            </a:endParaRPr>
          </a:p>
        </p:txBody>
      </p:sp>
      <p:pic>
        <p:nvPicPr>
          <p:cNvPr id="6" name="Picture 5"/>
          <p:cNvPicPr>
            <a:picLocks noChangeAspect="1"/>
          </p:cNvPicPr>
          <p:nvPr/>
        </p:nvPicPr>
        <p:blipFill>
          <a:blip r:embed="rId3" cstate="print"/>
          <a:stretch>
            <a:fillRect/>
          </a:stretch>
        </p:blipFill>
        <p:spPr>
          <a:xfrm>
            <a:off x="-1" y="6114474"/>
            <a:ext cx="9192987" cy="743526"/>
          </a:xfrm>
          <a:prstGeom prst="rect">
            <a:avLst/>
          </a:prstGeom>
        </p:spPr>
      </p:pic>
    </p:spTree>
    <p:extLst>
      <p:ext uri="{BB962C8B-B14F-4D97-AF65-F5344CB8AC3E}">
        <p14:creationId xmlns:p14="http://schemas.microsoft.com/office/powerpoint/2010/main" xmlns="" val="7869209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Shape 185"/>
          <p:cNvSpPr txBox="1">
            <a:spLocks noGrp="1"/>
          </p:cNvSpPr>
          <p:nvPr>
            <p:ph type="sldNum" idx="4294967295"/>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Arial"/>
                <a:ea typeface="Arial"/>
                <a:cs typeface="Arial"/>
                <a:sym typeface="Arial"/>
              </a:rPr>
              <a:pPr marL="0" marR="0" lvl="0" indent="0" algn="r" rtl="0">
                <a:spcBef>
                  <a:spcPts val="0"/>
                </a:spcBef>
                <a:buSzPct val="25000"/>
                <a:buNone/>
              </a:pPr>
              <a:t>8</a:t>
            </a:fld>
            <a:endParaRPr lang="en-US" sz="900">
              <a:solidFill>
                <a:srgbClr val="888888"/>
              </a:solidFill>
              <a:latin typeface="Arial"/>
              <a:ea typeface="Arial"/>
              <a:cs typeface="Arial"/>
              <a:sym typeface="Arial"/>
            </a:endParaRPr>
          </a:p>
        </p:txBody>
      </p:sp>
      <p:sp>
        <p:nvSpPr>
          <p:cNvPr id="186" name="Shape 186"/>
          <p:cNvSpPr txBox="1"/>
          <p:nvPr/>
        </p:nvSpPr>
        <p:spPr>
          <a:xfrm>
            <a:off x="-381000" y="228600"/>
            <a:ext cx="8229600" cy="1143000"/>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Font typeface="Calibri"/>
              <a:buNone/>
            </a:pPr>
            <a:endParaRPr sz="4400">
              <a:solidFill>
                <a:schemeClr val="dk1"/>
              </a:solidFill>
              <a:latin typeface="Arial"/>
              <a:ea typeface="Arial"/>
              <a:cs typeface="Arial"/>
              <a:sym typeface="Arial"/>
            </a:endParaRPr>
          </a:p>
        </p:txBody>
      </p:sp>
      <p:sp>
        <p:nvSpPr>
          <p:cNvPr id="187" name="Shape 187"/>
          <p:cNvSpPr/>
          <p:nvPr/>
        </p:nvSpPr>
        <p:spPr>
          <a:xfrm>
            <a:off x="402300" y="1371600"/>
            <a:ext cx="8458200" cy="4419600"/>
          </a:xfrm>
          <a:prstGeom prst="roundRect">
            <a:avLst>
              <a:gd name="adj" fmla="val 16667"/>
            </a:avLst>
          </a:prstGeom>
          <a:gradFill>
            <a:gsLst>
              <a:gs pos="0">
                <a:srgbClr val="70A5DA"/>
              </a:gs>
              <a:gs pos="50000">
                <a:srgbClr val="539BDB"/>
              </a:gs>
              <a:gs pos="100000">
                <a:srgbClr val="4288C8"/>
              </a:gs>
            </a:gsLst>
            <a:lin ang="5400000" scaled="0"/>
          </a:gradFill>
          <a:ln>
            <a:noFill/>
          </a:ln>
          <a:effectLst>
            <a:outerShdw blurRad="57150" dist="19050" dir="5400000" algn="ctr" rotWithShape="0">
              <a:srgbClr val="000000">
                <a:alpha val="62745"/>
              </a:srgbClr>
            </a:outerShdw>
          </a:effectLst>
        </p:spPr>
        <p:txBody>
          <a:bodyPr lIns="91425" tIns="45700" rIns="91425" bIns="45700" anchor="t" anchorCtr="0">
            <a:noAutofit/>
          </a:bodyPr>
          <a:lstStyle/>
          <a:p>
            <a:pPr marL="514350" marR="0" lvl="0" indent="-514350" algn="l" rtl="0">
              <a:spcBef>
                <a:spcPts val="0"/>
              </a:spcBef>
              <a:spcAft>
                <a:spcPts val="0"/>
              </a:spcAft>
              <a:buClr>
                <a:schemeClr val="lt1"/>
              </a:buClr>
              <a:buSzPct val="100000"/>
              <a:buFont typeface="Calibri"/>
              <a:buAutoNum type="arabicPeriod"/>
            </a:pPr>
            <a:r>
              <a:rPr lang="en-US" sz="2800" dirty="0">
                <a:solidFill>
                  <a:schemeClr val="lt1"/>
                </a:solidFill>
                <a:latin typeface="Calibri"/>
                <a:ea typeface="Calibri"/>
                <a:cs typeface="Calibri"/>
                <a:sym typeface="Calibri"/>
              </a:rPr>
              <a:t>Determine the percentage of patient </a:t>
            </a:r>
            <a:r>
              <a:rPr lang="en-US" sz="2800" dirty="0" smtClean="0">
                <a:solidFill>
                  <a:schemeClr val="lt1"/>
                </a:solidFill>
                <a:latin typeface="Calibri"/>
                <a:ea typeface="Calibri"/>
                <a:cs typeface="Calibri"/>
                <a:sym typeface="Calibri"/>
              </a:rPr>
              <a:t>dropping </a:t>
            </a:r>
            <a:r>
              <a:rPr lang="en-US" sz="2800" dirty="0">
                <a:solidFill>
                  <a:schemeClr val="lt1"/>
                </a:solidFill>
                <a:latin typeface="Calibri"/>
                <a:ea typeface="Calibri"/>
                <a:cs typeface="Calibri"/>
                <a:sym typeface="Calibri"/>
              </a:rPr>
              <a:t>out </a:t>
            </a:r>
            <a:r>
              <a:rPr lang="en-US" sz="2800" dirty="0" smtClean="0">
                <a:solidFill>
                  <a:schemeClr val="lt1"/>
                </a:solidFill>
                <a:latin typeface="Calibri"/>
                <a:ea typeface="Calibri"/>
                <a:cs typeface="Calibri"/>
                <a:sym typeface="Calibri"/>
              </a:rPr>
              <a:t>from</a:t>
            </a:r>
            <a:r>
              <a:rPr lang="en-US" sz="2800" dirty="0" smtClean="0">
                <a:solidFill>
                  <a:schemeClr val="lt1"/>
                </a:solidFill>
                <a:latin typeface="Calibri"/>
                <a:ea typeface="Calibri"/>
                <a:cs typeface="Calibri"/>
                <a:sym typeface="Calibri"/>
              </a:rPr>
              <a:t> </a:t>
            </a:r>
            <a:r>
              <a:rPr lang="en-US" sz="2800" dirty="0">
                <a:solidFill>
                  <a:schemeClr val="lt1"/>
                </a:solidFill>
                <a:latin typeface="Calibri"/>
                <a:ea typeface="Calibri"/>
                <a:cs typeface="Calibri"/>
                <a:sym typeface="Calibri"/>
              </a:rPr>
              <a:t>the methadone treatment program </a:t>
            </a:r>
          </a:p>
          <a:p>
            <a:pPr marL="514350" marR="0" lvl="0" indent="-514350" algn="l" rtl="0">
              <a:spcBef>
                <a:spcPts val="560"/>
              </a:spcBef>
              <a:spcAft>
                <a:spcPts val="0"/>
              </a:spcAft>
              <a:buClr>
                <a:schemeClr val="lt1"/>
              </a:buClr>
              <a:buSzPct val="100000"/>
              <a:buFont typeface="Calibri"/>
              <a:buAutoNum type="arabicPeriod"/>
            </a:pPr>
            <a:r>
              <a:rPr lang="en-US" sz="2800" dirty="0">
                <a:solidFill>
                  <a:schemeClr val="lt1"/>
                </a:solidFill>
                <a:latin typeface="Calibri"/>
                <a:ea typeface="Calibri"/>
                <a:cs typeface="Calibri"/>
                <a:sym typeface="Calibri"/>
              </a:rPr>
              <a:t>Describe the characteristic of patient </a:t>
            </a:r>
            <a:r>
              <a:rPr lang="en-US" sz="2800" dirty="0" smtClean="0">
                <a:solidFill>
                  <a:schemeClr val="lt1"/>
                </a:solidFill>
                <a:latin typeface="Calibri"/>
                <a:ea typeface="Calibri"/>
                <a:cs typeface="Calibri"/>
                <a:sym typeface="Calibri"/>
              </a:rPr>
              <a:t>dropping </a:t>
            </a:r>
            <a:r>
              <a:rPr lang="en-US" sz="2800" dirty="0">
                <a:solidFill>
                  <a:schemeClr val="lt1"/>
                </a:solidFill>
                <a:latin typeface="Calibri"/>
                <a:ea typeface="Calibri"/>
                <a:cs typeface="Calibri"/>
                <a:sym typeface="Calibri"/>
              </a:rPr>
              <a:t>out </a:t>
            </a:r>
            <a:r>
              <a:rPr lang="en-US" sz="2800" dirty="0" smtClean="0">
                <a:solidFill>
                  <a:schemeClr val="lt1"/>
                </a:solidFill>
                <a:latin typeface="Calibri"/>
                <a:ea typeface="Calibri"/>
                <a:cs typeface="Calibri"/>
                <a:sym typeface="Calibri"/>
              </a:rPr>
              <a:t>from </a:t>
            </a:r>
            <a:r>
              <a:rPr lang="en-US" sz="2800" dirty="0">
                <a:solidFill>
                  <a:schemeClr val="lt1"/>
                </a:solidFill>
                <a:latin typeface="Calibri"/>
                <a:ea typeface="Calibri"/>
                <a:cs typeface="Calibri"/>
                <a:sym typeface="Calibri"/>
              </a:rPr>
              <a:t>the methadone treatment program </a:t>
            </a:r>
          </a:p>
          <a:p>
            <a:pPr marL="514350" marR="0" lvl="0" indent="-514350" algn="l" rtl="0">
              <a:spcBef>
                <a:spcPts val="560"/>
              </a:spcBef>
              <a:spcAft>
                <a:spcPts val="0"/>
              </a:spcAft>
              <a:buClr>
                <a:schemeClr val="lt1"/>
              </a:buClr>
              <a:buSzPct val="100000"/>
              <a:buFont typeface="Calibri"/>
              <a:buAutoNum type="arabicPeriod"/>
            </a:pPr>
            <a:r>
              <a:rPr lang="en-US" sz="2800" dirty="0">
                <a:solidFill>
                  <a:schemeClr val="lt1"/>
                </a:solidFill>
                <a:latin typeface="Calibri"/>
                <a:ea typeface="Calibri"/>
                <a:cs typeface="Calibri"/>
                <a:sym typeface="Calibri"/>
              </a:rPr>
              <a:t>Finding out the reason why patients </a:t>
            </a:r>
            <a:r>
              <a:rPr lang="en-US" sz="2800" dirty="0" smtClean="0">
                <a:solidFill>
                  <a:schemeClr val="lt1"/>
                </a:solidFill>
                <a:latin typeface="Calibri"/>
                <a:ea typeface="Calibri"/>
                <a:cs typeface="Calibri"/>
                <a:sym typeface="Calibri"/>
              </a:rPr>
              <a:t>drop out from </a:t>
            </a:r>
            <a:r>
              <a:rPr lang="en-US" sz="2800" dirty="0">
                <a:solidFill>
                  <a:schemeClr val="lt1"/>
                </a:solidFill>
                <a:latin typeface="Calibri"/>
                <a:ea typeface="Calibri"/>
                <a:cs typeface="Calibri"/>
                <a:sym typeface="Calibri"/>
              </a:rPr>
              <a:t>the methadone treatment program (*)</a:t>
            </a:r>
          </a:p>
          <a:p>
            <a:pPr marL="514350" lvl="0" indent="-514350" rtl="0">
              <a:spcBef>
                <a:spcPts val="0"/>
              </a:spcBef>
              <a:buClr>
                <a:schemeClr val="lt1"/>
              </a:buClr>
              <a:buSzPct val="100000"/>
              <a:buFont typeface="Calibri"/>
              <a:buAutoNum type="arabicPeriod"/>
            </a:pPr>
            <a:r>
              <a:rPr lang="en-US" sz="2800" dirty="0">
                <a:solidFill>
                  <a:schemeClr val="lt1"/>
                </a:solidFill>
                <a:latin typeface="Calibri"/>
                <a:ea typeface="Calibri"/>
                <a:cs typeface="Calibri"/>
                <a:sym typeface="Calibri"/>
              </a:rPr>
              <a:t>Identify the factors </a:t>
            </a:r>
            <a:r>
              <a:rPr lang="en-US" sz="2800" dirty="0" smtClean="0">
                <a:solidFill>
                  <a:schemeClr val="lt1"/>
                </a:solidFill>
                <a:latin typeface="Calibri"/>
                <a:ea typeface="Calibri"/>
                <a:cs typeface="Calibri"/>
                <a:sym typeface="Calibri"/>
              </a:rPr>
              <a:t>associated with dropping </a:t>
            </a:r>
            <a:r>
              <a:rPr lang="en-US" sz="2800" dirty="0">
                <a:solidFill>
                  <a:schemeClr val="lt1"/>
                </a:solidFill>
                <a:latin typeface="Calibri"/>
                <a:ea typeface="Calibri"/>
                <a:cs typeface="Calibri"/>
                <a:sym typeface="Calibri"/>
              </a:rPr>
              <a:t>out of the methadone treatment </a:t>
            </a:r>
            <a:r>
              <a:rPr lang="en-US" sz="2800" dirty="0" smtClean="0">
                <a:solidFill>
                  <a:schemeClr val="lt1"/>
                </a:solidFill>
                <a:latin typeface="Calibri"/>
                <a:ea typeface="Calibri"/>
                <a:cs typeface="Calibri"/>
                <a:sym typeface="Calibri"/>
              </a:rPr>
              <a:t>program</a:t>
            </a:r>
            <a:endParaRPr lang="en-US" sz="2800" dirty="0">
              <a:solidFill>
                <a:schemeClr val="lt1"/>
              </a:solidFill>
              <a:latin typeface="Calibri"/>
              <a:ea typeface="Calibri"/>
              <a:cs typeface="Calibri"/>
              <a:sym typeface="Calibri"/>
            </a:endParaRPr>
          </a:p>
        </p:txBody>
      </p:sp>
      <p:sp>
        <p:nvSpPr>
          <p:cNvPr id="188" name="Shape 188"/>
          <p:cNvSpPr/>
          <p:nvPr/>
        </p:nvSpPr>
        <p:spPr>
          <a:xfrm>
            <a:off x="2057400" y="457200"/>
            <a:ext cx="6457800" cy="7695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4400" b="1">
                <a:solidFill>
                  <a:srgbClr val="2F5496"/>
                </a:solidFill>
              </a:rPr>
              <a:t>SPECIFIC OBJECTIVE</a:t>
            </a:r>
          </a:p>
        </p:txBody>
      </p:sp>
      <p:pic>
        <p:nvPicPr>
          <p:cNvPr id="6" name="Picture 5"/>
          <p:cNvPicPr>
            <a:picLocks noChangeAspect="1"/>
          </p:cNvPicPr>
          <p:nvPr/>
        </p:nvPicPr>
        <p:blipFill>
          <a:blip r:embed="rId3" cstate="print"/>
          <a:stretch>
            <a:fillRect/>
          </a:stretch>
        </p:blipFill>
        <p:spPr>
          <a:xfrm>
            <a:off x="-1" y="6114474"/>
            <a:ext cx="9192987" cy="743526"/>
          </a:xfrm>
          <a:prstGeom prst="rect">
            <a:avLst/>
          </a:prstGeom>
        </p:spPr>
      </p:pic>
    </p:spTree>
    <p:extLst>
      <p:ext uri="{BB962C8B-B14F-4D97-AF65-F5344CB8AC3E}">
        <p14:creationId xmlns:p14="http://schemas.microsoft.com/office/powerpoint/2010/main" xmlns="" val="22707899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sldNum" idx="4294967295"/>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a:solidFill>
                  <a:srgbClr val="888888"/>
                </a:solidFill>
                <a:latin typeface="Arial"/>
                <a:ea typeface="Arial"/>
                <a:cs typeface="Arial"/>
                <a:sym typeface="Arial"/>
              </a:rPr>
              <a:pPr marL="0" marR="0" lvl="0" indent="0" algn="r" rtl="0">
                <a:spcBef>
                  <a:spcPts val="0"/>
                </a:spcBef>
                <a:buSzPct val="25000"/>
                <a:buNone/>
              </a:pPr>
              <a:t>9</a:t>
            </a:fld>
            <a:endParaRPr lang="en-US" sz="900">
              <a:solidFill>
                <a:srgbClr val="888888"/>
              </a:solidFill>
              <a:latin typeface="Arial"/>
              <a:ea typeface="Arial"/>
              <a:cs typeface="Arial"/>
              <a:sym typeface="Arial"/>
            </a:endParaRPr>
          </a:p>
        </p:txBody>
      </p:sp>
      <p:sp>
        <p:nvSpPr>
          <p:cNvPr id="195" name="Shape 195"/>
          <p:cNvSpPr txBox="1"/>
          <p:nvPr/>
        </p:nvSpPr>
        <p:spPr>
          <a:xfrm>
            <a:off x="-152400" y="1066800"/>
            <a:ext cx="9448800" cy="2057400"/>
          </a:xfrm>
          <a:prstGeom prst="rect">
            <a:avLst/>
          </a:prstGeom>
          <a:noFill/>
          <a:ln>
            <a:noFill/>
          </a:ln>
        </p:spPr>
        <p:txBody>
          <a:bodyPr lIns="91425" tIns="45700" rIns="91425" bIns="45700" anchor="t" anchorCtr="0">
            <a:noAutofit/>
          </a:bodyPr>
          <a:lstStyle/>
          <a:p>
            <a:pPr marL="0" marR="0" lvl="0" indent="0" algn="ctr" rtl="0">
              <a:spcBef>
                <a:spcPts val="0"/>
              </a:spcBef>
              <a:buClr>
                <a:srgbClr val="2F5496"/>
              </a:buClr>
              <a:buSzPct val="25000"/>
              <a:buFont typeface="Arial"/>
              <a:buNone/>
            </a:pPr>
            <a:r>
              <a:rPr lang="en-US" sz="4400" b="1">
                <a:solidFill>
                  <a:srgbClr val="2F5496"/>
                </a:solidFill>
              </a:rPr>
              <a:t>RESEARCH SUBJECT AND METHODOLOGY</a:t>
            </a:r>
            <a:r>
              <a:rPr lang="en-US" sz="4400" b="1">
                <a:solidFill>
                  <a:srgbClr val="2F5496"/>
                </a:solidFill>
                <a:latin typeface="Arial"/>
                <a:ea typeface="Arial"/>
                <a:cs typeface="Arial"/>
                <a:sym typeface="Arial"/>
              </a:rPr>
              <a:t/>
            </a:r>
            <a:br>
              <a:rPr lang="en-US" sz="4400" b="1">
                <a:solidFill>
                  <a:srgbClr val="2F5496"/>
                </a:solidFill>
                <a:latin typeface="Arial"/>
                <a:ea typeface="Arial"/>
                <a:cs typeface="Arial"/>
                <a:sym typeface="Arial"/>
              </a:rPr>
            </a:br>
            <a:endParaRPr lang="en-US" sz="4400" b="1">
              <a:solidFill>
                <a:srgbClr val="2F5496"/>
              </a:solidFill>
              <a:latin typeface="Arial"/>
              <a:ea typeface="Arial"/>
              <a:cs typeface="Arial"/>
              <a:sym typeface="Arial"/>
            </a:endParaRPr>
          </a:p>
        </p:txBody>
      </p:sp>
      <p:pic>
        <p:nvPicPr>
          <p:cNvPr id="196" name="Shape 196"/>
          <p:cNvPicPr preferRelativeResize="0"/>
          <p:nvPr/>
        </p:nvPicPr>
        <p:blipFill rotWithShape="1">
          <a:blip r:embed="rId3" cstate="print">
            <a:alphaModFix/>
          </a:blip>
          <a:srcRect/>
          <a:stretch/>
        </p:blipFill>
        <p:spPr>
          <a:xfrm>
            <a:off x="3276600" y="2819400"/>
            <a:ext cx="2942167" cy="2206625"/>
          </a:xfrm>
          <a:prstGeom prst="rect">
            <a:avLst/>
          </a:prstGeom>
          <a:noFill/>
          <a:ln>
            <a:noFill/>
          </a:ln>
        </p:spPr>
      </p:pic>
      <p:pic>
        <p:nvPicPr>
          <p:cNvPr id="6" name="Picture 5"/>
          <p:cNvPicPr>
            <a:picLocks noChangeAspect="1"/>
          </p:cNvPicPr>
          <p:nvPr/>
        </p:nvPicPr>
        <p:blipFill>
          <a:blip r:embed="rId4" cstate="print"/>
          <a:stretch>
            <a:fillRect/>
          </a:stretch>
        </p:blipFill>
        <p:spPr>
          <a:xfrm>
            <a:off x="-1" y="6114474"/>
            <a:ext cx="9192987" cy="743526"/>
          </a:xfrm>
          <a:prstGeom prst="rect">
            <a:avLst/>
          </a:prstGeom>
        </p:spPr>
      </p:pic>
    </p:spTree>
    <p:extLst>
      <p:ext uri="{BB962C8B-B14F-4D97-AF65-F5344CB8AC3E}">
        <p14:creationId xmlns:p14="http://schemas.microsoft.com/office/powerpoint/2010/main" xmlns="" val="4827668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5144</TotalTime>
  <Words>2642</Words>
  <Application>Microsoft Office PowerPoint</Application>
  <PresentationFormat>On-screen Show (4:3)</PresentationFormat>
  <Paragraphs>905</Paragraphs>
  <Slides>43</Slides>
  <Notes>38</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FACTORS  ASSOCIATED  WITH PATIENTS  DROPPING OUT OF  METHADONE MAINTENANCE TREATMENT   IN HO CHI MINH CITY, 2015 - 2017</vt:lpstr>
      <vt:lpstr>Slide 2</vt:lpstr>
      <vt:lpstr>INTRODUCTION</vt:lpstr>
      <vt:lpstr>BACKGROUND OF METHADONE TREATMENT PROGRAM IN HCM City  2008 - 2016</vt:lpstr>
      <vt:lpstr>Slide 5</vt:lpstr>
      <vt:lpstr>NUMBERS OF PATIENTS ON METHADONE TREATMENT BY YEARS</vt:lpstr>
      <vt:lpstr>Slide 7</vt:lpstr>
      <vt:lpstr>Slide 8</vt:lpstr>
      <vt:lpstr>Slide 9</vt:lpstr>
      <vt:lpstr>Slide 10</vt:lpstr>
      <vt:lpstr>RESEARCH SUBJECT</vt:lpstr>
      <vt:lpstr>RESEARCH SUBJECT (tt)</vt:lpstr>
      <vt:lpstr>TIME AND LOCATION OF RESEARCH</vt:lpstr>
      <vt:lpstr>SAMPLE SIZE</vt:lpstr>
      <vt:lpstr>Slide 15</vt:lpstr>
      <vt:lpstr>DEFINITION OF VARIABLE</vt:lpstr>
      <vt:lpstr>Slide 17</vt:lpstr>
      <vt:lpstr>Slide 18</vt:lpstr>
      <vt:lpstr>Slide 19</vt:lpstr>
      <vt:lpstr>Slide 20</vt:lpstr>
      <vt:lpstr>Slide 21</vt:lpstr>
      <vt:lpstr>Slide 22</vt:lpstr>
      <vt:lpstr>Slide 23</vt:lpstr>
      <vt:lpstr>Slide 24</vt:lpstr>
      <vt:lpstr>SUBSTANCE USE  DURING MMT TREATMENT</vt:lpstr>
      <vt:lpstr>Slide 26</vt:lpstr>
      <vt:lpstr>ACCOMPANIED DISEASES</vt:lpstr>
      <vt:lpstr>Drop-out Rate by months</vt:lpstr>
      <vt:lpstr>Slide 29</vt:lpstr>
      <vt:lpstr>Slide 30</vt:lpstr>
      <vt:lpstr>Slide 31</vt:lpstr>
      <vt:lpstr>Factors in single variable regression</vt:lpstr>
      <vt:lpstr>Factors in single regression</vt:lpstr>
      <vt:lpstr>Slide 34</vt:lpstr>
      <vt:lpstr>Slide 35</vt:lpstr>
      <vt:lpstr>RESULTS OF  THE QUALITATIVE RESEARCH</vt:lpstr>
      <vt:lpstr>REASONS FOR DROPOUT</vt:lpstr>
      <vt:lpstr>REASONS FOR THE DROPOUT</vt:lpstr>
      <vt:lpstr>REASONS FOR THE DROPOUT</vt:lpstr>
      <vt:lpstr>REASONS FOR THE DROPOUT</vt:lpstr>
      <vt:lpstr>Slide 41</vt:lpstr>
      <vt:lpstr>Slide 42</vt:lpstr>
      <vt:lpstr>SUGGESTION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THỰC TRẠNG BỆNH NHÂN RA KHỎI CHƯƠNG TRÌNH ĐIỀU TRỊ METHADONE VÀ CÁC YẾU TỐ LIÊN QUAN  TẠI THÀNH PHỐ HỒ CHÍ MINH  NĂM 2015-2017</dc:title>
  <dc:creator>AutoBVT</dc:creator>
  <cp:lastModifiedBy>xuan toi</cp:lastModifiedBy>
  <cp:revision>337</cp:revision>
  <dcterms:created xsi:type="dcterms:W3CDTF">2017-07-06T07:51:06Z</dcterms:created>
  <dcterms:modified xsi:type="dcterms:W3CDTF">2017-08-03T23:35:15Z</dcterms:modified>
</cp:coreProperties>
</file>