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drawings/drawing7.xml" ContentType="application/vnd.openxmlformats-officedocument.drawingml.chartshapes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drawings/drawing8.xml" ContentType="application/vnd.openxmlformats-officedocument.drawingml.chartshapes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drawings/drawing9.xml" ContentType="application/vnd.openxmlformats-officedocument.drawingml.chartshapes+xml"/>
  <Override PartName="/ppt/charts/chart19.xml" ContentType="application/vnd.openxmlformats-officedocument.drawingml.chart+xml"/>
  <Override PartName="/ppt/theme/themeOverride19.xml" ContentType="application/vnd.openxmlformats-officedocument.themeOverride+xml"/>
  <Override PartName="/ppt/charts/chart20.xml" ContentType="application/vnd.openxmlformats-officedocument.drawingml.chart+xml"/>
  <Override PartName="/ppt/theme/themeOverride20.xml" ContentType="application/vnd.openxmlformats-officedocument.themeOverride+xml"/>
  <Override PartName="/ppt/charts/chart21.xml" ContentType="application/vnd.openxmlformats-officedocument.drawingml.chart+xml"/>
  <Override PartName="/ppt/theme/themeOverride21.xml" ContentType="application/vnd.openxmlformats-officedocument.themeOverride+xml"/>
  <Override PartName="/ppt/drawings/drawing10.xml" ContentType="application/vnd.openxmlformats-officedocument.drawingml.chartshapes+xml"/>
  <Override PartName="/ppt/charts/chart22.xml" ContentType="application/vnd.openxmlformats-officedocument.drawingml.chart+xml"/>
  <Override PartName="/ppt/theme/themeOverride22.xml" ContentType="application/vnd.openxmlformats-officedocument.themeOverride+xml"/>
  <Override PartName="/ppt/drawings/drawing11.xml" ContentType="application/vnd.openxmlformats-officedocument.drawingml.chartshapes+xml"/>
  <Override PartName="/ppt/notesSlides/notesSlide13.xml" ContentType="application/vnd.openxmlformats-officedocument.presentationml.notesSlide+xml"/>
  <Override PartName="/ppt/charts/chart23.xml" ContentType="application/vnd.openxmlformats-officedocument.drawingml.chart+xml"/>
  <Override PartName="/ppt/theme/themeOverride23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3" r:id="rId11"/>
    <p:sldId id="284" r:id="rId12"/>
    <p:sldId id="285" r:id="rId13"/>
    <p:sldId id="267" r:id="rId14"/>
    <p:sldId id="268" r:id="rId15"/>
    <p:sldId id="286" r:id="rId16"/>
    <p:sldId id="287" r:id="rId17"/>
    <p:sldId id="288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735763" cy="986948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60E557D-438D-4D32-BAB5-CB11582E1F97}">
  <a:tblStyle styleId="{560E557D-438D-4D32-BAB5-CB11582E1F97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636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ay%20Bs%20Nam_2016\Chuyen%20mon\Nam%202016\NCKH-2016\NCKH-2016\De%20tai%20MMT-HC-25-10-2016%20-&#272;C\Bieu%20do%20MMT-01-10-2016-chieu.xlsx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oleObject" Target="file:///E:\Luu%20Bs%20Nam\Luu%20Bs%20Nam\LUU%20DU%20LIEU%20(D)\Nam%202016\NCKH-2016\De%20tai%20MMT-HC-19-9-2016\Bieu%20do%20MMT-01-10-2016-chieu.xlsx" TargetMode="External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oleObject" Target="file:///E:\Luu%20Bs%20Nam\Luu%20Bs%20Nam\LUU%20DU%20LIEU%20(D)\Nam%202016\NCKH-2016\De%20tai%20MMT-HC-19-9-2016\Bieu%20do%20MMT-01-10-2016-chieu.xlsx" TargetMode="External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E:\Luu%20Bs%20Nam\Luu%20Bs%20Nam\LUU%20DU%20LIEU%20(D)\Nam%202016\NCKH-2016\De%20tai%20MMT-HC-19-9-2016\Bieu%20do%20MMT-01-10-2016-chieu.xlsx" TargetMode="External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E:\Luu%20Bs%20Nam\Luu%20Bs%20Nam\LUU%20DU%20LIEU%20(D)\Nam%202016\NCKH-2016\De%20tai%20MMT-HC-19-9-2016\Bieu%20do%20MMT-01-10-2016-chieu.xlsx" TargetMode="External"/><Relationship Id="rId1" Type="http://schemas.openxmlformats.org/officeDocument/2006/relationships/themeOverride" Target="../theme/themeOverrid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0.xml"/><Relationship Id="rId2" Type="http://schemas.openxmlformats.org/officeDocument/2006/relationships/oleObject" Target="file:///E:\Luu%20Bs%20Nam\Luu%20Bs%20Nam\LUU%20DU%20LIEU%20(D)\Nam%202016\NCKH-2016\De%20tai%20MMT-HC-19-9-2016\Bieu%20do%20MMT-01-10-2016-chieu.xlsx" TargetMode="External"/><Relationship Id="rId1" Type="http://schemas.openxmlformats.org/officeDocument/2006/relationships/themeOverride" Target="../theme/themeOverrid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1.xml"/><Relationship Id="rId2" Type="http://schemas.openxmlformats.org/officeDocument/2006/relationships/oleObject" Target="file:///E:\Luu%20Bs%20Nam\Luu%20Bs%20Nam\LUU%20DU%20LIEU%20(D)\Nam%202016\NCKH-2016\De%20tai%20MMT-HC-19-9-2016\Bieu%20do%20MMT-01-10-2016-chieu.xlsx" TargetMode="External"/><Relationship Id="rId1" Type="http://schemas.openxmlformats.org/officeDocument/2006/relationships/themeOverride" Target="../theme/themeOverride22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oleObject" Target="file:///E:\Luu%20Bs%20Nam\Luu%20Bs%20Nam\LUU%20DU%20LIEU%20(D)\Nam%202016\NCKH-2016\De%20tai%20MMT-HC-19-9-2016\Bieu%20do%20MMT-01-10-2016-chieu.xlsx" TargetMode="External"/><Relationship Id="rId1" Type="http://schemas.openxmlformats.org/officeDocument/2006/relationships/themeOverride" Target="../theme/themeOverride2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oleObject" Target="file:///D:\May%20Bs%20Nam_2016\Chuyen%20mon\Nam%202016\NCKH-2016\NCKH-2016\De%20tai%20MMT-HC-25-10-2016%20-&#272;C\Ve%20bieu%20do%20MMT-bo%20tri-26-10-2016_chieu.xls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Sheet1!$D$10</c:f>
              <c:strCache>
                <c:ptCount val="1"/>
                <c:pt idx="0">
                  <c:v>Nam</c:v>
                </c:pt>
              </c:strCache>
            </c:strRef>
          </c:tx>
          <c:spPr>
            <a:pattFill prst="solidDmnd">
              <a:fgClr>
                <a:srgbClr val="002060"/>
              </a:fgClr>
              <a:bgClr>
                <a:schemeClr val="bg1"/>
              </a:bgClr>
            </a:pattFill>
            <a:ln>
              <a:solidFill>
                <a:srgbClr val="00206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Sheet1!$E$9:$F$9</c:f>
              <c:strCache>
                <c:ptCount val="2"/>
                <c:pt idx="0">
                  <c:v>Nhóm BN bỏ trị</c:v>
                </c:pt>
                <c:pt idx="1">
                  <c:v>Nhóm BN duy trì điều trị</c:v>
                </c:pt>
              </c:strCache>
            </c:strRef>
          </c:cat>
          <c:val>
            <c:numRef>
              <c:f>Sheet1!$E$10:$F$10</c:f>
              <c:numCache>
                <c:formatCode>0.0%</c:formatCode>
                <c:ptCount val="2"/>
                <c:pt idx="0">
                  <c:v>0.95200000000000062</c:v>
                </c:pt>
                <c:pt idx="1">
                  <c:v>0.94399999999999995</c:v>
                </c:pt>
              </c:numCache>
            </c:numRef>
          </c:val>
        </c:ser>
        <c:ser>
          <c:idx val="1"/>
          <c:order val="1"/>
          <c:tx>
            <c:strRef>
              <c:f>Sheet1!$D$11</c:f>
              <c:strCache>
                <c:ptCount val="1"/>
                <c:pt idx="0">
                  <c:v>Nữ</c:v>
                </c:pt>
              </c:strCache>
            </c:strRef>
          </c:tx>
          <c:spPr>
            <a:pattFill prst="pct60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Sheet1!$E$9:$F$9</c:f>
              <c:strCache>
                <c:ptCount val="2"/>
                <c:pt idx="0">
                  <c:v>Nhóm BN bỏ trị</c:v>
                </c:pt>
                <c:pt idx="1">
                  <c:v>Nhóm BN duy trì điều trị</c:v>
                </c:pt>
              </c:strCache>
            </c:strRef>
          </c:cat>
          <c:val>
            <c:numRef>
              <c:f>Sheet1!$E$11:$F$11</c:f>
              <c:numCache>
                <c:formatCode>0.0%</c:formatCode>
                <c:ptCount val="2"/>
                <c:pt idx="0">
                  <c:v>4.8000000000000057E-2</c:v>
                </c:pt>
                <c:pt idx="1">
                  <c:v>5.6000000000000022E-2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09011232"/>
        <c:axId val="-1509000896"/>
      </c:barChart>
      <c:catAx>
        <c:axId val="-1509011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-1509000896"/>
        <c:crosses val="autoZero"/>
        <c:auto val="1"/>
        <c:lblAlgn val="ctr"/>
        <c:lblOffset val="100"/>
        <c:noMultiLvlLbl val="0"/>
      </c:catAx>
      <c:valAx>
        <c:axId val="-1509000896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crossAx val="-1509011232"/>
        <c:crosses val="autoZero"/>
        <c:crossBetween val="between"/>
      </c:valAx>
      <c:spPr>
        <a:gradFill flip="none" rotWithShape="1">
          <a:gsLst>
            <a:gs pos="22000">
              <a:schemeClr val="bg1">
                <a:lumMod val="95000"/>
              </a:schemeClr>
            </a:gs>
            <a:gs pos="55000">
              <a:srgbClr val="F0EBD5"/>
            </a:gs>
            <a:gs pos="100000">
              <a:srgbClr val="D1C39F"/>
            </a:gs>
          </a:gsLst>
          <a:lin ang="10800000" scaled="1"/>
          <a:tileRect/>
        </a:gradFill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</c:plotArea>
    <c:legend>
      <c:legendPos val="r"/>
      <c:overlay val="0"/>
      <c:txPr>
        <a:bodyPr/>
        <a:lstStyle/>
        <a:p>
          <a:pPr>
            <a:defRPr sz="9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50000"/>
          </a:schemeClr>
        </a:solidFill>
      </c:spPr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0"/>
        </a:gradFill>
        <a:effectLst>
          <a:outerShdw blurRad="50800" dist="38100" dir="16200000" rotWithShape="0">
            <a:prstClr val="black">
              <a:alpha val="40000"/>
            </a:prstClr>
          </a:outerShdw>
        </a:effectLst>
      </c:spPr>
    </c:backWall>
    <c:plotArea>
      <c:layout>
        <c:manualLayout>
          <c:layoutTarget val="inner"/>
          <c:xMode val="edge"/>
          <c:yMode val="edge"/>
          <c:x val="7.2868935737871524E-2"/>
          <c:y val="5.7712891035105143E-2"/>
          <c:w val="0.90835506448790659"/>
          <c:h val="0.7717520280063181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Sheet1!$D$151</c:f>
              <c:strCache>
                <c:ptCount val="1"/>
                <c:pt idx="0">
                  <c:v>Nhóm BN bỏ trị</c:v>
                </c:pt>
              </c:strCache>
            </c:strRef>
          </c:tx>
          <c:spPr>
            <a:gradFill>
              <a:gsLst>
                <a:gs pos="57000">
                  <a:srgbClr val="FFFF00"/>
                </a:gs>
                <a:gs pos="100000">
                  <a:srgbClr val="D1C39F"/>
                </a:gs>
              </a:gsLst>
              <a:lin ang="540000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Sheet1!$E$150:$I$150</c:f>
              <c:strCache>
                <c:ptCount val="5"/>
                <c:pt idx="0">
                  <c:v>1- 3 năm</c:v>
                </c:pt>
                <c:pt idx="1">
                  <c:v>4 – 5 năm</c:v>
                </c:pt>
                <c:pt idx="2">
                  <c:v>6 – 10 năm</c:v>
                </c:pt>
                <c:pt idx="3">
                  <c:v>11-15 năm</c:v>
                </c:pt>
                <c:pt idx="4">
                  <c:v>≥ 16 năm</c:v>
                </c:pt>
              </c:strCache>
            </c:strRef>
          </c:cat>
          <c:val>
            <c:numRef>
              <c:f>Sheet1!$E$151:$I$151</c:f>
              <c:numCache>
                <c:formatCode>0.0%</c:formatCode>
                <c:ptCount val="5"/>
                <c:pt idx="0">
                  <c:v>0.28000000000000008</c:v>
                </c:pt>
                <c:pt idx="1">
                  <c:v>0.1520000000000003</c:v>
                </c:pt>
                <c:pt idx="2">
                  <c:v>0.39200000000000085</c:v>
                </c:pt>
                <c:pt idx="3">
                  <c:v>0.112</c:v>
                </c:pt>
                <c:pt idx="4">
                  <c:v>6.4000000000000112E-2</c:v>
                </c:pt>
              </c:numCache>
            </c:numRef>
          </c:val>
        </c:ser>
        <c:ser>
          <c:idx val="1"/>
          <c:order val="1"/>
          <c:tx>
            <c:strRef>
              <c:f>Sheet1!$D$152</c:f>
              <c:strCache>
                <c:ptCount val="1"/>
                <c:pt idx="0">
                  <c:v>Nhóm BN duy trì điều trị</c:v>
                </c:pt>
              </c:strCache>
            </c:strRef>
          </c:tx>
          <c:spPr>
            <a:gradFill>
              <a:gsLst>
                <a:gs pos="90000">
                  <a:srgbClr val="00B0F0"/>
                </a:gs>
                <a:gs pos="93000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c:spPr>
          <c:invertIfNegative val="0"/>
          <c:dLbls>
            <c:spPr>
              <a:solidFill>
                <a:schemeClr val="accent3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Sheet1!$E$150:$I$150</c:f>
              <c:strCache>
                <c:ptCount val="5"/>
                <c:pt idx="0">
                  <c:v>1- 3 năm</c:v>
                </c:pt>
                <c:pt idx="1">
                  <c:v>4 – 5 năm</c:v>
                </c:pt>
                <c:pt idx="2">
                  <c:v>6 – 10 năm</c:v>
                </c:pt>
                <c:pt idx="3">
                  <c:v>11-15 năm</c:v>
                </c:pt>
                <c:pt idx="4">
                  <c:v>≥ 16 năm</c:v>
                </c:pt>
              </c:strCache>
            </c:strRef>
          </c:cat>
          <c:val>
            <c:numRef>
              <c:f>Sheet1!$E$152:$I$152</c:f>
              <c:numCache>
                <c:formatCode>0.0%</c:formatCode>
                <c:ptCount val="5"/>
                <c:pt idx="0">
                  <c:v>0.24000000000000021</c:v>
                </c:pt>
                <c:pt idx="1">
                  <c:v>0.16800000000000001</c:v>
                </c:pt>
                <c:pt idx="2">
                  <c:v>0.40800000000000008</c:v>
                </c:pt>
                <c:pt idx="3">
                  <c:v>0.16</c:v>
                </c:pt>
                <c:pt idx="4">
                  <c:v>2.4E-2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556517168"/>
        <c:axId val="-1556520432"/>
        <c:axId val="0"/>
      </c:bar3DChart>
      <c:catAx>
        <c:axId val="-1556517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556520432"/>
        <c:crosses val="autoZero"/>
        <c:auto val="1"/>
        <c:lblAlgn val="ctr"/>
        <c:lblOffset val="100"/>
        <c:noMultiLvlLbl val="0"/>
      </c:catAx>
      <c:valAx>
        <c:axId val="-1556520432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crossAx val="-155651716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6.9355107003483712E-2"/>
          <c:y val="0.90630997611833264"/>
          <c:w val="0.85909957433161099"/>
          <c:h val="6.485464941451542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Sheet1!$G$705</c:f>
              <c:strCache>
                <c:ptCount val="1"/>
                <c:pt idx="0">
                  <c:v>Nhóm BN bỏ trị</c:v>
                </c:pt>
              </c:strCache>
            </c:strRef>
          </c:tx>
          <c:spPr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810000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Sheet1!$H$704:$K$704</c:f>
              <c:strCache>
                <c:ptCount val="4"/>
                <c:pt idx="0">
                  <c:v>Heroin</c:v>
                </c:pt>
                <c:pt idx="1">
                  <c:v>Methamphetamin/Đá(AST)</c:v>
                </c:pt>
                <c:pt idx="2">
                  <c:v>Rượu/bia</c:v>
                </c:pt>
                <c:pt idx="3">
                  <c:v>Thuốc lá</c:v>
                </c:pt>
              </c:strCache>
            </c:strRef>
          </c:cat>
          <c:val>
            <c:numRef>
              <c:f>Sheet1!$H$705:$K$705</c:f>
              <c:numCache>
                <c:formatCode>0.0%</c:formatCode>
                <c:ptCount val="4"/>
                <c:pt idx="0">
                  <c:v>1</c:v>
                </c:pt>
                <c:pt idx="1">
                  <c:v>0</c:v>
                </c:pt>
                <c:pt idx="2">
                  <c:v>4.8000000000000001E-2</c:v>
                </c:pt>
                <c:pt idx="3">
                  <c:v>0.52800000000000002</c:v>
                </c:pt>
              </c:numCache>
            </c:numRef>
          </c:val>
        </c:ser>
        <c:ser>
          <c:idx val="1"/>
          <c:order val="1"/>
          <c:tx>
            <c:strRef>
              <c:f>Sheet1!$G$706</c:f>
              <c:strCache>
                <c:ptCount val="1"/>
                <c:pt idx="0">
                  <c:v>Nhóm BN duy trì điều trị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Sheet1!$H$704:$K$704</c:f>
              <c:strCache>
                <c:ptCount val="4"/>
                <c:pt idx="0">
                  <c:v>Heroin</c:v>
                </c:pt>
                <c:pt idx="1">
                  <c:v>Methamphetamin/Đá(AST)</c:v>
                </c:pt>
                <c:pt idx="2">
                  <c:v>Rượu/bia</c:v>
                </c:pt>
                <c:pt idx="3">
                  <c:v>Thuốc lá</c:v>
                </c:pt>
              </c:strCache>
            </c:strRef>
          </c:cat>
          <c:val>
            <c:numRef>
              <c:f>Sheet1!$H$706:$K$706</c:f>
              <c:numCache>
                <c:formatCode>0.0%</c:formatCode>
                <c:ptCount val="4"/>
                <c:pt idx="0">
                  <c:v>1</c:v>
                </c:pt>
                <c:pt idx="1">
                  <c:v>2.4E-2</c:v>
                </c:pt>
                <c:pt idx="2">
                  <c:v>0.192</c:v>
                </c:pt>
                <c:pt idx="3">
                  <c:v>0.68200000000000005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-1555877664"/>
        <c:axId val="-1555878208"/>
      </c:barChart>
      <c:catAx>
        <c:axId val="-155587766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-1555878208"/>
        <c:crosses val="autoZero"/>
        <c:auto val="1"/>
        <c:lblAlgn val="ctr"/>
        <c:lblOffset val="100"/>
        <c:noMultiLvlLbl val="0"/>
      </c:catAx>
      <c:valAx>
        <c:axId val="-1555878208"/>
        <c:scaling>
          <c:orientation val="minMax"/>
        </c:scaling>
        <c:delete val="0"/>
        <c:axPos val="b"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800"/>
            </a:pPr>
            <a:endParaRPr lang="en-US"/>
          </a:p>
        </c:txPr>
        <c:crossAx val="-155587766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  <c:spPr>
        <a:solidFill>
          <a:schemeClr val="accent3">
            <a:lumMod val="20000"/>
            <a:lumOff val="80000"/>
          </a:schemeClr>
        </a:solidFill>
      </c:spPr>
    </c:floor>
    <c:sideWall>
      <c:thickness val="0"/>
      <c:spPr>
        <a:solidFill>
          <a:schemeClr val="accent3">
            <a:lumMod val="20000"/>
            <a:lumOff val="80000"/>
          </a:schemeClr>
        </a:solidFill>
      </c:spPr>
    </c:sideWall>
    <c:backWall>
      <c:thickness val="0"/>
      <c:spPr>
        <a:solidFill>
          <a:schemeClr val="accent3">
            <a:lumMod val="20000"/>
            <a:lumOff val="80000"/>
          </a:schemeClr>
        </a:soli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Sheet1!$C$737</c:f>
              <c:strCache>
                <c:ptCount val="1"/>
                <c:pt idx="0">
                  <c:v>Nhóm BN bỏ trị</c:v>
                </c:pt>
              </c:strCache>
            </c:strRef>
          </c:tx>
          <c:spPr>
            <a:pattFill prst="solidDmnd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Sheet1!$D$736:$F$736</c:f>
              <c:strCache>
                <c:ptCount val="3"/>
                <c:pt idx="0">
                  <c:v> 1- 2 lần/ngày</c:v>
                </c:pt>
                <c:pt idx="1">
                  <c:v> 3-5 lần/ngày</c:v>
                </c:pt>
                <c:pt idx="2">
                  <c:v>≥6 lần/ngày</c:v>
                </c:pt>
              </c:strCache>
            </c:strRef>
          </c:cat>
          <c:val>
            <c:numRef>
              <c:f>Sheet1!$D$737:$F$737</c:f>
              <c:numCache>
                <c:formatCode>0.0%</c:formatCode>
                <c:ptCount val="3"/>
                <c:pt idx="0">
                  <c:v>0.48000000000000032</c:v>
                </c:pt>
                <c:pt idx="1">
                  <c:v>0.51200000000000001</c:v>
                </c:pt>
                <c:pt idx="2">
                  <c:v>8.000000000000021E-3</c:v>
                </c:pt>
              </c:numCache>
            </c:numRef>
          </c:val>
        </c:ser>
        <c:ser>
          <c:idx val="1"/>
          <c:order val="1"/>
          <c:tx>
            <c:strRef>
              <c:f>Sheet1!$C$738</c:f>
              <c:strCache>
                <c:ptCount val="1"/>
                <c:pt idx="0">
                  <c:v>Nhóm BN duy trì điều trị</c:v>
                </c:pt>
              </c:strCache>
            </c:strRef>
          </c:tx>
          <c:spPr>
            <a:pattFill prst="weave">
              <a:fgClr>
                <a:srgbClr val="0070C0"/>
              </a:fgClr>
              <a:bgClr>
                <a:schemeClr val="bg1"/>
              </a:bgClr>
            </a:pattFill>
            <a:ln>
              <a:solidFill>
                <a:srgbClr val="002060"/>
              </a:solidFill>
            </a:ln>
          </c:spPr>
          <c:invertIfNegative val="0"/>
          <c:dLbls>
            <c:spPr>
              <a:solidFill>
                <a:schemeClr val="accent3">
                  <a:lumMod val="20000"/>
                  <a:lumOff val="8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Sheet1!$D$736:$F$736</c:f>
              <c:strCache>
                <c:ptCount val="3"/>
                <c:pt idx="0">
                  <c:v> 1- 2 lần/ngày</c:v>
                </c:pt>
                <c:pt idx="1">
                  <c:v> 3-5 lần/ngày</c:v>
                </c:pt>
                <c:pt idx="2">
                  <c:v>≥6 lần/ngày</c:v>
                </c:pt>
              </c:strCache>
            </c:strRef>
          </c:cat>
          <c:val>
            <c:numRef>
              <c:f>Sheet1!$D$738:$F$738</c:f>
              <c:numCache>
                <c:formatCode>0.0%</c:formatCode>
                <c:ptCount val="3"/>
                <c:pt idx="0">
                  <c:v>0.59199999999999997</c:v>
                </c:pt>
                <c:pt idx="1">
                  <c:v>0.40800000000000008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-1555880384"/>
        <c:axId val="-1555872224"/>
        <c:axId val="0"/>
      </c:bar3DChart>
      <c:catAx>
        <c:axId val="-15558803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1555872224"/>
        <c:crosses val="autoZero"/>
        <c:auto val="1"/>
        <c:lblAlgn val="ctr"/>
        <c:lblOffset val="100"/>
        <c:noMultiLvlLbl val="0"/>
      </c:catAx>
      <c:valAx>
        <c:axId val="-1555872224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crossAx val="-155588038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solidFill>
          <a:schemeClr val="accent2">
            <a:lumMod val="20000"/>
            <a:lumOff val="80000"/>
          </a:schemeClr>
        </a:solidFill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sideWall>
    <c:backWall>
      <c:thickness val="0"/>
      <c:spPr>
        <a:solidFill>
          <a:schemeClr val="accent2">
            <a:lumMod val="20000"/>
            <a:lumOff val="80000"/>
          </a:schemeClr>
        </a:solidFill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backWall>
    <c:plotArea>
      <c:layout/>
      <c:bar3DChart>
        <c:barDir val="bar"/>
        <c:grouping val="stacked"/>
        <c:varyColors val="0"/>
        <c:ser>
          <c:idx val="0"/>
          <c:order val="0"/>
          <c:spPr>
            <a:solidFill>
              <a:srgbClr val="FF0066"/>
            </a:solidFill>
            <a:ln>
              <a:solidFill>
                <a:srgbClr val="FF0066"/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Sheet1!$B$143:$E$143</c:f>
              <c:strCache>
                <c:ptCount val="4"/>
                <c:pt idx="0">
                  <c:v>Ổn định liều</c:v>
                </c:pt>
                <c:pt idx="1">
                  <c:v>Điều chỉnh liều</c:v>
                </c:pt>
                <c:pt idx="3">
                  <c:v>Giảm liều</c:v>
                </c:pt>
              </c:strCache>
            </c:strRef>
          </c:cat>
          <c:val>
            <c:numRef>
              <c:f>Sheet1!$B$144:$E$144</c:f>
              <c:numCache>
                <c:formatCode>0.0%</c:formatCode>
                <c:ptCount val="4"/>
                <c:pt idx="0">
                  <c:v>0.75600000000000134</c:v>
                </c:pt>
                <c:pt idx="1">
                  <c:v>0.12400000000000012</c:v>
                </c:pt>
                <c:pt idx="3">
                  <c:v>0.12000000000000002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555877120"/>
        <c:axId val="-1555879840"/>
        <c:axId val="0"/>
      </c:bar3DChart>
      <c:catAx>
        <c:axId val="-155587712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1555879840"/>
        <c:crosses val="autoZero"/>
        <c:auto val="1"/>
        <c:lblAlgn val="ctr"/>
        <c:lblOffset val="100"/>
        <c:noMultiLvlLbl val="0"/>
      </c:catAx>
      <c:valAx>
        <c:axId val="-1555879840"/>
        <c:scaling>
          <c:orientation val="minMax"/>
        </c:scaling>
        <c:delete val="0"/>
        <c:axPos val="b"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1555877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900"/>
      </a:pPr>
      <a:endParaRPr lang="en-US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305740628575275"/>
          <c:y val="9.6857307137437648E-2"/>
          <c:w val="0.86916481593646944"/>
          <c:h val="0.598268236702734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Sheet1!$E$481</c:f>
              <c:strCache>
                <c:ptCount val="1"/>
                <c:pt idx="0">
                  <c:v>Bỏ liều Methadone</c:v>
                </c:pt>
              </c:strCache>
            </c:strRef>
          </c:tx>
          <c:spPr>
            <a:pattFill prst="horzBrick">
              <a:fgClr>
                <a:srgbClr val="FF0000"/>
              </a:fgClr>
              <a:bgClr>
                <a:schemeClr val="bg1"/>
              </a:bgClr>
            </a:pattFill>
            <a:ln>
              <a:solidFill>
                <a:schemeClr val="accent2">
                  <a:lumMod val="50000"/>
                </a:schemeClr>
              </a:soli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Sheet1!$F$480:$G$480</c:f>
              <c:strCache>
                <c:ptCount val="2"/>
                <c:pt idx="0">
                  <c:v>Nhóm BN bỏ trị</c:v>
                </c:pt>
                <c:pt idx="1">
                  <c:v>Nhóm BN duy trì điều trị</c:v>
                </c:pt>
              </c:strCache>
            </c:strRef>
          </c:cat>
          <c:val>
            <c:numRef>
              <c:f>Sheet1!$F$481:$G$481</c:f>
              <c:numCache>
                <c:formatCode>0.0%</c:formatCode>
                <c:ptCount val="2"/>
                <c:pt idx="0">
                  <c:v>0.96800000000000064</c:v>
                </c:pt>
                <c:pt idx="1">
                  <c:v>0.52800000000000002</c:v>
                </c:pt>
              </c:numCache>
            </c:numRef>
          </c:val>
        </c:ser>
        <c:ser>
          <c:idx val="1"/>
          <c:order val="1"/>
          <c:tx>
            <c:strRef>
              <c:f>Sheet1!$E$482</c:f>
              <c:strCache>
                <c:ptCount val="1"/>
                <c:pt idx="0">
                  <c:v>Không</c:v>
                </c:pt>
              </c:strCache>
            </c:strRef>
          </c:tx>
          <c:spPr>
            <a:pattFill prst="solidDmnd">
              <a:fgClr>
                <a:srgbClr val="002060"/>
              </a:fgClr>
              <a:bgClr>
                <a:schemeClr val="bg1"/>
              </a:bgClr>
            </a:pattFill>
            <a:ln>
              <a:solidFill>
                <a:srgbClr val="002060"/>
              </a:soli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solidFill>
                <a:schemeClr val="bg2"/>
              </a:solidFill>
            </c:spPr>
            <c:txPr>
              <a:bodyPr/>
              <a:lstStyle/>
              <a:p>
                <a:pPr>
                  <a:defRPr sz="1000">
                    <a:solidFill>
                      <a:sysClr val="windowText" lastClr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Sheet1!$F$480:$G$480</c:f>
              <c:strCache>
                <c:ptCount val="2"/>
                <c:pt idx="0">
                  <c:v>Nhóm BN bỏ trị</c:v>
                </c:pt>
                <c:pt idx="1">
                  <c:v>Nhóm BN duy trì điều trị</c:v>
                </c:pt>
              </c:strCache>
            </c:strRef>
          </c:cat>
          <c:val>
            <c:numRef>
              <c:f>Sheet1!$F$482:$G$482</c:f>
              <c:numCache>
                <c:formatCode>0.0%</c:formatCode>
                <c:ptCount val="2"/>
                <c:pt idx="0">
                  <c:v>3.2000000000000042E-2</c:v>
                </c:pt>
                <c:pt idx="1">
                  <c:v>0.47200000000000031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-1555886368"/>
        <c:axId val="-1555878752"/>
      </c:barChart>
      <c:catAx>
        <c:axId val="-155588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-1555878752"/>
        <c:crosses val="autoZero"/>
        <c:auto val="1"/>
        <c:lblAlgn val="ctr"/>
        <c:lblOffset val="100"/>
        <c:noMultiLvlLbl val="0"/>
      </c:catAx>
      <c:valAx>
        <c:axId val="-1555878752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crossAx val="-1555886368"/>
        <c:crosses val="autoZero"/>
        <c:crossBetween val="between"/>
      </c:valAx>
      <c:spPr>
        <a:gradFill>
          <a:gsLst>
            <a:gs pos="12000">
              <a:schemeClr val="tx1"/>
            </a:gs>
            <a:gs pos="6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plotArea>
    <c:legend>
      <c:legendPos val="b"/>
      <c:overlay val="0"/>
      <c:txPr>
        <a:bodyPr/>
        <a:lstStyle/>
        <a:p>
          <a:pPr>
            <a:defRPr sz="11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solidFill>
                <a:srgbClr val="92D050"/>
              </a:solidFill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Sheet1!$H$759:$L$759</c:f>
              <c:strCache>
                <c:ptCount val="5"/>
                <c:pt idx="0">
                  <c:v>Sử dụng hàng đá</c:v>
                </c:pt>
                <c:pt idx="1">
                  <c:v>Đi làm xa </c:v>
                </c:pt>
                <c:pt idx="2">
                  <c:v>Ngừng tự nguyện</c:v>
                </c:pt>
                <c:pt idx="3">
                  <c:v>Bỏ trốn (nợ)</c:v>
                </c:pt>
                <c:pt idx="4">
                  <c:v>Tự ý bỏ trị</c:v>
                </c:pt>
              </c:strCache>
            </c:strRef>
          </c:cat>
          <c:val>
            <c:numRef>
              <c:f>Sheet1!$H$760:$L$760</c:f>
              <c:numCache>
                <c:formatCode>0.0%</c:formatCode>
                <c:ptCount val="5"/>
                <c:pt idx="0">
                  <c:v>8.0000000000000192E-3</c:v>
                </c:pt>
                <c:pt idx="1">
                  <c:v>1.6000000000000021E-2</c:v>
                </c:pt>
                <c:pt idx="2">
                  <c:v>2.4E-2</c:v>
                </c:pt>
                <c:pt idx="3">
                  <c:v>6.4000000000000112E-2</c:v>
                </c:pt>
                <c:pt idx="4">
                  <c:v>0.88800000000000001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55876576"/>
        <c:axId val="-1555874400"/>
      </c:barChart>
      <c:catAx>
        <c:axId val="-15558765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1555874400"/>
        <c:crosses val="autoZero"/>
        <c:auto val="1"/>
        <c:lblAlgn val="ctr"/>
        <c:lblOffset val="100"/>
        <c:noMultiLvlLbl val="0"/>
      </c:catAx>
      <c:valAx>
        <c:axId val="-1555874400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crossAx val="-1555876576"/>
        <c:crosses val="autoZero"/>
        <c:crossBetween val="between"/>
      </c:valAx>
      <c:spPr>
        <a:gradFill flip="none" rotWithShape="1">
          <a:gsLst>
            <a:gs pos="0">
              <a:srgbClr val="FFFF66">
                <a:tint val="66000"/>
                <a:satMod val="160000"/>
              </a:srgbClr>
            </a:gs>
            <a:gs pos="50000">
              <a:srgbClr val="FFFF66">
                <a:tint val="44500"/>
                <a:satMod val="160000"/>
              </a:srgbClr>
            </a:gs>
            <a:gs pos="100000">
              <a:srgbClr val="FFFF66">
                <a:tint val="23500"/>
                <a:satMod val="160000"/>
              </a:srgbClr>
            </a:gs>
          </a:gsLst>
          <a:path path="circle">
            <a:fillToRect l="100000" b="100000"/>
          </a:path>
          <a:tileRect t="-100000" r="-100000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  <c:spPr>
        <a:solidFill>
          <a:schemeClr val="accent3">
            <a:lumMod val="20000"/>
            <a:lumOff val="80000"/>
          </a:schemeClr>
        </a:solidFill>
        <a:effectLst>
          <a:outerShdw blurRad="76200" dist="12700" dir="2700000" sy="-23000" kx="-800400" algn="bl" rotWithShape="0">
            <a:schemeClr val="accent6">
              <a:lumMod val="20000"/>
              <a:lumOff val="80000"/>
              <a:alpha val="20000"/>
            </a:schemeClr>
          </a:outerShdw>
        </a:effectLst>
      </c:spPr>
    </c:floor>
    <c:sideWall>
      <c:thickness val="0"/>
      <c:spPr>
        <a:solidFill>
          <a:schemeClr val="accent2">
            <a:lumMod val="20000"/>
            <a:lumOff val="80000"/>
          </a:schemeClr>
        </a:soli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Sheet1!$E$620</c:f>
              <c:strCache>
                <c:ptCount val="1"/>
                <c:pt idx="0">
                  <c:v>Nhóm BN bỏ trị</c:v>
                </c:pt>
              </c:strCache>
            </c:strRef>
          </c:tx>
          <c:spPr>
            <a:gradFill>
              <a:gsLst>
                <a:gs pos="53000">
                  <a:srgbClr val="FF0000"/>
                </a:gs>
                <a:gs pos="91000">
                  <a:srgbClr val="F0EBD5"/>
                </a:gs>
                <a:gs pos="100000">
                  <a:srgbClr val="D1C39F"/>
                </a:gs>
              </a:gsLst>
              <a:lin ang="13500000" scaled="0"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</c:spPr>
          <c:invertIfNegative val="0"/>
          <c:dPt>
            <c:idx val="1"/>
            <c:invertIfNegative val="0"/>
            <c:bubble3D val="0"/>
            <c:spPr>
              <a:gradFill>
                <a:gsLst>
                  <a:gs pos="77000">
                    <a:srgbClr val="FF0000"/>
                  </a:gs>
                  <a:gs pos="91000">
                    <a:srgbClr val="F0EBD5"/>
                  </a:gs>
                  <a:gs pos="100000">
                    <a:srgbClr val="D1C39F"/>
                  </a:gs>
                </a:gsLst>
                <a:lin ang="13500000" scaled="0"/>
              </a:gra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dPt>
          <c:dLbls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Sheet1!$F$619:$G$619</c:f>
              <c:strCache>
                <c:ptCount val="2"/>
                <c:pt idx="0">
                  <c:v>Điều trị lại</c:v>
                </c:pt>
                <c:pt idx="1">
                  <c:v>Tái khám đúng hẹn</c:v>
                </c:pt>
              </c:strCache>
            </c:strRef>
          </c:cat>
          <c:val>
            <c:numRef>
              <c:f>Sheet1!$F$620:$G$620</c:f>
              <c:numCache>
                <c:formatCode>0.0%</c:formatCode>
                <c:ptCount val="2"/>
                <c:pt idx="0">
                  <c:v>8.0000000000000192E-3</c:v>
                </c:pt>
                <c:pt idx="1">
                  <c:v>0.34400000000000008</c:v>
                </c:pt>
              </c:numCache>
            </c:numRef>
          </c:val>
        </c:ser>
        <c:ser>
          <c:idx val="1"/>
          <c:order val="1"/>
          <c:tx>
            <c:strRef>
              <c:f>Sheet1!$E$621</c:f>
              <c:strCache>
                <c:ptCount val="1"/>
                <c:pt idx="0">
                  <c:v>Nhóm BN duy trì điều trị</c:v>
                </c:pt>
              </c:strCache>
            </c:strRef>
          </c:tx>
          <c:spPr>
            <a:gradFill>
              <a:gsLst>
                <a:gs pos="53000">
                  <a:schemeClr val="accent3">
                    <a:lumMod val="50000"/>
                  </a:schemeClr>
                </a:gs>
                <a:gs pos="91000">
                  <a:srgbClr val="F0EBD5"/>
                </a:gs>
                <a:gs pos="100000">
                  <a:srgbClr val="D1C39F"/>
                </a:gs>
              </a:gsLst>
              <a:lin ang="13500000" scaled="0"/>
            </a:gradFill>
            <a:ln>
              <a:solidFill>
                <a:srgbClr val="92D050"/>
              </a:solidFill>
            </a:ln>
          </c:spPr>
          <c:invertIfNegative val="0"/>
          <c:dLbls>
            <c:spPr>
              <a:solidFill>
                <a:schemeClr val="accent3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Sheet1!$F$619:$G$619</c:f>
              <c:strCache>
                <c:ptCount val="2"/>
                <c:pt idx="0">
                  <c:v>Điều trị lại</c:v>
                </c:pt>
                <c:pt idx="1">
                  <c:v>Tái khám đúng hẹn</c:v>
                </c:pt>
              </c:strCache>
            </c:strRef>
          </c:cat>
          <c:val>
            <c:numRef>
              <c:f>Sheet1!$F$621:$G$621</c:f>
              <c:numCache>
                <c:formatCode>0.0%</c:formatCode>
                <c:ptCount val="2"/>
                <c:pt idx="0">
                  <c:v>6.4000000000000112E-2</c:v>
                </c:pt>
                <c:pt idx="1">
                  <c:v>0.97600000000000064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-1555883104"/>
        <c:axId val="-1555876032"/>
        <c:axId val="0"/>
      </c:bar3DChart>
      <c:catAx>
        <c:axId val="-15558831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1555876032"/>
        <c:crosses val="autoZero"/>
        <c:auto val="1"/>
        <c:lblAlgn val="ctr"/>
        <c:lblOffset val="100"/>
        <c:noMultiLvlLbl val="0"/>
      </c:catAx>
      <c:valAx>
        <c:axId val="-1555876032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crossAx val="-155588310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solidFill>
                  <a:srgbClr val="C00000"/>
                </a:solidFill>
              </a:defRPr>
            </a:pPr>
            <a:r>
              <a:rPr lang="en-US" sz="1600" dirty="0" smtClean="0">
                <a:solidFill>
                  <a:srgbClr val="C00000"/>
                </a:solidFill>
              </a:rPr>
              <a:t>Status of</a:t>
            </a:r>
            <a:r>
              <a:rPr lang="en-US" sz="1600" baseline="0" dirty="0" smtClean="0">
                <a:solidFill>
                  <a:srgbClr val="C00000"/>
                </a:solidFill>
              </a:rPr>
              <a:t> d</a:t>
            </a:r>
            <a:r>
              <a:rPr lang="en-US" sz="1600" dirty="0" smtClean="0">
                <a:solidFill>
                  <a:srgbClr val="C00000"/>
                </a:solidFill>
              </a:rPr>
              <a:t>ose</a:t>
            </a:r>
            <a:r>
              <a:rPr lang="en-US" sz="1600" baseline="0" dirty="0" smtClean="0">
                <a:solidFill>
                  <a:srgbClr val="C00000"/>
                </a:solidFill>
              </a:rPr>
              <a:t> withdrawal of study subjects</a:t>
            </a:r>
            <a:endParaRPr lang="en-US" sz="1600" dirty="0">
              <a:solidFill>
                <a:srgbClr val="C00000"/>
              </a:solidFill>
            </a:endParaRPr>
          </a:p>
        </c:rich>
      </c:tx>
      <c:layout>
        <c:manualLayout>
          <c:xMode val="edge"/>
          <c:yMode val="edge"/>
          <c:x val="4.6589147286821703E-2"/>
          <c:y val="2.7027160034104346E-2"/>
        </c:manualLayout>
      </c:layout>
      <c:overlay val="0"/>
      <c:spPr>
        <a:solidFill>
          <a:schemeClr val="accent2">
            <a:lumMod val="20000"/>
            <a:lumOff val="80000"/>
          </a:schemeClr>
        </a:solidFill>
      </c:sp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Sheet1!$B$165</c:f>
              <c:strCache>
                <c:ptCount val="1"/>
                <c:pt idx="0">
                  <c:v>Bỏ liều uống MMT</c:v>
                </c:pt>
              </c:strCache>
            </c:strRef>
          </c:tx>
          <c:spPr>
            <a:solidFill>
              <a:srgbClr val="FF0000"/>
            </a:solidFill>
          </c:spPr>
          <c:explosion val="25"/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38100" cap="flat" cmpd="sng" algn="ctr">
                <a:solidFill>
                  <a:schemeClr val="accent3">
                    <a:lumMod val="50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Sheet1!$B$166:$B$167</c:f>
              <c:numCache>
                <c:formatCode>0.0%</c:formatCode>
                <c:ptCount val="2"/>
                <c:pt idx="0">
                  <c:v>0.74800000000000222</c:v>
                </c:pt>
                <c:pt idx="1">
                  <c:v>0.252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externalData r:id="rId2">
    <c:autoUpdate val="0"/>
  </c:externalData>
  <c:userShapes r:id="rId3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050940507436642"/>
          <c:y val="3.391185476815399E-2"/>
          <c:w val="0.85282392825896769"/>
          <c:h val="0.81894284047827681"/>
        </c:manualLayout>
      </c:layout>
      <c:barChart>
        <c:barDir val="col"/>
        <c:grouping val="stack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Sheet1!$B$170:$D$170</c:f>
              <c:strCache>
                <c:ptCount val="3"/>
                <c:pt idx="0">
                  <c:v>1-3 liều liên tiếp</c:v>
                </c:pt>
                <c:pt idx="1">
                  <c:v>4-5 liều liên tiếp</c:v>
                </c:pt>
                <c:pt idx="2">
                  <c:v> ≥ 6 liều trở lên</c:v>
                </c:pt>
              </c:strCache>
            </c:strRef>
          </c:cat>
          <c:val>
            <c:numRef>
              <c:f>Sheet1!$B$171:$D$171</c:f>
              <c:numCache>
                <c:formatCode>0.0%</c:formatCode>
                <c:ptCount val="3"/>
                <c:pt idx="0">
                  <c:v>0.48400000000000032</c:v>
                </c:pt>
                <c:pt idx="1">
                  <c:v>2.4E-2</c:v>
                </c:pt>
                <c:pt idx="2">
                  <c:v>0.24000000000000021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555874944"/>
        <c:axId val="-1555871680"/>
      </c:barChart>
      <c:catAx>
        <c:axId val="-15558749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1555871680"/>
        <c:crosses val="autoZero"/>
        <c:auto val="1"/>
        <c:lblAlgn val="ctr"/>
        <c:lblOffset val="100"/>
        <c:noMultiLvlLbl val="0"/>
      </c:catAx>
      <c:valAx>
        <c:axId val="-1555871680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1555874944"/>
        <c:crosses val="autoZero"/>
        <c:crossBetween val="between"/>
      </c:valAx>
      <c:spPr>
        <a:solidFill>
          <a:schemeClr val="accent4">
            <a:lumMod val="20000"/>
            <a:lumOff val="80000"/>
          </a:schemeClr>
        </a:solidFill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902501157943588"/>
          <c:y val="4.8245614035087717E-2"/>
          <c:w val="0.65430420462148509"/>
          <c:h val="0.7904237463738086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Sheet1!$A$180</c:f>
              <c:strCache>
                <c:ptCount val="1"/>
                <c:pt idx="0">
                  <c:v>Có tư vấn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Sheet1!$B$179:$D$179</c:f>
              <c:strCache>
                <c:ptCount val="3"/>
                <c:pt idx="0">
                  <c:v>1-3 liều liên tiếp</c:v>
                </c:pt>
                <c:pt idx="1">
                  <c:v>4-5 liều liên tiếp</c:v>
                </c:pt>
                <c:pt idx="2">
                  <c:v> ≥ 6 liều trở lên</c:v>
                </c:pt>
              </c:strCache>
            </c:strRef>
          </c:cat>
          <c:val>
            <c:numRef>
              <c:f>Sheet1!$B$180:$D$180</c:f>
              <c:numCache>
                <c:formatCode>0.0%</c:formatCode>
                <c:ptCount val="3"/>
                <c:pt idx="0">
                  <c:v>0.89300000000000002</c:v>
                </c:pt>
                <c:pt idx="1">
                  <c:v>1</c:v>
                </c:pt>
                <c:pt idx="2">
                  <c:v>0.58299999999999996</c:v>
                </c:pt>
              </c:numCache>
            </c:numRef>
          </c:val>
        </c:ser>
        <c:ser>
          <c:idx val="1"/>
          <c:order val="1"/>
          <c:tx>
            <c:strRef>
              <c:f>Sheet1!$A$181</c:f>
              <c:strCache>
                <c:ptCount val="1"/>
                <c:pt idx="0">
                  <c:v>Không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solidFill>
                <a:sysClr val="window" lastClr="FFFFFF"/>
              </a:solidFill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Sheet1!$B$179:$D$179</c:f>
              <c:strCache>
                <c:ptCount val="3"/>
                <c:pt idx="0">
                  <c:v>1-3 liều liên tiếp</c:v>
                </c:pt>
                <c:pt idx="1">
                  <c:v>4-5 liều liên tiếp</c:v>
                </c:pt>
                <c:pt idx="2">
                  <c:v> ≥ 6 liều trở lên</c:v>
                </c:pt>
              </c:strCache>
            </c:strRef>
          </c:cat>
          <c:val>
            <c:numRef>
              <c:f>Sheet1!$B$181:$D$181</c:f>
              <c:numCache>
                <c:formatCode>0.0%</c:formatCode>
                <c:ptCount val="3"/>
                <c:pt idx="0">
                  <c:v>0.10700000000000012</c:v>
                </c:pt>
                <c:pt idx="1">
                  <c:v>0</c:v>
                </c:pt>
                <c:pt idx="2">
                  <c:v>0.41700000000000031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555295216"/>
        <c:axId val="-1555298480"/>
      </c:barChart>
      <c:catAx>
        <c:axId val="-1555295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1555298480"/>
        <c:crosses val="autoZero"/>
        <c:auto val="1"/>
        <c:lblAlgn val="ctr"/>
        <c:lblOffset val="100"/>
        <c:noMultiLvlLbl val="0"/>
      </c:catAx>
      <c:valAx>
        <c:axId val="-1555298480"/>
        <c:scaling>
          <c:orientation val="minMax"/>
        </c:scaling>
        <c:delete val="0"/>
        <c:axPos val="b"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155529521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  <c:sp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>
          <a:innerShdw blurRad="63500" dist="50800" dir="18900000">
            <a:schemeClr val="accent4">
              <a:lumMod val="20000"/>
              <a:lumOff val="80000"/>
              <a:alpha val="50000"/>
            </a:schemeClr>
          </a:innerShdw>
        </a:effectLst>
      </c:spPr>
    </c:floor>
    <c:sideWall>
      <c:thickness val="0"/>
      <c:spPr>
        <a:gradFill flip="none" rotWithShape="1">
          <a:gsLst>
            <a:gs pos="0">
              <a:schemeClr val="tx1">
                <a:tint val="66000"/>
                <a:satMod val="160000"/>
              </a:schemeClr>
            </a:gs>
            <a:gs pos="50000">
              <a:schemeClr val="tx1">
                <a:tint val="44500"/>
                <a:satMod val="160000"/>
              </a:schemeClr>
            </a:gs>
            <a:gs pos="100000">
              <a:schemeClr val="tx1"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</c:spPr>
    </c:sideWall>
    <c:backWall>
      <c:thickness val="0"/>
      <c:spPr>
        <a:gradFill flip="none" rotWithShape="1">
          <a:gsLst>
            <a:gs pos="0">
              <a:schemeClr val="tx1">
                <a:tint val="66000"/>
                <a:satMod val="160000"/>
              </a:schemeClr>
            </a:gs>
            <a:gs pos="50000">
              <a:schemeClr val="tx1">
                <a:tint val="44500"/>
                <a:satMod val="160000"/>
              </a:schemeClr>
            </a:gs>
            <a:gs pos="100000">
              <a:schemeClr val="tx1"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Sheet1!$F$21</c:f>
              <c:strCache>
                <c:ptCount val="1"/>
                <c:pt idx="0">
                  <c:v>Nhóm BN bỏ trị</c:v>
                </c:pt>
              </c:strCache>
            </c:strRef>
          </c:tx>
          <c:spPr>
            <a:pattFill prst="lgCheck">
              <a:fgClr>
                <a:schemeClr val="accent6">
                  <a:lumMod val="50000"/>
                </a:schemeClr>
              </a:fgClr>
              <a:bgClr>
                <a:schemeClr val="bg1"/>
              </a:bgClr>
            </a:pattFill>
          </c:spPr>
          <c:invertIfNegative val="0"/>
          <c:dLbls>
            <c:spPr>
              <a:solidFill>
                <a:schemeClr val="accent6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Sheet1!$E$22:$E$25</c:f>
              <c:strCache>
                <c:ptCount val="4"/>
                <c:pt idx="0">
                  <c:v>≤ 19 tuổi</c:v>
                </c:pt>
                <c:pt idx="1">
                  <c:v>Từ 20 - 29 tuổi</c:v>
                </c:pt>
                <c:pt idx="2">
                  <c:v>Từ 30 - 39 tuổi</c:v>
                </c:pt>
                <c:pt idx="3">
                  <c:v>Từ  ≥ 40 tuổi</c:v>
                </c:pt>
              </c:strCache>
            </c:strRef>
          </c:cat>
          <c:val>
            <c:numRef>
              <c:f>Sheet1!$F$22:$F$25</c:f>
              <c:numCache>
                <c:formatCode>0.0%</c:formatCode>
                <c:ptCount val="4"/>
                <c:pt idx="0">
                  <c:v>0</c:v>
                </c:pt>
                <c:pt idx="1">
                  <c:v>0.28000000000000008</c:v>
                </c:pt>
                <c:pt idx="2">
                  <c:v>0.55200000000000005</c:v>
                </c:pt>
                <c:pt idx="3">
                  <c:v>0.16800000000000001</c:v>
                </c:pt>
              </c:numCache>
            </c:numRef>
          </c:val>
        </c:ser>
        <c:ser>
          <c:idx val="1"/>
          <c:order val="1"/>
          <c:tx>
            <c:strRef>
              <c:f>Sheet1!$G$21</c:f>
              <c:strCache>
                <c:ptCount val="1"/>
                <c:pt idx="0">
                  <c:v>Nhóm BN duy trì điều trị</c:v>
                </c:pt>
              </c:strCache>
            </c:strRef>
          </c:tx>
          <c:spPr>
            <a:pattFill prst="dkHorz">
              <a:fgClr>
                <a:srgbClr val="7030A0"/>
              </a:fgClr>
              <a:bgClr>
                <a:schemeClr val="bg1"/>
              </a:bgClr>
            </a:pattFill>
          </c:spPr>
          <c:invertIfNegative val="0"/>
          <c:dLbls>
            <c:spPr>
              <a:solidFill>
                <a:schemeClr val="accent4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Sheet1!$E$22:$E$25</c:f>
              <c:strCache>
                <c:ptCount val="4"/>
                <c:pt idx="0">
                  <c:v>≤ 19 tuổi</c:v>
                </c:pt>
                <c:pt idx="1">
                  <c:v>Từ 20 - 29 tuổi</c:v>
                </c:pt>
                <c:pt idx="2">
                  <c:v>Từ 30 - 39 tuổi</c:v>
                </c:pt>
                <c:pt idx="3">
                  <c:v>Từ  ≥ 40 tuổi</c:v>
                </c:pt>
              </c:strCache>
            </c:strRef>
          </c:cat>
          <c:val>
            <c:numRef>
              <c:f>Sheet1!$G$22:$G$25</c:f>
              <c:numCache>
                <c:formatCode>0.0%</c:formatCode>
                <c:ptCount val="4"/>
                <c:pt idx="0">
                  <c:v>1.6000000000000021E-2</c:v>
                </c:pt>
                <c:pt idx="1">
                  <c:v>0.25600000000000001</c:v>
                </c:pt>
                <c:pt idx="2">
                  <c:v>0.56000000000000005</c:v>
                </c:pt>
                <c:pt idx="3">
                  <c:v>0.16800000000000001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-1509005248"/>
        <c:axId val="-1509006880"/>
        <c:axId val="0"/>
      </c:bar3DChart>
      <c:catAx>
        <c:axId val="-1509005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1509006880"/>
        <c:crosses val="autoZero"/>
        <c:auto val="1"/>
        <c:lblAlgn val="ctr"/>
        <c:lblOffset val="100"/>
        <c:noMultiLvlLbl val="0"/>
      </c:catAx>
      <c:valAx>
        <c:axId val="-1509006880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crossAx val="-150900524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  <c:userShapes r:id="rId3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gradFill rotWithShape="1">
                <a:gsLst>
                  <a:gs pos="0">
                    <a:schemeClr val="accent1">
                      <a:tint val="50000"/>
                      <a:satMod val="300000"/>
                    </a:schemeClr>
                  </a:gs>
                  <a:gs pos="35000">
                    <a:schemeClr val="accent1">
                      <a:tint val="37000"/>
                      <a:satMod val="300000"/>
                    </a:schemeClr>
                  </a:gs>
                  <a:gs pos="100000">
                    <a:schemeClr val="accent1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txPr>
              <a:bodyPr/>
              <a:lstStyle/>
              <a:p>
                <a:pPr>
                  <a:defRPr sz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Sheet1!$B$189:$G$189</c:f>
              <c:strCache>
                <c:ptCount val="6"/>
                <c:pt idx="0">
                  <c:v>Tái nghiện heroin</c:v>
                </c:pt>
                <c:pt idx="1">
                  <c:v>Sử dụng MT đá</c:v>
                </c:pt>
                <c:pt idx="2">
                  <c:v>Đi làm xa</c:v>
                </c:pt>
                <c:pt idx="3">
                  <c:v>Ngừng tự nguyện</c:v>
                </c:pt>
                <c:pt idx="4">
                  <c:v>Bỏ trốn/nợ</c:v>
                </c:pt>
                <c:pt idx="5">
                  <c:v>Tự ý bỏ trị</c:v>
                </c:pt>
              </c:strCache>
            </c:strRef>
          </c:cat>
          <c:val>
            <c:numRef>
              <c:f>Sheet1!$B$190:$G$190</c:f>
              <c:numCache>
                <c:formatCode>0.0%</c:formatCode>
                <c:ptCount val="6"/>
                <c:pt idx="0" formatCode="0%">
                  <c:v>0</c:v>
                </c:pt>
                <c:pt idx="1">
                  <c:v>8.0000000000000227E-3</c:v>
                </c:pt>
                <c:pt idx="2">
                  <c:v>1.6000000000000021E-2</c:v>
                </c:pt>
                <c:pt idx="3">
                  <c:v>2.4E-2</c:v>
                </c:pt>
                <c:pt idx="4">
                  <c:v>6.4000000000000112E-2</c:v>
                </c:pt>
                <c:pt idx="5">
                  <c:v>0.88800000000000001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55294128"/>
        <c:axId val="-1555284880"/>
      </c:barChart>
      <c:catAx>
        <c:axId val="-1555294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1555284880"/>
        <c:crosses val="autoZero"/>
        <c:auto val="1"/>
        <c:lblAlgn val="ctr"/>
        <c:lblOffset val="100"/>
        <c:noMultiLvlLbl val="0"/>
      </c:catAx>
      <c:valAx>
        <c:axId val="-1555284880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1555294128"/>
        <c:crosses val="autoZero"/>
        <c:crossBetween val="between"/>
      </c:valAx>
      <c:spPr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plotArea>
    <c:plotVisOnly val="1"/>
    <c:dispBlanksAs val="gap"/>
    <c:showDLblsOverMax val="0"/>
  </c:chart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3762586494870228E-2"/>
          <c:y val="0.22053689122193071"/>
          <c:w val="0.79249188737771414"/>
          <c:h val="0.5640250801983102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Sheet1!$A$201</c:f>
              <c:strCache>
                <c:ptCount val="1"/>
                <c:pt idx="0">
                  <c:v>Có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rgbClr val="C00000"/>
              </a:solidFill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Sheet1!$B$200:$G$200</c:f>
              <c:strCache>
                <c:ptCount val="6"/>
                <c:pt idx="0">
                  <c:v>Táo bón</c:v>
                </c:pt>
                <c:pt idx="1">
                  <c:v>Mất ngủ</c:v>
                </c:pt>
                <c:pt idx="3">
                  <c:v>Vã mồ hôi</c:v>
                </c:pt>
                <c:pt idx="4">
                  <c:v>Buồn ngủ</c:v>
                </c:pt>
                <c:pt idx="5">
                  <c:v>Tác dụng phụ khác</c:v>
                </c:pt>
              </c:strCache>
            </c:strRef>
          </c:cat>
          <c:val>
            <c:numRef>
              <c:f>Sheet1!$B$201:$G$201</c:f>
              <c:numCache>
                <c:formatCode>0.0%</c:formatCode>
                <c:ptCount val="6"/>
                <c:pt idx="0">
                  <c:v>7.5999999999999998E-2</c:v>
                </c:pt>
                <c:pt idx="1">
                  <c:v>4.0000000000000022E-2</c:v>
                </c:pt>
                <c:pt idx="3">
                  <c:v>3.2000000000000042E-2</c:v>
                </c:pt>
                <c:pt idx="4">
                  <c:v>9.2000000000000026E-2</c:v>
                </c:pt>
                <c:pt idx="5">
                  <c:v>0.17200000000000001</c:v>
                </c:pt>
              </c:numCache>
            </c:numRef>
          </c:val>
        </c:ser>
        <c:ser>
          <c:idx val="1"/>
          <c:order val="1"/>
          <c:tx>
            <c:strRef>
              <c:f>Sheet1!$A$202</c:f>
              <c:strCache>
                <c:ptCount val="1"/>
                <c:pt idx="0">
                  <c:v>Không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cat>
            <c:strRef>
              <c:f>Sheet1!$B$200:$G$200</c:f>
              <c:strCache>
                <c:ptCount val="6"/>
                <c:pt idx="0">
                  <c:v>Táo bón</c:v>
                </c:pt>
                <c:pt idx="1">
                  <c:v>Mất ngủ</c:v>
                </c:pt>
                <c:pt idx="3">
                  <c:v>Vã mồ hôi</c:v>
                </c:pt>
                <c:pt idx="4">
                  <c:v>Buồn ngủ</c:v>
                </c:pt>
                <c:pt idx="5">
                  <c:v>Tác dụng phụ khác</c:v>
                </c:pt>
              </c:strCache>
            </c:strRef>
          </c:cat>
          <c:val>
            <c:numRef>
              <c:f>Sheet1!$B$202:$G$202</c:f>
              <c:numCache>
                <c:formatCode>0.0%</c:formatCode>
                <c:ptCount val="6"/>
                <c:pt idx="0">
                  <c:v>0.92400000000000004</c:v>
                </c:pt>
                <c:pt idx="1">
                  <c:v>0.96000000000000063</c:v>
                </c:pt>
                <c:pt idx="3">
                  <c:v>0.96800000000000064</c:v>
                </c:pt>
                <c:pt idx="4">
                  <c:v>0.90800000000000003</c:v>
                </c:pt>
                <c:pt idx="5">
                  <c:v>0.82800000000000062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555285968"/>
        <c:axId val="-1555292496"/>
      </c:barChart>
      <c:catAx>
        <c:axId val="-1555285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-1555292496"/>
        <c:crosses val="autoZero"/>
        <c:auto val="1"/>
        <c:lblAlgn val="ctr"/>
        <c:lblOffset val="100"/>
        <c:noMultiLvlLbl val="0"/>
      </c:catAx>
      <c:valAx>
        <c:axId val="-1555292496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1555285968"/>
        <c:crosses val="autoZero"/>
        <c:crossBetween val="between"/>
      </c:valAx>
      <c:spPr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plotArea>
    <c:legend>
      <c:legendPos val="r"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Sheet1!$A$216</c:f>
              <c:strCache>
                <c:ptCount val="1"/>
                <c:pt idx="0">
                  <c:v>Có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solidFill>
                <a:schemeClr val="accent3">
                  <a:lumMod val="40000"/>
                  <a:lumOff val="6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Sheet1!$B$215:$G$215</c:f>
              <c:strCache>
                <c:ptCount val="6"/>
                <c:pt idx="0">
                  <c:v>Tái khám đúng hẹn</c:v>
                </c:pt>
                <c:pt idx="1">
                  <c:v>Điều trị lại</c:v>
                </c:pt>
                <c:pt idx="3">
                  <c:v>Điều trị ARV</c:v>
                </c:pt>
                <c:pt idx="4">
                  <c:v>Điều trị Lao</c:v>
                </c:pt>
                <c:pt idx="5">
                  <c:v>Điều trị loạn thần</c:v>
                </c:pt>
              </c:strCache>
            </c:strRef>
          </c:cat>
          <c:val>
            <c:numRef>
              <c:f>Sheet1!$B$216:$G$216</c:f>
              <c:numCache>
                <c:formatCode>0.0%</c:formatCode>
                <c:ptCount val="6"/>
                <c:pt idx="0">
                  <c:v>0.66000000000000225</c:v>
                </c:pt>
                <c:pt idx="1">
                  <c:v>1.7999999999999999E-2</c:v>
                </c:pt>
                <c:pt idx="3">
                  <c:v>0.65600000000000225</c:v>
                </c:pt>
                <c:pt idx="4">
                  <c:v>0.57099999999999995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Sheet1!$A$217</c:f>
              <c:strCache>
                <c:ptCount val="1"/>
                <c:pt idx="0">
                  <c:v>Không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Sheet1!$B$215:$G$215</c:f>
              <c:strCache>
                <c:ptCount val="6"/>
                <c:pt idx="0">
                  <c:v>Tái khám đúng hẹn</c:v>
                </c:pt>
                <c:pt idx="1">
                  <c:v>Điều trị lại</c:v>
                </c:pt>
                <c:pt idx="3">
                  <c:v>Điều trị ARV</c:v>
                </c:pt>
                <c:pt idx="4">
                  <c:v>Điều trị Lao</c:v>
                </c:pt>
                <c:pt idx="5">
                  <c:v>Điều trị loạn thần</c:v>
                </c:pt>
              </c:strCache>
            </c:strRef>
          </c:cat>
          <c:val>
            <c:numRef>
              <c:f>Sheet1!$B$217:$G$217</c:f>
              <c:numCache>
                <c:formatCode>0.0%</c:formatCode>
                <c:ptCount val="6"/>
                <c:pt idx="0">
                  <c:v>0.34</c:v>
                </c:pt>
                <c:pt idx="1">
                  <c:v>0.99199999999999999</c:v>
                </c:pt>
                <c:pt idx="3">
                  <c:v>0.34400000000000008</c:v>
                </c:pt>
                <c:pt idx="4">
                  <c:v>0.42900000000000038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555288688"/>
        <c:axId val="-1555285424"/>
      </c:barChart>
      <c:catAx>
        <c:axId val="-15552886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 b="1">
                <a:solidFill>
                  <a:srgbClr val="002060"/>
                </a:solidFill>
              </a:defRPr>
            </a:pPr>
            <a:endParaRPr lang="en-US"/>
          </a:p>
        </c:txPr>
        <c:crossAx val="-1555285424"/>
        <c:crosses val="autoZero"/>
        <c:auto val="1"/>
        <c:lblAlgn val="ctr"/>
        <c:lblOffset val="100"/>
        <c:noMultiLvlLbl val="0"/>
      </c:catAx>
      <c:valAx>
        <c:axId val="-1555285424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</a:defRPr>
            </a:pPr>
            <a:endParaRPr lang="en-US"/>
          </a:p>
        </c:txPr>
        <c:crossAx val="-1555288688"/>
        <c:crosses val="autoZero"/>
        <c:crossBetween val="between"/>
      </c:valAx>
      <c:spPr>
        <a:solidFill>
          <a:schemeClr val="dk1"/>
        </a:solidFill>
        <a:ln w="25400" cap="flat" cmpd="sng" algn="ctr">
          <a:solidFill>
            <a:schemeClr val="dk1">
              <a:shade val="50000"/>
            </a:schemeClr>
          </a:solidFill>
          <a:prstDash val="solid"/>
        </a:ln>
        <a:effectLst/>
      </c:spPr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  <c:userShapes r:id="rId3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  <c:spPr>
        <a:solidFill>
          <a:schemeClr val="accent2">
            <a:lumMod val="20000"/>
            <a:lumOff val="80000"/>
          </a:schemeClr>
        </a:solidFill>
      </c:spPr>
    </c:floor>
    <c:sideWall>
      <c:thickness val="0"/>
      <c:spPr>
        <a:solidFill>
          <a:schemeClr val="accent2">
            <a:lumMod val="40000"/>
            <a:lumOff val="60000"/>
          </a:schemeClr>
        </a:solidFill>
      </c:spPr>
    </c:sideWall>
    <c:backWall>
      <c:thickness val="0"/>
      <c:spPr>
        <a:solidFill>
          <a:schemeClr val="accent2">
            <a:lumMod val="40000"/>
            <a:lumOff val="60000"/>
          </a:schemeClr>
        </a:solidFill>
      </c:spPr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solidFill>
              <a:srgbClr val="FF0066"/>
            </a:solidFill>
          </c:spPr>
          <c:invertIfNegative val="0"/>
          <c:dLbls>
            <c:spPr>
              <a:solidFill>
                <a:schemeClr val="accent2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Sheet1!$B$285:$F$285</c:f>
              <c:strCache>
                <c:ptCount val="5"/>
                <c:pt idx="0">
                  <c:v>Kinh tế ổn định</c:v>
                </c:pt>
                <c:pt idx="1">
                  <c:v>Gia đình hạnh phúc</c:v>
                </c:pt>
                <c:pt idx="3">
                  <c:v>Tạo được lòng tin</c:v>
                </c:pt>
                <c:pt idx="4">
                  <c:v>Ngưng không SD heroin</c:v>
                </c:pt>
              </c:strCache>
            </c:strRef>
          </c:cat>
          <c:val>
            <c:numRef>
              <c:f>Sheet1!$B$286:$F$286</c:f>
              <c:numCache>
                <c:formatCode>0.0%</c:formatCode>
                <c:ptCount val="5"/>
                <c:pt idx="0">
                  <c:v>0.63600000000000201</c:v>
                </c:pt>
                <c:pt idx="1">
                  <c:v>0.36400000000000032</c:v>
                </c:pt>
                <c:pt idx="3">
                  <c:v>0.45500000000000002</c:v>
                </c:pt>
                <c:pt idx="4">
                  <c:v>9.1000000000000025E-2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555293040"/>
        <c:axId val="-1555290320"/>
        <c:axId val="0"/>
      </c:bar3DChart>
      <c:catAx>
        <c:axId val="-1555293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1555290320"/>
        <c:crosses val="autoZero"/>
        <c:auto val="1"/>
        <c:lblAlgn val="ctr"/>
        <c:lblOffset val="100"/>
        <c:noMultiLvlLbl val="0"/>
      </c:catAx>
      <c:valAx>
        <c:axId val="-1555290320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155529304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5574714801603382"/>
          <c:y val="4.7235633452837045E-2"/>
          <c:w val="0.70502427729493289"/>
          <c:h val="0.845188846169061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Sheet1!$D$75</c:f>
              <c:strCache>
                <c:ptCount val="1"/>
                <c:pt idx="0">
                  <c:v>Nhóm BN bỏ trị</c:v>
                </c:pt>
              </c:strCache>
            </c:strRef>
          </c:tx>
          <c:spPr>
            <a:pattFill prst="ltHorz">
              <a:fgClr>
                <a:srgbClr val="FF0000"/>
              </a:fgClr>
              <a:bgClr>
                <a:schemeClr val="bg1"/>
              </a:bgClr>
            </a:patt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Sheet1!$E$74:$H$74</c:f>
              <c:strCache>
                <c:ptCount val="4"/>
                <c:pt idx="0">
                  <c:v>Độc thân</c:v>
                </c:pt>
                <c:pt idx="1">
                  <c:v>Có gia đình (vợ/chồng)</c:v>
                </c:pt>
                <c:pt idx="2">
                  <c:v> Ly thân/Ly dị/Góa</c:v>
                </c:pt>
                <c:pt idx="3">
                  <c:v> Sống chung với người yêu</c:v>
                </c:pt>
              </c:strCache>
            </c:strRef>
          </c:cat>
          <c:val>
            <c:numRef>
              <c:f>Sheet1!$E$75:$H$75</c:f>
              <c:numCache>
                <c:formatCode>0.0%</c:formatCode>
                <c:ptCount val="4"/>
                <c:pt idx="0">
                  <c:v>0.46400000000000002</c:v>
                </c:pt>
                <c:pt idx="1">
                  <c:v>0.43200000000000038</c:v>
                </c:pt>
                <c:pt idx="2">
                  <c:v>9.6000000000000002E-2</c:v>
                </c:pt>
                <c:pt idx="3">
                  <c:v>8.000000000000021E-3</c:v>
                </c:pt>
              </c:numCache>
            </c:numRef>
          </c:val>
        </c:ser>
        <c:ser>
          <c:idx val="1"/>
          <c:order val="1"/>
          <c:tx>
            <c:strRef>
              <c:f>Sheet1!$D$76</c:f>
              <c:strCache>
                <c:ptCount val="1"/>
                <c:pt idx="0">
                  <c:v>Nhóm BN duy trì điều trị</c:v>
                </c:pt>
              </c:strCache>
            </c:strRef>
          </c:tx>
          <c:spPr>
            <a:pattFill prst="plaid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</c:spPr>
          <c:invertIfNegative val="0"/>
          <c:dLbls>
            <c:dLbl>
              <c:idx val="0"/>
              <c:spPr>
                <a:solidFill>
                  <a:sysClr val="window" lastClr="FFFFFF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pPr>
                <a:solidFill>
                  <a:sysClr val="window" lastClr="FFFFFF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spPr>
                <a:solidFill>
                  <a:sysClr val="window" lastClr="FFFFFF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spPr>
                <a:solidFill>
                  <a:sysClr val="window" lastClr="FFFFFF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Sheet1!$E$74:$H$74</c:f>
              <c:strCache>
                <c:ptCount val="4"/>
                <c:pt idx="0">
                  <c:v>Độc thân</c:v>
                </c:pt>
                <c:pt idx="1">
                  <c:v>Có gia đình (vợ/chồng)</c:v>
                </c:pt>
                <c:pt idx="2">
                  <c:v> Ly thân/Ly dị/Góa</c:v>
                </c:pt>
                <c:pt idx="3">
                  <c:v> Sống chung với người yêu</c:v>
                </c:pt>
              </c:strCache>
            </c:strRef>
          </c:cat>
          <c:val>
            <c:numRef>
              <c:f>Sheet1!$E$76:$H$76</c:f>
              <c:numCache>
                <c:formatCode>0.0%</c:formatCode>
                <c:ptCount val="4"/>
                <c:pt idx="0">
                  <c:v>0.55200000000000005</c:v>
                </c:pt>
                <c:pt idx="1">
                  <c:v>0.35200000000000031</c:v>
                </c:pt>
                <c:pt idx="2">
                  <c:v>8.8000000000000064E-2</c:v>
                </c:pt>
                <c:pt idx="3">
                  <c:v>8.000000000000021E-3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09007968"/>
        <c:axId val="-1509015040"/>
      </c:barChart>
      <c:catAx>
        <c:axId val="-15090079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1509015040"/>
        <c:crosses val="autoZero"/>
        <c:auto val="1"/>
        <c:lblAlgn val="ctr"/>
        <c:lblOffset val="100"/>
        <c:noMultiLvlLbl val="0"/>
      </c:catAx>
      <c:valAx>
        <c:axId val="-1509015040"/>
        <c:scaling>
          <c:orientation val="minMax"/>
        </c:scaling>
        <c:delete val="0"/>
        <c:axPos val="b"/>
        <c:numFmt formatCode="0.0%" sourceLinked="1"/>
        <c:majorTickMark val="out"/>
        <c:minorTickMark val="none"/>
        <c:tickLblPos val="nextTo"/>
        <c:crossAx val="-1509007968"/>
        <c:crosses val="autoZero"/>
        <c:crossBetween val="between"/>
      </c:valAx>
      <c:sp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16200000" scaled="0"/>
          <a:tileRect/>
        </a:gradFill>
      </c:spPr>
    </c:plotArea>
    <c:legend>
      <c:legendPos val="r"/>
      <c:layout>
        <c:manualLayout>
          <c:xMode val="edge"/>
          <c:yMode val="edge"/>
          <c:x val="0.60105314607471694"/>
          <c:y val="0.21144032253700315"/>
          <c:w val="0.38772681940053538"/>
          <c:h val="0.2154193612396392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501496523460867"/>
          <c:y val="3.125E-2"/>
          <c:w val="0.85159322189989461"/>
          <c:h val="0.658492454068241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Sheet1!$D$55</c:f>
              <c:strCache>
                <c:ptCount val="1"/>
                <c:pt idx="0">
                  <c:v>Nhóm BN bỏ trị</c:v>
                </c:pt>
              </c:strCache>
            </c:strRef>
          </c:tx>
          <c:spPr>
            <a:pattFill prst="dkVert">
              <a:fgClr>
                <a:srgbClr val="FFC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Sheet1!$E$54:$I$54</c:f>
              <c:strCache>
                <c:ptCount val="5"/>
                <c:pt idx="0">
                  <c:v>Không đi học</c:v>
                </c:pt>
                <c:pt idx="1">
                  <c:v>Tiểu học</c:v>
                </c:pt>
                <c:pt idx="2">
                  <c:v>Trung học cơ sở</c:v>
                </c:pt>
                <c:pt idx="3">
                  <c:v>Phổ thông trung học</c:v>
                </c:pt>
                <c:pt idx="4">
                  <c:v>Trung cấp hoặc cao hơn</c:v>
                </c:pt>
              </c:strCache>
            </c:strRef>
          </c:cat>
          <c:val>
            <c:numRef>
              <c:f>Sheet1!$E$55:$I$55</c:f>
              <c:numCache>
                <c:formatCode>0.0%</c:formatCode>
                <c:ptCount val="5"/>
                <c:pt idx="0">
                  <c:v>0.10400000000000002</c:v>
                </c:pt>
                <c:pt idx="1">
                  <c:v>0.192</c:v>
                </c:pt>
                <c:pt idx="2">
                  <c:v>0.48800000000000032</c:v>
                </c:pt>
                <c:pt idx="3">
                  <c:v>0.20800000000000021</c:v>
                </c:pt>
                <c:pt idx="4">
                  <c:v>8.000000000000021E-3</c:v>
                </c:pt>
              </c:numCache>
            </c:numRef>
          </c:val>
        </c:ser>
        <c:ser>
          <c:idx val="1"/>
          <c:order val="1"/>
          <c:tx>
            <c:strRef>
              <c:f>Sheet1!$D$56</c:f>
              <c:strCache>
                <c:ptCount val="1"/>
                <c:pt idx="0">
                  <c:v>Nhóm BN duy trì điều trị</c:v>
                </c:pt>
              </c:strCache>
            </c:strRef>
          </c:tx>
          <c:spPr>
            <a:pattFill prst="dkHorz">
              <a:fgClr>
                <a:schemeClr val="accent4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rgbClr val="7030A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Sheet1!$E$54:$I$54</c:f>
              <c:strCache>
                <c:ptCount val="5"/>
                <c:pt idx="0">
                  <c:v>Không đi học</c:v>
                </c:pt>
                <c:pt idx="1">
                  <c:v>Tiểu học</c:v>
                </c:pt>
                <c:pt idx="2">
                  <c:v>Trung học cơ sở</c:v>
                </c:pt>
                <c:pt idx="3">
                  <c:v>Phổ thông trung học</c:v>
                </c:pt>
                <c:pt idx="4">
                  <c:v>Trung cấp hoặc cao hơn</c:v>
                </c:pt>
              </c:strCache>
            </c:strRef>
          </c:cat>
          <c:val>
            <c:numRef>
              <c:f>Sheet1!$E$56:$I$56</c:f>
              <c:numCache>
                <c:formatCode>0.0%</c:formatCode>
                <c:ptCount val="5"/>
                <c:pt idx="0">
                  <c:v>8.000000000000021E-3</c:v>
                </c:pt>
                <c:pt idx="1">
                  <c:v>0.224</c:v>
                </c:pt>
                <c:pt idx="2">
                  <c:v>0.53600000000000003</c:v>
                </c:pt>
                <c:pt idx="3">
                  <c:v>0.23200000000000001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-1509012320"/>
        <c:axId val="-1509003616"/>
      </c:barChart>
      <c:catAx>
        <c:axId val="-1509012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1509003616"/>
        <c:crosses val="autoZero"/>
        <c:auto val="1"/>
        <c:lblAlgn val="ctr"/>
        <c:lblOffset val="100"/>
        <c:noMultiLvlLbl val="0"/>
      </c:catAx>
      <c:valAx>
        <c:axId val="-1509003616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crossAx val="-1509012320"/>
        <c:crosses val="autoZero"/>
        <c:crossBetween val="between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>
          <a:outerShdw blurRad="50800" dist="38100" dir="16200000" rotWithShape="0">
            <a:prstClr val="black">
              <a:alpha val="40000"/>
            </a:prstClr>
          </a:outerShdw>
        </a:effectLst>
      </c:spPr>
    </c:plotArea>
    <c:legend>
      <c:legendPos val="b"/>
      <c:layout>
        <c:manualLayout>
          <c:xMode val="edge"/>
          <c:yMode val="edge"/>
          <c:x val="0.17155935788618823"/>
          <c:y val="0.89468581133240765"/>
          <c:w val="0.64952181055310776"/>
          <c:h val="7.90492855059784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  <c:spPr>
        <a:effectLst>
          <a:innerShdw blurRad="63500" dist="50800" dir="18900000">
            <a:prstClr val="black">
              <a:alpha val="50000"/>
            </a:prstClr>
          </a:innerShdw>
        </a:effectLst>
      </c:spPr>
    </c:floor>
    <c:sideWall>
      <c:thickness val="0"/>
      <c:spPr>
        <a:pattFill prst="pct1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</c:spPr>
    </c:sideWall>
    <c:backWall>
      <c:thickness val="0"/>
      <c:spPr>
        <a:pattFill prst="pct1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</c:spPr>
    </c:backWall>
    <c:plotArea>
      <c:layout>
        <c:manualLayout>
          <c:layoutTarget val="inner"/>
          <c:xMode val="edge"/>
          <c:yMode val="edge"/>
          <c:x val="0.10039171239958641"/>
          <c:y val="5.4692366206303487E-2"/>
          <c:w val="0.74915354330708661"/>
          <c:h val="0.78312029932423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Sheet1!$A$679</c:f>
              <c:strCache>
                <c:ptCount val="1"/>
                <c:pt idx="0">
                  <c:v>Thất nghiệp</c:v>
                </c:pt>
              </c:strCache>
            </c:strRef>
          </c:tx>
          <c:spPr>
            <a:gradFill>
              <a:gsLst>
                <a:gs pos="68000">
                  <a:schemeClr val="accent2">
                    <a:lumMod val="75000"/>
                  </a:schemeClr>
                </a:gs>
                <a:gs pos="94000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dLbls>
            <c:dLbl>
              <c:idx val="0"/>
              <c:spPr>
                <a:solidFill>
                  <a:schemeClr val="accent2">
                    <a:lumMod val="20000"/>
                    <a:lumOff val="80000"/>
                  </a:schemeClr>
                </a:solidFill>
              </c:spPr>
              <c:txPr>
                <a:bodyPr/>
                <a:lstStyle/>
                <a:p>
                  <a:pPr>
                    <a:defRPr sz="800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Sheet1!$B$678:$E$678</c:f>
              <c:strCache>
                <c:ptCount val="4"/>
                <c:pt idx="0">
                  <c:v>Trước điều trị</c:v>
                </c:pt>
                <c:pt idx="1">
                  <c:v>Sau điều trị</c:v>
                </c:pt>
                <c:pt idx="2">
                  <c:v>Nhóm BN bỏ trị</c:v>
                </c:pt>
                <c:pt idx="3">
                  <c:v>Nhóm BN duy trì</c:v>
                </c:pt>
              </c:strCache>
            </c:strRef>
          </c:cat>
          <c:val>
            <c:numRef>
              <c:f>Sheet1!$B$679:$E$679</c:f>
              <c:numCache>
                <c:formatCode>0.0%</c:formatCode>
                <c:ptCount val="4"/>
                <c:pt idx="0">
                  <c:v>0.47200000000000031</c:v>
                </c:pt>
                <c:pt idx="1">
                  <c:v>0.31200000000000061</c:v>
                </c:pt>
                <c:pt idx="2">
                  <c:v>0.39200000000000085</c:v>
                </c:pt>
                <c:pt idx="3">
                  <c:v>0.23200000000000001</c:v>
                </c:pt>
              </c:numCache>
            </c:numRef>
          </c:val>
        </c:ser>
        <c:ser>
          <c:idx val="1"/>
          <c:order val="1"/>
          <c:tx>
            <c:strRef>
              <c:f>Sheet1!$A$680</c:f>
              <c:strCache>
                <c:ptCount val="1"/>
                <c:pt idx="0">
                  <c:v>Có việc làm</c:v>
                </c:pt>
              </c:strCache>
            </c:strRef>
          </c:tx>
          <c:spPr>
            <a:gradFill>
              <a:gsLst>
                <a:gs pos="22000">
                  <a:schemeClr val="accent3">
                    <a:lumMod val="50000"/>
                  </a:schemeClr>
                </a:gs>
                <a:gs pos="84000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accent3">
                  <a:lumMod val="50000"/>
                </a:schemeClr>
              </a:solidFill>
            </a:ln>
          </c:spPr>
          <c:invertIfNegative val="0"/>
          <c:dLbls>
            <c:spPr>
              <a:solidFill>
                <a:schemeClr val="accent3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Sheet1!$B$678:$E$678</c:f>
              <c:strCache>
                <c:ptCount val="4"/>
                <c:pt idx="0">
                  <c:v>Trước điều trị</c:v>
                </c:pt>
                <c:pt idx="1">
                  <c:v>Sau điều trị</c:v>
                </c:pt>
                <c:pt idx="2">
                  <c:v>Nhóm BN bỏ trị</c:v>
                </c:pt>
                <c:pt idx="3">
                  <c:v>Nhóm BN duy trì</c:v>
                </c:pt>
              </c:strCache>
            </c:strRef>
          </c:cat>
          <c:val>
            <c:numRef>
              <c:f>Sheet1!$B$680:$E$680</c:f>
              <c:numCache>
                <c:formatCode>0.0%</c:formatCode>
                <c:ptCount val="4"/>
                <c:pt idx="0">
                  <c:v>0.52800000000000002</c:v>
                </c:pt>
                <c:pt idx="1">
                  <c:v>0.68799999999999994</c:v>
                </c:pt>
                <c:pt idx="2">
                  <c:v>0.60800000000000065</c:v>
                </c:pt>
                <c:pt idx="3">
                  <c:v>0.76800000000000135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509012864"/>
        <c:axId val="-1509001984"/>
        <c:axId val="0"/>
      </c:bar3DChart>
      <c:catAx>
        <c:axId val="-1509012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509001984"/>
        <c:crosses val="autoZero"/>
        <c:auto val="1"/>
        <c:lblAlgn val="ctr"/>
        <c:lblOffset val="100"/>
        <c:noMultiLvlLbl val="0"/>
      </c:catAx>
      <c:valAx>
        <c:axId val="-1509001984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crossAx val="-1509012864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ayout>
        <c:manualLayout>
          <c:xMode val="edge"/>
          <c:yMode val="edge"/>
          <c:x val="0"/>
          <c:y val="0"/>
          <c:w val="1"/>
          <c:h val="9.935991871983752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900">
          <a:latin typeface="Aảia"/>
          <a:cs typeface="Times New Roman" pitchFamily="18" charset="0"/>
        </a:defRPr>
      </a:pPr>
      <a:endParaRPr lang="en-US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accent4">
            <a:lumMod val="20000"/>
            <a:lumOff val="80000"/>
          </a:schemeClr>
        </a:solidFill>
      </c:spPr>
    </c:floor>
    <c:sideWall>
      <c:thickness val="0"/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  <a:effectLst>
          <a:outerShdw blurRad="50800" dist="38100" dir="10800000" algn="r" rotWithShape="0">
            <a:prstClr val="black">
              <a:alpha val="40000"/>
            </a:prstClr>
          </a:outerShdw>
        </a:effectLst>
      </c:spPr>
    </c:sideWall>
    <c:backWall>
      <c:thickness val="0"/>
      <c:spPr>
        <a:gradFill>
          <a:gsLst>
            <a:gs pos="0">
              <a:schemeClr val="accent3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  <a:effectLst>
          <a:outerShdw blurRad="50800" dist="38100" dir="10800000" algn="r" rotWithShape="0">
            <a:prstClr val="black">
              <a:alpha val="40000"/>
            </a:prstClr>
          </a:outerShdw>
        </a:effectLst>
      </c:spPr>
    </c:backWall>
    <c:plotArea>
      <c:layout>
        <c:manualLayout>
          <c:layoutTarget val="inner"/>
          <c:xMode val="edge"/>
          <c:yMode val="edge"/>
          <c:x val="8.7736141589543098E-2"/>
          <c:y val="0.17075826157188304"/>
          <c:w val="0.90685661112710669"/>
          <c:h val="0.633718892273520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Sheet1!$D$167</c:f>
              <c:strCache>
                <c:ptCount val="1"/>
                <c:pt idx="0">
                  <c:v>Trước điều trị Methadone</c:v>
                </c:pt>
              </c:strCache>
            </c:strRef>
          </c:tx>
          <c:spPr>
            <a:pattFill prst="wdDn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chemeClr val="accent3">
                  <a:lumMod val="50000"/>
                </a:schemeClr>
              </a:solidFill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solidFill>
                <a:schemeClr val="accent3">
                  <a:lumMod val="20000"/>
                  <a:lumOff val="8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Sheet1!$E$166:$G$166</c:f>
              <c:strCache>
                <c:ptCount val="3"/>
                <c:pt idx="0">
                  <c:v>250 BN</c:v>
                </c:pt>
                <c:pt idx="1">
                  <c:v>125 BN bỏ trị</c:v>
                </c:pt>
                <c:pt idx="2">
                  <c:v>125 BN duy trì điều trị</c:v>
                </c:pt>
              </c:strCache>
            </c:strRef>
          </c:cat>
          <c:val>
            <c:numRef>
              <c:f>Sheet1!$E$167:$G$167</c:f>
              <c:numCache>
                <c:formatCode>0.0%</c:formatCode>
                <c:ptCount val="3"/>
                <c:pt idx="0">
                  <c:v>0.54879999999999995</c:v>
                </c:pt>
                <c:pt idx="1">
                  <c:v>0.55670000000000064</c:v>
                </c:pt>
                <c:pt idx="2">
                  <c:v>0.54100000000000004</c:v>
                </c:pt>
              </c:numCache>
            </c:numRef>
          </c:val>
        </c:ser>
        <c:ser>
          <c:idx val="1"/>
          <c:order val="1"/>
          <c:tx>
            <c:strRef>
              <c:f>Sheet1!$D$168</c:f>
              <c:strCache>
                <c:ptCount val="1"/>
                <c:pt idx="0">
                  <c:v>Sau điều trị Methadone</c:v>
                </c:pt>
              </c:strCache>
            </c:strRef>
          </c:tx>
          <c:spPr>
            <a:pattFill prst="sphere">
              <a:fgClr>
                <a:srgbClr val="0070C0"/>
              </a:fgClr>
              <a:bgClr>
                <a:schemeClr val="bg1"/>
              </a:bgClr>
            </a:pattFill>
            <a:ln>
              <a:solidFill>
                <a:srgbClr val="002060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solidFill>
                <a:schemeClr val="accent2">
                  <a:lumMod val="20000"/>
                  <a:lumOff val="8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Sheet1!$E$166:$G$166</c:f>
              <c:strCache>
                <c:ptCount val="3"/>
                <c:pt idx="0">
                  <c:v>250 BN</c:v>
                </c:pt>
                <c:pt idx="1">
                  <c:v>125 BN bỏ trị</c:v>
                </c:pt>
                <c:pt idx="2">
                  <c:v>125 BN duy trì điều trị</c:v>
                </c:pt>
              </c:strCache>
            </c:strRef>
          </c:cat>
          <c:val>
            <c:numRef>
              <c:f>Sheet1!$E$168:$G$168</c:f>
              <c:numCache>
                <c:formatCode>0.0%</c:formatCode>
                <c:ptCount val="3"/>
                <c:pt idx="0">
                  <c:v>0.57630000000000003</c:v>
                </c:pt>
                <c:pt idx="1">
                  <c:v>0.57340000000000002</c:v>
                </c:pt>
                <c:pt idx="2">
                  <c:v>0.57909999999999995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gapDepth val="55"/>
        <c:shape val="box"/>
        <c:axId val="-1509004160"/>
        <c:axId val="-1509010688"/>
        <c:axId val="0"/>
      </c:bar3DChart>
      <c:catAx>
        <c:axId val="-1509004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1509010688"/>
        <c:crosses val="autoZero"/>
        <c:auto val="1"/>
        <c:lblAlgn val="ctr"/>
        <c:lblOffset val="100"/>
        <c:noMultiLvlLbl val="0"/>
      </c:catAx>
      <c:valAx>
        <c:axId val="-1509010688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crossAx val="-150900416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0486571849998896"/>
          <c:y val="3.4772021918312843E-2"/>
          <c:w val="0.88241545619071993"/>
          <c:h val="9.237666344338531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  <c:spPr>
        <a:gradFill>
          <a:gsLst>
            <a:gs pos="0">
              <a:schemeClr val="accent4">
                <a:lumMod val="20000"/>
                <a:lumOff val="80000"/>
              </a:schemeClr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</c:floor>
    <c:sideWall>
      <c:thickness val="0"/>
      <c:sp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13500000" scaled="0"/>
          <a:tileRect/>
        </a:gradFill>
        <a:effectLst>
          <a:outerShdw blurRad="63500" sx="102000" sy="102000" algn="ctr" rotWithShape="0">
            <a:schemeClr val="accent3">
              <a:lumMod val="40000"/>
              <a:lumOff val="60000"/>
              <a:alpha val="40000"/>
            </a:schemeClr>
          </a:outerShdw>
        </a:effectLst>
      </c:spPr>
    </c:sideWall>
    <c:backWall>
      <c:thickness val="0"/>
      <c:sp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  <a:tileRect/>
        </a:gradFill>
        <a:effectLst>
          <a:outerShdw blurRad="63500" sx="102000" sy="102000" algn="ctr" rotWithShape="0">
            <a:schemeClr val="accent3">
              <a:lumMod val="40000"/>
              <a:lumOff val="60000"/>
              <a:alpha val="40000"/>
            </a:schemeClr>
          </a:outerShdw>
        </a:effectLst>
      </c:spPr>
    </c:backWall>
    <c:plotArea>
      <c:layout>
        <c:manualLayout>
          <c:layoutTarget val="inner"/>
          <c:xMode val="edge"/>
          <c:yMode val="edge"/>
          <c:x val="0.2038541666666667"/>
          <c:y val="0.11827560961551935"/>
          <c:w val="0.77658095472440969"/>
          <c:h val="0.630803523799051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Sheet1!$J$87</c:f>
              <c:strCache>
                <c:ptCount val="1"/>
                <c:pt idx="0">
                  <c:v>Nhóm BN bỏ trị</c:v>
                </c:pt>
              </c:strCache>
            </c:strRef>
          </c:tx>
          <c:spPr>
            <a:pattFill prst="pct80">
              <a:fgClr>
                <a:srgbClr val="FFFF00"/>
              </a:fgClr>
              <a:bgClr>
                <a:schemeClr val="bg1"/>
              </a:bgClr>
            </a:pattFill>
            <a:ln>
              <a:solidFill>
                <a:srgbClr val="FFC000"/>
              </a:solidFill>
            </a:ln>
          </c:spPr>
          <c:invertIfNegative val="0"/>
          <c:dLbls>
            <c:spPr>
              <a:solidFill>
                <a:schemeClr val="accent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Sheet1!$K$86:$L$86</c:f>
              <c:strCache>
                <c:ptCount val="2"/>
                <c:pt idx="0">
                  <c:v>Độc lập</c:v>
                </c:pt>
                <c:pt idx="1">
                  <c:v>Phụ thuộc</c:v>
                </c:pt>
              </c:strCache>
            </c:strRef>
          </c:cat>
          <c:val>
            <c:numRef>
              <c:f>Sheet1!$K$87:$L$87</c:f>
              <c:numCache>
                <c:formatCode>0.0%</c:formatCode>
                <c:ptCount val="2"/>
                <c:pt idx="0">
                  <c:v>0.192</c:v>
                </c:pt>
                <c:pt idx="1">
                  <c:v>0.80800000000000005</c:v>
                </c:pt>
              </c:numCache>
            </c:numRef>
          </c:val>
        </c:ser>
        <c:ser>
          <c:idx val="1"/>
          <c:order val="1"/>
          <c:tx>
            <c:strRef>
              <c:f>Sheet1!$J$88</c:f>
              <c:strCache>
                <c:ptCount val="1"/>
                <c:pt idx="0">
                  <c:v>Nhóm BN duy trì điều trị</c:v>
                </c:pt>
              </c:strCache>
            </c:strRef>
          </c:tx>
          <c:spPr>
            <a:pattFill prst="solidDmnd">
              <a:fgClr>
                <a:srgbClr val="002060"/>
              </a:fgClr>
              <a:bgClr>
                <a:schemeClr val="bg1"/>
              </a:bgClr>
            </a:pattFill>
            <a:ln>
              <a:solidFill>
                <a:srgbClr val="002060"/>
              </a:solidFill>
            </a:ln>
          </c:spPr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Sheet1!$K$86:$L$86</c:f>
              <c:strCache>
                <c:ptCount val="2"/>
                <c:pt idx="0">
                  <c:v>Độc lập</c:v>
                </c:pt>
                <c:pt idx="1">
                  <c:v>Phụ thuộc</c:v>
                </c:pt>
              </c:strCache>
            </c:strRef>
          </c:cat>
          <c:val>
            <c:numRef>
              <c:f>Sheet1!$K$88:$L$88</c:f>
              <c:numCache>
                <c:formatCode>0.0%</c:formatCode>
                <c:ptCount val="2"/>
                <c:pt idx="0">
                  <c:v>0.28000000000000008</c:v>
                </c:pt>
                <c:pt idx="1">
                  <c:v>0.72000000000000064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-1509009600"/>
        <c:axId val="-1509009056"/>
        <c:axId val="0"/>
      </c:bar3DChart>
      <c:catAx>
        <c:axId val="-1509009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-1509009056"/>
        <c:crosses val="autoZero"/>
        <c:auto val="1"/>
        <c:lblAlgn val="ctr"/>
        <c:lblOffset val="100"/>
        <c:noMultiLvlLbl val="0"/>
      </c:catAx>
      <c:valAx>
        <c:axId val="-1509009056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crossAx val="-1509009600"/>
        <c:crosses val="autoZero"/>
        <c:crossBetween val="between"/>
      </c:valAx>
      <c:spPr>
        <a:solidFill>
          <a:schemeClr val="bg1"/>
        </a:solidFill>
        <a:ln w="25400">
          <a:noFill/>
        </a:ln>
      </c:spPr>
    </c:plotArea>
    <c:legend>
      <c:legendPos val="b"/>
      <c:layout>
        <c:manualLayout>
          <c:xMode val="edge"/>
          <c:yMode val="edge"/>
          <c:x val="0.15491613353018455"/>
          <c:y val="0.89822386125784859"/>
          <c:w val="0.76570066437008122"/>
          <c:h val="7.6393567892621167E-2"/>
        </c:manualLayout>
      </c:layout>
      <c:overlay val="0"/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1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Sheet1!$D$236</c:f>
              <c:strCache>
                <c:ptCount val="1"/>
                <c:pt idx="0">
                  <c:v>Nhóm BN bỏ trị</c:v>
                </c:pt>
              </c:strCache>
            </c:strRef>
          </c:tx>
          <c:spPr>
            <a:pattFill prst="shingle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C00000"/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Sheet1!$E$235:$H$235</c:f>
              <c:strCache>
                <c:ptCount val="4"/>
                <c:pt idx="0">
                  <c:v>Cha/mẹ</c:v>
                </c:pt>
                <c:pt idx="1">
                  <c:v>Vợ/chồng</c:v>
                </c:pt>
                <c:pt idx="2">
                  <c:v>Anh/Chị/Em</c:v>
                </c:pt>
                <c:pt idx="3">
                  <c:v>Khác</c:v>
                </c:pt>
              </c:strCache>
            </c:strRef>
          </c:cat>
          <c:val>
            <c:numRef>
              <c:f>Sheet1!$E$236:$H$236</c:f>
              <c:numCache>
                <c:formatCode>0.0%</c:formatCode>
                <c:ptCount val="4"/>
                <c:pt idx="0">
                  <c:v>0.64800000000000135</c:v>
                </c:pt>
                <c:pt idx="1">
                  <c:v>0.10400000000000002</c:v>
                </c:pt>
                <c:pt idx="2">
                  <c:v>0.2160000000000003</c:v>
                </c:pt>
                <c:pt idx="3">
                  <c:v>3.2000000000000042E-2</c:v>
                </c:pt>
              </c:numCache>
            </c:numRef>
          </c:val>
        </c:ser>
        <c:ser>
          <c:idx val="1"/>
          <c:order val="1"/>
          <c:tx>
            <c:strRef>
              <c:f>Sheet1!$D$237</c:f>
              <c:strCache>
                <c:ptCount val="1"/>
                <c:pt idx="0">
                  <c:v>Nhóm BN duy trì điều trị</c:v>
                </c:pt>
              </c:strCache>
            </c:strRef>
          </c:tx>
          <c:spPr>
            <a:pattFill prst="lgConfetti">
              <a:fgClr>
                <a:schemeClr val="accent4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rgbClr val="7030A0"/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Sheet1!$E$235:$H$235</c:f>
              <c:strCache>
                <c:ptCount val="4"/>
                <c:pt idx="0">
                  <c:v>Cha/mẹ</c:v>
                </c:pt>
                <c:pt idx="1">
                  <c:v>Vợ/chồng</c:v>
                </c:pt>
                <c:pt idx="2">
                  <c:v>Anh/Chị/Em</c:v>
                </c:pt>
                <c:pt idx="3">
                  <c:v>Khác</c:v>
                </c:pt>
              </c:strCache>
            </c:strRef>
          </c:cat>
          <c:val>
            <c:numRef>
              <c:f>Sheet1!$E$237:$H$237</c:f>
              <c:numCache>
                <c:formatCode>0.0%</c:formatCode>
                <c:ptCount val="4"/>
                <c:pt idx="0">
                  <c:v>0.6640000000000017</c:v>
                </c:pt>
                <c:pt idx="1">
                  <c:v>0.16</c:v>
                </c:pt>
                <c:pt idx="2">
                  <c:v>0.12000000000000002</c:v>
                </c:pt>
                <c:pt idx="3">
                  <c:v>5.6000000000000001E-2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-1556519344"/>
        <c:axId val="-1556521520"/>
      </c:barChart>
      <c:catAx>
        <c:axId val="-1556519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1556521520"/>
        <c:crosses val="autoZero"/>
        <c:auto val="1"/>
        <c:lblAlgn val="ctr"/>
        <c:lblOffset val="100"/>
        <c:noMultiLvlLbl val="0"/>
      </c:catAx>
      <c:valAx>
        <c:axId val="-1556521520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crossAx val="-1556519344"/>
        <c:crosses val="autoZero"/>
        <c:crossBetween val="between"/>
      </c:valAx>
      <c:spPr>
        <a:pattFill prst="dashDnDiag">
          <a:fgClr>
            <a:schemeClr val="accent3">
              <a:lumMod val="20000"/>
              <a:lumOff val="80000"/>
            </a:schemeClr>
          </a:fgClr>
          <a:bgClr>
            <a:schemeClr val="bg1"/>
          </a:bgClr>
        </a:pattFill>
        <a:ln>
          <a:solidFill>
            <a:schemeClr val="bg1"/>
          </a:solidFill>
        </a:ln>
        <a:effectLst>
          <a:innerShdw blurRad="63500" dist="50800" dir="5400000">
            <a:prstClr val="black">
              <a:alpha val="50000"/>
            </a:prstClr>
          </a:innerShdw>
        </a:effectLst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accent3">
            <a:lumMod val="40000"/>
            <a:lumOff val="60000"/>
          </a:schemeClr>
        </a:solidFill>
        <a:effectLst>
          <a:innerShdw blurRad="63500" dist="50800" dir="18900000">
            <a:prstClr val="black">
              <a:alpha val="50000"/>
            </a:prstClr>
          </a:innerShdw>
        </a:effectLst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81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8100000" scaled="0"/>
        </a:gradFill>
      </c:spPr>
    </c:backWall>
    <c:plotArea>
      <c:layout>
        <c:manualLayout>
          <c:layoutTarget val="inner"/>
          <c:xMode val="edge"/>
          <c:yMode val="edge"/>
          <c:x val="6.9505754088431418E-2"/>
          <c:y val="5.1311462345017024E-2"/>
          <c:w val="0.88697206599174916"/>
          <c:h val="0.6578800892171096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Sheet1!$D$128</c:f>
              <c:strCache>
                <c:ptCount val="1"/>
                <c:pt idx="0">
                  <c:v>Tuổi đầu sử dụng CGN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Sheet1!$E$127:$H$127</c:f>
              <c:strCache>
                <c:ptCount val="4"/>
                <c:pt idx="0">
                  <c:v>≤ 19 tuổi</c:v>
                </c:pt>
                <c:pt idx="1">
                  <c:v>Từ 20 - 29 tuổi</c:v>
                </c:pt>
                <c:pt idx="2">
                  <c:v>Từ 30 - 39 tuổi</c:v>
                </c:pt>
                <c:pt idx="3">
                  <c:v>Từ  ≥ 40 tuổi</c:v>
                </c:pt>
              </c:strCache>
            </c:strRef>
          </c:cat>
          <c:val>
            <c:numRef>
              <c:f>Sheet1!$E$128:$H$128</c:f>
              <c:numCache>
                <c:formatCode>0.0%</c:formatCode>
                <c:ptCount val="4"/>
                <c:pt idx="0">
                  <c:v>0.41600000000000031</c:v>
                </c:pt>
                <c:pt idx="1">
                  <c:v>0.46800000000000008</c:v>
                </c:pt>
                <c:pt idx="2">
                  <c:v>0.10800000000000012</c:v>
                </c:pt>
                <c:pt idx="3">
                  <c:v>8.000000000000021E-3</c:v>
                </c:pt>
              </c:numCache>
            </c:numRef>
          </c:val>
        </c:ser>
        <c:ser>
          <c:idx val="1"/>
          <c:order val="1"/>
          <c:tx>
            <c:strRef>
              <c:f>Sheet1!$D$129</c:f>
              <c:strCache>
                <c:ptCount val="1"/>
                <c:pt idx="0">
                  <c:v>Tuổi đầu tiêm chích CGN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Sheet1!$E$127:$H$127</c:f>
              <c:strCache>
                <c:ptCount val="4"/>
                <c:pt idx="0">
                  <c:v>≤ 19 tuổi</c:v>
                </c:pt>
                <c:pt idx="1">
                  <c:v>Từ 20 - 29 tuổi</c:v>
                </c:pt>
                <c:pt idx="2">
                  <c:v>Từ 30 - 39 tuổi</c:v>
                </c:pt>
                <c:pt idx="3">
                  <c:v>Từ  ≥ 40 tuổi</c:v>
                </c:pt>
              </c:strCache>
            </c:strRef>
          </c:cat>
          <c:val>
            <c:numRef>
              <c:f>Sheet1!$E$129:$H$129</c:f>
              <c:numCache>
                <c:formatCode>0.0%</c:formatCode>
                <c:ptCount val="4"/>
                <c:pt idx="0">
                  <c:v>0.31600000000000067</c:v>
                </c:pt>
                <c:pt idx="1">
                  <c:v>0.54</c:v>
                </c:pt>
                <c:pt idx="2">
                  <c:v>0.13600000000000001</c:v>
                </c:pt>
                <c:pt idx="3">
                  <c:v>8.000000000000021E-3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1556518800"/>
        <c:axId val="-1556520976"/>
        <c:axId val="0"/>
      </c:bar3DChart>
      <c:catAx>
        <c:axId val="-1556518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556520976"/>
        <c:crosses val="autoZero"/>
        <c:auto val="1"/>
        <c:lblAlgn val="ctr"/>
        <c:lblOffset val="100"/>
        <c:noMultiLvlLbl val="0"/>
      </c:catAx>
      <c:valAx>
        <c:axId val="-1556520976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crossAx val="-155651880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3.3922368658132626E-2"/>
          <c:y val="0.82198024706220651"/>
          <c:w val="0.85163331656858543"/>
          <c:h val="0.11128786442074305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0.26449</cdr:x>
      <cdr:y>0.87378</cdr:y>
    </cdr:from>
    <cdr:to>
      <cdr:x>0.46739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0650" y="2130622"/>
          <a:ext cx="1066800" cy="30777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r>
            <a:rPr lang="en-US" dirty="0" smtClean="0"/>
            <a:t>Dropout</a:t>
          </a:r>
          <a:endParaRPr lang="en-US" dirty="0"/>
        </a:p>
      </cdr:txBody>
    </cdr:sp>
  </cdr:relSizeAnchor>
  <cdr:relSizeAnchor xmlns:cdr="http://schemas.openxmlformats.org/drawingml/2006/chartDrawing">
    <cdr:from>
      <cdr:x>0.49275</cdr:x>
      <cdr:y>0.86085</cdr:y>
    </cdr:from>
    <cdr:to>
      <cdr:x>0.69565</cdr:x>
      <cdr:y>0.99969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590800" y="2099099"/>
          <a:ext cx="1066800" cy="33855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dirty="0" smtClean="0"/>
            <a:t>Retention</a:t>
          </a:r>
          <a:endParaRPr lang="en-US" sz="1600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0.05455</cdr:x>
      <cdr:y>0.04444</cdr:y>
    </cdr:from>
    <cdr:to>
      <cdr:x>0.85455</cdr:x>
      <cdr:y>0.18262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1395" y="128680"/>
          <a:ext cx="6766560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r>
            <a:rPr lang="en-US" sz="2000" b="1" dirty="0" smtClean="0">
              <a:solidFill>
                <a:srgbClr val="002060"/>
              </a:solidFill>
            </a:rPr>
            <a:t>	Side effects of Methadone (n=250)</a:t>
          </a:r>
          <a:endParaRPr lang="en-US" sz="20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0.10811</cdr:x>
      <cdr:y>0.78947</cdr:y>
    </cdr:from>
    <cdr:to>
      <cdr:x>0.21772</cdr:x>
      <cdr:y>0.92105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14400" y="2286000"/>
          <a:ext cx="9271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0.26051</cdr:x>
      <cdr:y>0.91529</cdr:y>
    </cdr:from>
    <cdr:to>
      <cdr:x>0.38739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03450" y="2667000"/>
          <a:ext cx="1073150" cy="2452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0.91892</cdr:x>
      <cdr:y>0.39474</cdr:y>
    </cdr:from>
    <cdr:to>
      <cdr:x>0.99099</cdr:x>
      <cdr:y>0.5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772400" y="1143000"/>
          <a:ext cx="609600" cy="3048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No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0.91892</cdr:x>
      <cdr:y>0.50474</cdr:y>
    </cdr:from>
    <cdr:to>
      <cdr:x>0.99099</cdr:x>
      <cdr:y>0.61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7772400" y="1461513"/>
          <a:ext cx="609600" cy="3048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Yes</a:t>
          </a:r>
          <a:endParaRPr lang="en-US" sz="1100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0.84906</cdr:x>
      <cdr:y>0.42222</cdr:y>
    </cdr:from>
    <cdr:to>
      <cdr:x>1</cdr:x>
      <cdr:y>0.51111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29000" y="1447800"/>
          <a:ext cx="609600" cy="3048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 smtClean="0"/>
            <a:t>No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0.84906</cdr:x>
      <cdr:y>0.51111</cdr:y>
    </cdr:from>
    <cdr:to>
      <cdr:x>1</cdr:x>
      <cdr:y>0.6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429000" y="1752600"/>
          <a:ext cx="609600" cy="3048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Yes</a:t>
          </a:r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0.04497</cdr:x>
      <cdr:y>0.03553</cdr:y>
    </cdr:from>
    <cdr:to>
      <cdr:x>0.31746</cdr:x>
      <cdr:y>0.24496</cdr:y>
    </cdr:to>
    <cdr:sp macro="" textlink="">
      <cdr:nvSpPr>
        <cdr:cNvPr id="2" name="TextBox 16"/>
        <cdr:cNvSpPr txBox="1"/>
      </cdr:nvSpPr>
      <cdr:spPr>
        <a:xfrm xmlns:a="http://schemas.openxmlformats.org/drawingml/2006/main">
          <a:off x="215900" y="73095"/>
          <a:ext cx="1308100" cy="43088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r>
            <a:rPr lang="en-US" sz="1100" dirty="0" smtClean="0"/>
            <a:t>Living with partner</a:t>
          </a:r>
          <a:endParaRPr 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0.04478</cdr:x>
      <cdr:y>0.8564</cdr:y>
    </cdr:from>
    <cdr:to>
      <cdr:x>0.31343</cdr:x>
      <cdr:y>0.96094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600" y="2088257"/>
          <a:ext cx="1371600" cy="25489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Before MMT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0.22139</cdr:x>
      <cdr:y>0.85397</cdr:y>
    </cdr:from>
    <cdr:to>
      <cdr:x>0.49502</cdr:x>
      <cdr:y>0.95844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130300" y="2082313"/>
          <a:ext cx="1397000" cy="25474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After MMT</a:t>
          </a:r>
          <a:endParaRPr lang="en-US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0.24268</cdr:x>
      <cdr:y>0.02134</cdr:y>
    </cdr:from>
    <cdr:to>
      <cdr:x>0.51531</cdr:x>
      <cdr:y>0.11175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20880" y="60177"/>
          <a:ext cx="1371600" cy="25489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 smtClean="0"/>
            <a:t>Before MMT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0.18873</cdr:x>
      <cdr:y>0.89084</cdr:y>
    </cdr:from>
    <cdr:to>
      <cdr:x>0.40079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949503" y="3024188"/>
          <a:ext cx="1066800" cy="30777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r>
            <a:rPr lang="en-US" dirty="0" smtClean="0"/>
            <a:t>Dropout</a:t>
          </a:r>
          <a:endParaRPr lang="en-US" dirty="0"/>
        </a:p>
      </cdr:txBody>
    </cdr:sp>
  </cdr:relSizeAnchor>
  <cdr:relSizeAnchor xmlns:cdr="http://schemas.openxmlformats.org/drawingml/2006/chartDrawing">
    <cdr:from>
      <cdr:x>0.64658</cdr:x>
      <cdr:y>0.03378</cdr:y>
    </cdr:from>
    <cdr:to>
      <cdr:x>0.92427</cdr:x>
      <cdr:y>0.12414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252880" y="95250"/>
          <a:ext cx="1397000" cy="25474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After MMT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0.65668</cdr:x>
      <cdr:y>0.0518</cdr:y>
    </cdr:from>
    <cdr:to>
      <cdr:x>0.93437</cdr:x>
      <cdr:y>0.14216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303680" y="146050"/>
          <a:ext cx="1397000" cy="25474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After MMT</a:t>
          </a:r>
          <a:endParaRPr lang="en-US" sz="11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0.24194</cdr:x>
      <cdr:y>0.87343</cdr:y>
    </cdr:from>
    <cdr:to>
      <cdr:x>0.46774</cdr:x>
      <cdr:y>0.99965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43000" y="2129778"/>
          <a:ext cx="1066800" cy="30777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r>
            <a:rPr lang="en-US" dirty="0" smtClean="0"/>
            <a:t>Dropout</a:t>
          </a:r>
          <a:endParaRPr lang="en-US" dirty="0"/>
        </a:p>
      </cdr:txBody>
    </cdr:sp>
  </cdr:relSizeAnchor>
  <cdr:relSizeAnchor xmlns:cdr="http://schemas.openxmlformats.org/drawingml/2006/chartDrawing">
    <cdr:from>
      <cdr:x>0.50806</cdr:x>
      <cdr:y>0.87378</cdr:y>
    </cdr:from>
    <cdr:to>
      <cdr:x>0.83065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00300" y="2130623"/>
          <a:ext cx="1524000" cy="30777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r>
            <a:rPr lang="en-US" dirty="0" smtClean="0"/>
            <a:t>Retention</a:t>
          </a:r>
          <a:endParaRPr lang="en-US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0.18571</cdr:x>
      <cdr:y>0.83028</cdr:y>
    </cdr:from>
    <cdr:to>
      <cdr:x>0.51429</cdr:x>
      <cdr:y>0.94397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90600" y="2214364"/>
          <a:ext cx="1752600" cy="30321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Age starting drug use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0.52857</cdr:x>
      <cdr:y>0.8276</cdr:y>
    </cdr:from>
    <cdr:to>
      <cdr:x>0.85714</cdr:x>
      <cdr:y>0.94129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819400" y="2207219"/>
          <a:ext cx="1752600" cy="30321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 smtClean="0"/>
            <a:t>Age starting </a:t>
          </a:r>
          <a:r>
            <a:rPr lang="en-US" dirty="0" smtClean="0"/>
            <a:t>injection </a:t>
          </a:r>
          <a:endParaRPr lang="en-US" sz="11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0.23578</cdr:x>
      <cdr:y>0.07977</cdr:y>
    </cdr:from>
    <cdr:to>
      <cdr:x>0.44233</cdr:x>
      <cdr:y>0.17202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69867" y="168861"/>
          <a:ext cx="762000" cy="19526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Cigarette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0.21513</cdr:x>
      <cdr:y>0.24402</cdr:y>
    </cdr:from>
    <cdr:to>
      <cdr:x>0.42167</cdr:x>
      <cdr:y>0.33627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793667" y="516523"/>
          <a:ext cx="762000" cy="19526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Alcohol</a:t>
          </a:r>
          <a:endParaRPr lang="en-US" sz="11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0.55814</cdr:x>
      <cdr:y>0.4375</cdr:y>
    </cdr:from>
    <cdr:to>
      <cdr:x>0.83721</cdr:x>
      <cdr:y>0.59722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800" y="1066800"/>
          <a:ext cx="914400" cy="3894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dirty="0" smtClean="0">
              <a:solidFill>
                <a:schemeClr val="bg1"/>
              </a:solidFill>
            </a:rPr>
            <a:t>Dose Withdrawal</a:t>
          </a:r>
          <a:endParaRPr lang="en-US" sz="1100" dirty="0">
            <a:solidFill>
              <a:schemeClr val="bg1"/>
            </a:solidFill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0.12857</cdr:x>
      <cdr:y>0.05263</cdr:y>
    </cdr:from>
    <cdr:to>
      <cdr:x>1</cdr:x>
      <cdr:y>0.27584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85801" y="152395"/>
          <a:ext cx="4648199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r>
            <a:rPr lang="en-US" sz="1800" b="1" dirty="0" smtClean="0">
              <a:solidFill>
                <a:srgbClr val="C00000"/>
              </a:solidFill>
            </a:rPr>
            <a:t>Methadone doses that patients stop having</a:t>
          </a:r>
        </a:p>
        <a:p xmlns:a="http://schemas.openxmlformats.org/drawingml/2006/main">
          <a:r>
            <a:rPr lang="en-US" sz="1800" b="1" dirty="0">
              <a:solidFill>
                <a:srgbClr val="C00000"/>
              </a:solidFill>
            </a:rPr>
            <a:t>	</a:t>
          </a:r>
          <a:r>
            <a:rPr lang="en-US" sz="1800" b="1" dirty="0" smtClean="0">
              <a:solidFill>
                <a:srgbClr val="C00000"/>
              </a:solidFill>
            </a:rPr>
            <a:t>		 n = 187</a:t>
          </a:r>
          <a:endParaRPr lang="en-US" sz="1800" b="1" dirty="0">
            <a:solidFill>
              <a:srgbClr val="C0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19411" cy="493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14762" y="0"/>
            <a:ext cx="2919411" cy="493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00112" y="739775"/>
            <a:ext cx="4935537" cy="37020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har char="●"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Char char="○"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Char char="■"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Char char="●"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Char char="○"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Char char="■"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Char char="●"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Char char="○"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Char char="■"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374186"/>
            <a:ext cx="2919411" cy="493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14762" y="9374186"/>
            <a:ext cx="2919411" cy="493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155187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08842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0992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6269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812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3" name="Shape 27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9002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856382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5" name="Shape 315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83773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1" name="Shape 321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972758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895026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3" name="Shape 33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23052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39032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2474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5" name="Shape 345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1313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1" name="Shape 351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82133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7" name="Shape 357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3452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3432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78024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5963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94656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1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73100" y="4687887"/>
            <a:ext cx="5389562" cy="4441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851858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F949D7E-37B1-4C78-A62C-A644E59A9388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0113" y="739775"/>
            <a:ext cx="493553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88229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buNone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buNone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623887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888888"/>
              </a:buClr>
              <a:buFont typeface="Arial"/>
              <a:buChar char="●"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Char char="○"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Char char="■"/>
              <a:defRPr sz="13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Char char="●"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Char char="○"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Char char="■"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Char char="●"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Char char="○"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Char char="■"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1143000" y="1122362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buNone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3"/>
            <a:ext cx="4351336" cy="788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buNone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Char char="●"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●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●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19050" algn="l" rtl="0">
              <a:lnSpc>
                <a:spcPct val="90000"/>
              </a:lnSpc>
              <a:spcBef>
                <a:spcPts val="75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38100" algn="l" rtl="0">
              <a:lnSpc>
                <a:spcPct val="90000"/>
              </a:lnSpc>
              <a:spcBef>
                <a:spcPts val="375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57150" algn="l" rtl="0">
              <a:lnSpc>
                <a:spcPct val="90000"/>
              </a:lnSpc>
              <a:spcBef>
                <a:spcPts val="375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Char char="●"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●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●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Char char="●"/>
              <a:def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●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●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buNone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0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Char char="●"/>
              <a:def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●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●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○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■"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0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buNone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3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4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Shape 95"/>
          <p:cNvGrpSpPr/>
          <p:nvPr/>
        </p:nvGrpSpPr>
        <p:grpSpPr>
          <a:xfrm>
            <a:off x="377825" y="920751"/>
            <a:ext cx="8547100" cy="1822450"/>
            <a:chOff x="377825" y="920750"/>
            <a:chExt cx="8547100" cy="2468561"/>
          </a:xfrm>
        </p:grpSpPr>
        <p:pic>
          <p:nvPicPr>
            <p:cNvPr id="96" name="Shape 9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77825" y="920750"/>
              <a:ext cx="8547100" cy="24685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" name="Shape 97"/>
            <p:cNvSpPr txBox="1"/>
            <p:nvPr/>
          </p:nvSpPr>
          <p:spPr>
            <a:xfrm>
              <a:off x="381000" y="923925"/>
              <a:ext cx="8534399" cy="24622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Aft>
                  <a:spcPts val="0"/>
                </a:spcAft>
                <a:buClr>
                  <a:srgbClr val="002060"/>
                </a:buClr>
                <a:buSzPct val="25000"/>
                <a:buFont typeface="Calibri"/>
                <a:buNone/>
              </a:pPr>
              <a:r>
                <a:rPr lang="en-US" sz="2800" b="1" smtClean="0">
                  <a:solidFill>
                    <a:srgbClr val="002060"/>
                  </a:solidFill>
                  <a:latin typeface="Calibri"/>
                  <a:ea typeface="Calibri"/>
                  <a:cs typeface="Calibri"/>
                  <a:sym typeface="Calibri"/>
                </a:rPr>
                <a:t>FACTORS ASSOCIATED </a:t>
              </a:r>
              <a:r>
                <a:rPr lang="en-US" sz="2800" b="1" dirty="0">
                  <a:solidFill>
                    <a:srgbClr val="002060"/>
                  </a:solidFill>
                  <a:latin typeface="Calibri"/>
                  <a:ea typeface="Calibri"/>
                  <a:cs typeface="Calibri"/>
                  <a:sym typeface="Calibri"/>
                </a:rPr>
                <a:t>WITH PATIENTS</a:t>
              </a:r>
              <a:r>
                <a:rPr lang="en-US" sz="2800" b="1">
                  <a:solidFill>
                    <a:srgbClr val="002060"/>
                  </a:solidFill>
                  <a:latin typeface="Calibri"/>
                  <a:ea typeface="Calibri"/>
                  <a:cs typeface="Calibri"/>
                  <a:sym typeface="Calibri"/>
                </a:rPr>
                <a:t>’ </a:t>
              </a:r>
              <a:r>
                <a:rPr lang="en-US" sz="2800" b="1" smtClean="0">
                  <a:solidFill>
                    <a:srgbClr val="002060"/>
                  </a:solidFill>
                  <a:latin typeface="Calibri"/>
                  <a:ea typeface="Calibri"/>
                  <a:cs typeface="Calibri"/>
                  <a:sym typeface="Calibri"/>
                </a:rPr>
                <a:t>DROP-OUT </a:t>
              </a:r>
              <a:r>
                <a:rPr lang="en-US" sz="2800" b="1" dirty="0">
                  <a:solidFill>
                    <a:srgbClr val="002060"/>
                  </a:solidFill>
                  <a:latin typeface="Calibri"/>
                  <a:ea typeface="Calibri"/>
                  <a:cs typeface="Calibri"/>
                  <a:sym typeface="Calibri"/>
                </a:rPr>
                <a:t>FROM METHADONE MAINTENANCE TREATMENT </a:t>
              </a:r>
              <a:endParaRPr lang="en-US" sz="2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00000"/>
                </a:lnSpc>
                <a:spcAft>
                  <a:spcPts val="0"/>
                </a:spcAft>
                <a:buClr>
                  <a:srgbClr val="002060"/>
                </a:buClr>
                <a:buSzPct val="25000"/>
                <a:buFont typeface="Calibri"/>
                <a:buNone/>
              </a:pPr>
              <a:r>
                <a:rPr lang="en-US" sz="2800" b="1" dirty="0" smtClean="0">
                  <a:solidFill>
                    <a:srgbClr val="002060"/>
                  </a:solidFill>
                  <a:latin typeface="Calibri"/>
                  <a:ea typeface="Calibri"/>
                  <a:cs typeface="Calibri"/>
                  <a:sym typeface="Calibri"/>
                </a:rPr>
                <a:t>IN </a:t>
              </a:r>
              <a:r>
                <a:rPr lang="en-US" sz="2800" b="1" dirty="0">
                  <a:solidFill>
                    <a:srgbClr val="002060"/>
                  </a:solidFill>
                  <a:latin typeface="Calibri"/>
                  <a:ea typeface="Calibri"/>
                  <a:cs typeface="Calibri"/>
                  <a:sym typeface="Calibri"/>
                </a:rPr>
                <a:t>CAN THO CITY IN THE PERIOD 2010 - 2016 </a:t>
              </a:r>
            </a:p>
          </p:txBody>
        </p:sp>
      </p:grpSp>
      <p:sp>
        <p:nvSpPr>
          <p:cNvPr id="98" name="Shape 98"/>
          <p:cNvSpPr txBox="1"/>
          <p:nvPr/>
        </p:nvSpPr>
        <p:spPr>
          <a:xfrm>
            <a:off x="1219200" y="4191000"/>
            <a:ext cx="7315200" cy="923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ct val="25000"/>
              <a:buFont typeface="Arial"/>
              <a:buNone/>
            </a:pPr>
            <a:r>
              <a:rPr lang="en-US" sz="1800">
                <a:solidFill>
                  <a:srgbClr val="BF9000"/>
                </a:solidFill>
              </a:rPr>
              <a:t>Authors</a:t>
            </a:r>
            <a:r>
              <a:rPr lang="en-US" sz="1800" b="0" i="0" u="none" strike="noStrike" cap="none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: Võ Thị Năm, Nguyễn Danh Lam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Nguyễn Tiến Trình, Phạm Nguyễn Anh Thư, Nguyễn Trọng Nhân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ct val="25000"/>
              <a:buFont typeface="Arial"/>
              <a:buNone/>
            </a:pPr>
            <a:r>
              <a:rPr lang="en-US" sz="1800">
                <a:solidFill>
                  <a:srgbClr val="BF9000"/>
                </a:solidFill>
              </a:rPr>
              <a:t>Can Tho Centre of HIV/AIDS control</a:t>
            </a: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C000"/>
                </a:solidFill>
              </a:rPr>
              <a:t>RESULT AND </a:t>
            </a:r>
            <a:r>
              <a:rPr lang="en-US" sz="3200" b="1" dirty="0" smtClean="0">
                <a:solidFill>
                  <a:srgbClr val="FFC000"/>
                </a:solidFill>
              </a:rPr>
              <a:t>DISCUSSION </a:t>
            </a:r>
            <a:r>
              <a:rPr lang="en-US" sz="3200" b="1" dirty="0" smtClean="0">
                <a:solidFill>
                  <a:srgbClr val="FFC000"/>
                </a:solidFill>
                <a:latin typeface="+mn-lt"/>
                <a:cs typeface="+mn-cs"/>
              </a:rPr>
              <a:t>(2</a:t>
            </a:r>
            <a:r>
              <a:rPr lang="en-US" sz="3200" b="1" dirty="0">
                <a:solidFill>
                  <a:srgbClr val="FFC000"/>
                </a:solidFill>
                <a:latin typeface="+mn-lt"/>
                <a:cs typeface="+mn-cs"/>
              </a:rPr>
              <a:t>)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76200" y="533400"/>
            <a:ext cx="609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en-US" sz="2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General characteristics of the study sample</a:t>
            </a:r>
          </a:p>
        </p:txBody>
      </p:sp>
      <p:sp>
        <p:nvSpPr>
          <p:cNvPr id="15368" name="TextBox 12"/>
          <p:cNvSpPr txBox="1">
            <a:spLocks noChangeArrowheads="1"/>
          </p:cNvSpPr>
          <p:nvPr/>
        </p:nvSpPr>
        <p:spPr bwMode="auto">
          <a:xfrm>
            <a:off x="76200" y="5791200"/>
            <a:ext cx="8991600" cy="923330"/>
          </a:xfrm>
          <a:prstGeom prst="rect">
            <a:avLst/>
          </a:pr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>
              <a:buClr>
                <a:srgbClr val="C55A11"/>
              </a:buClr>
              <a:buSzPct val="25000"/>
            </a:pPr>
            <a:r>
              <a:rPr lang="en-US" sz="1800" dirty="0">
                <a:solidFill>
                  <a:srgbClr val="C55A11"/>
                </a:solidFill>
              </a:rPr>
              <a:t>After getting methadone treatment; the percentage of getting job slightly increases, the  </a:t>
            </a:r>
            <a:r>
              <a:rPr lang="en-US" sz="1800" dirty="0" err="1">
                <a:solidFill>
                  <a:srgbClr val="C55A11"/>
                </a:solidFill>
              </a:rPr>
              <a:t>the</a:t>
            </a:r>
            <a:r>
              <a:rPr lang="en-US" sz="1800" dirty="0">
                <a:solidFill>
                  <a:srgbClr val="C55A11"/>
                </a:solidFill>
              </a:rPr>
              <a:t> average body weight increases. Most patient getting the methadone treatment cannot afford financially and need supporting in treatment by their patients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2153422"/>
              </p:ext>
            </p:extLst>
          </p:nvPr>
        </p:nvGraphicFramePr>
        <p:xfrm>
          <a:off x="0" y="914400"/>
          <a:ext cx="51054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294" name="TextBox 1"/>
          <p:cNvSpPr txBox="1">
            <a:spLocks noChangeArrowheads="1"/>
          </p:cNvSpPr>
          <p:nvPr/>
        </p:nvSpPr>
        <p:spPr bwMode="auto">
          <a:xfrm>
            <a:off x="800100" y="1219200"/>
            <a:ext cx="1028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200" b="1">
                <a:solidFill>
                  <a:srgbClr val="C00000"/>
                </a:solidFill>
              </a:rPr>
              <a:t>Việc làm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5993564"/>
              </p:ext>
            </p:extLst>
          </p:nvPr>
        </p:nvGraphicFramePr>
        <p:xfrm>
          <a:off x="4113120" y="838200"/>
          <a:ext cx="503088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296" name="TextBox 4"/>
          <p:cNvSpPr txBox="1">
            <a:spLocks noChangeArrowheads="1"/>
          </p:cNvSpPr>
          <p:nvPr/>
        </p:nvSpPr>
        <p:spPr bwMode="auto">
          <a:xfrm>
            <a:off x="6781800" y="671513"/>
            <a:ext cx="19812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altLang="en-US" sz="1200" b="1" dirty="0" smtClean="0">
                <a:solidFill>
                  <a:srgbClr val="002060"/>
                </a:solidFill>
              </a:rPr>
              <a:t>Average Weight</a:t>
            </a:r>
            <a:endParaRPr lang="en-US" altLang="en-US" sz="1200" b="1" dirty="0">
              <a:solidFill>
                <a:srgbClr val="002060"/>
              </a:solidFill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5246338"/>
              </p:ext>
            </p:extLst>
          </p:nvPr>
        </p:nvGraphicFramePr>
        <p:xfrm>
          <a:off x="-279400" y="3351113"/>
          <a:ext cx="48768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298" name="TextBox 6"/>
          <p:cNvSpPr txBox="1">
            <a:spLocks noChangeArrowheads="1"/>
          </p:cNvSpPr>
          <p:nvPr/>
        </p:nvSpPr>
        <p:spPr bwMode="auto">
          <a:xfrm>
            <a:off x="228600" y="3609975"/>
            <a:ext cx="1143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200" b="1" dirty="0" smtClean="0">
                <a:solidFill>
                  <a:srgbClr val="002060"/>
                </a:solidFill>
              </a:rPr>
              <a:t>Finance</a:t>
            </a:r>
            <a:endParaRPr lang="en-US" altLang="en-US" sz="1200" b="1" dirty="0">
              <a:solidFill>
                <a:srgbClr val="002060"/>
              </a:solidFill>
            </a:endParaRP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6770450"/>
              </p:ext>
            </p:extLst>
          </p:nvPr>
        </p:nvGraphicFramePr>
        <p:xfrm>
          <a:off x="4572000" y="3276601"/>
          <a:ext cx="47244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300" name="TextBox 9"/>
          <p:cNvSpPr txBox="1">
            <a:spLocks noChangeArrowheads="1"/>
          </p:cNvSpPr>
          <p:nvPr/>
        </p:nvSpPr>
        <p:spPr bwMode="auto">
          <a:xfrm>
            <a:off x="6553200" y="3886200"/>
            <a:ext cx="2362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b="1" dirty="0" smtClean="0">
                <a:solidFill>
                  <a:srgbClr val="7030A0"/>
                </a:solidFill>
              </a:rPr>
              <a:t>Treatment supporter</a:t>
            </a:r>
            <a:endParaRPr lang="en-US" altLang="en-US" sz="1400" b="1" dirty="0">
              <a:solidFill>
                <a:srgbClr val="7030A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71600" y="835223"/>
            <a:ext cx="838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Jobless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76600" y="810419"/>
            <a:ext cx="914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Working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5329336"/>
            <a:ext cx="1066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Dropout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438400" y="5336261"/>
            <a:ext cx="1524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Retention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5029200"/>
            <a:ext cx="12192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independent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2438400" y="5041900"/>
            <a:ext cx="12192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dependent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2146300" y="2954535"/>
            <a:ext cx="1066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Dropout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971800" y="2999748"/>
            <a:ext cx="1524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Retention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5160005"/>
            <a:ext cx="914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Parents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108700" y="5134748"/>
            <a:ext cx="914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Partners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277100" y="5160005"/>
            <a:ext cx="914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Siblings 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8128000" y="5149621"/>
            <a:ext cx="914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Others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765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C000"/>
                </a:solidFill>
              </a:rPr>
              <a:t>RESULT AND DISCUSSION </a:t>
            </a:r>
            <a:r>
              <a:rPr lang="en-US" sz="3200" b="1" dirty="0" smtClean="0">
                <a:solidFill>
                  <a:srgbClr val="FFC000"/>
                </a:solidFill>
              </a:rPr>
              <a:t>(3)</a:t>
            </a:r>
            <a:endParaRPr lang="en-US" sz="3200" b="1" dirty="0">
              <a:solidFill>
                <a:srgbClr val="FFC000"/>
              </a:solidFill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76200" y="533400"/>
            <a:ext cx="6096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en-US" sz="2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General characteristics of the study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sample</a:t>
            </a:r>
            <a:endParaRPr lang="en-US" sz="2000" b="1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5575581"/>
              </p:ext>
            </p:extLst>
          </p:nvPr>
        </p:nvGraphicFramePr>
        <p:xfrm>
          <a:off x="-228600" y="1066801"/>
          <a:ext cx="5334000" cy="2666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4724400" y="933450"/>
          <a:ext cx="4482935" cy="2681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318" name="TextBox 8"/>
          <p:cNvSpPr txBox="1">
            <a:spLocks noChangeArrowheads="1"/>
          </p:cNvSpPr>
          <p:nvPr/>
        </p:nvSpPr>
        <p:spPr bwMode="auto">
          <a:xfrm>
            <a:off x="5257800" y="733425"/>
            <a:ext cx="3733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en-US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Frequency of using illicit </a:t>
            </a:r>
            <a:r>
              <a:rPr lang="en-US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drugs</a:t>
            </a:r>
            <a:endParaRPr lang="en-US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45944"/>
              </p:ext>
            </p:extLst>
          </p:nvPr>
        </p:nvGraphicFramePr>
        <p:xfrm>
          <a:off x="120733" y="3674477"/>
          <a:ext cx="3689267" cy="2116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320" name="TextBox 10"/>
          <p:cNvSpPr txBox="1">
            <a:spLocks noChangeArrowheads="1"/>
          </p:cNvSpPr>
          <p:nvPr/>
        </p:nvSpPr>
        <p:spPr bwMode="auto">
          <a:xfrm>
            <a:off x="76200" y="3505200"/>
            <a:ext cx="3352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600" b="1" dirty="0" smtClean="0">
                <a:solidFill>
                  <a:srgbClr val="CC0099"/>
                </a:solidFill>
              </a:rPr>
              <a:t>Substances used</a:t>
            </a:r>
            <a:endParaRPr lang="en-US" altLang="en-US" sz="1600" b="1" dirty="0">
              <a:solidFill>
                <a:srgbClr val="CC0099"/>
              </a:solidFill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55088"/>
              </p:ext>
            </p:extLst>
          </p:nvPr>
        </p:nvGraphicFramePr>
        <p:xfrm>
          <a:off x="3626427" y="3908486"/>
          <a:ext cx="3079173" cy="1964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352800" y="3505200"/>
            <a:ext cx="38100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Frequency of heroine injection</a:t>
            </a:r>
            <a:endParaRPr lang="en-US" sz="16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3323" name="TextBox 13"/>
          <p:cNvSpPr txBox="1">
            <a:spLocks noChangeArrowheads="1"/>
          </p:cNvSpPr>
          <p:nvPr/>
        </p:nvSpPr>
        <p:spPr bwMode="auto">
          <a:xfrm>
            <a:off x="76200" y="933450"/>
            <a:ext cx="3200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Age of using illicit </a:t>
            </a:r>
            <a:r>
              <a:rPr lang="en-US" b="1" dirty="0" smtClean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drugs</a:t>
            </a:r>
            <a:endParaRPr lang="en-US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76200" y="6027738"/>
            <a:ext cx="8991600" cy="738664"/>
          </a:xfrm>
          <a:prstGeom prst="rect">
            <a:avLst/>
          </a:pr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>
              <a:buClr>
                <a:srgbClr val="C55A11"/>
              </a:buClr>
              <a:buSzPct val="25000"/>
            </a:pPr>
            <a:r>
              <a:rPr lang="en-US" dirty="0">
                <a:solidFill>
                  <a:srgbClr val="C55A11"/>
                </a:solidFill>
              </a:rPr>
              <a:t>The early age of using drug is mostly less or equal than 29 years </a:t>
            </a:r>
            <a:r>
              <a:rPr lang="en-US" dirty="0" smtClean="0">
                <a:solidFill>
                  <a:srgbClr val="C55A11"/>
                </a:solidFill>
              </a:rPr>
              <a:t>olds</a:t>
            </a:r>
            <a:r>
              <a:rPr lang="en-US" dirty="0">
                <a:solidFill>
                  <a:srgbClr val="C55A11"/>
                </a:solidFill>
                <a:latin typeface="Arial"/>
              </a:rPr>
              <a:t>, </a:t>
            </a:r>
            <a:r>
              <a:rPr lang="en-US" dirty="0">
                <a:solidFill>
                  <a:srgbClr val="C55A11"/>
                </a:solidFill>
              </a:rPr>
              <a:t>the lowest is 1-3 years</a:t>
            </a:r>
            <a:r>
              <a:rPr lang="en-US" dirty="0">
                <a:solidFill>
                  <a:srgbClr val="C55A11"/>
                </a:solidFill>
                <a:latin typeface="Arial"/>
              </a:rPr>
              <a:t>, </a:t>
            </a:r>
            <a:r>
              <a:rPr lang="en-US" dirty="0">
                <a:solidFill>
                  <a:srgbClr val="C55A11"/>
                </a:solidFill>
              </a:rPr>
              <a:t>the highest is more than or equal</a:t>
            </a:r>
            <a:r>
              <a:rPr lang="en-US" dirty="0">
                <a:solidFill>
                  <a:srgbClr val="C55A11"/>
                </a:solidFill>
                <a:latin typeface="Arial"/>
              </a:rPr>
              <a:t> 16</a:t>
            </a:r>
            <a:r>
              <a:rPr lang="en-US" dirty="0">
                <a:solidFill>
                  <a:srgbClr val="C55A11"/>
                </a:solidFill>
              </a:rPr>
              <a:t> years; Frequency of 1-5 times/day for injecting drugs accounts for almost 99,6%</a:t>
            </a:r>
            <a:r>
              <a:rPr lang="en-US" dirty="0">
                <a:solidFill>
                  <a:srgbClr val="C55A11"/>
                </a:solidFill>
                <a:latin typeface="Arial"/>
              </a:rPr>
              <a:t>,</a:t>
            </a:r>
            <a:r>
              <a:rPr lang="en-US" dirty="0">
                <a:solidFill>
                  <a:srgbClr val="C55A11"/>
                </a:solidFill>
              </a:rPr>
              <a:t> most of them are </a:t>
            </a:r>
            <a:r>
              <a:rPr lang="en-US" dirty="0" smtClean="0">
                <a:solidFill>
                  <a:srgbClr val="C55A11"/>
                </a:solidFill>
              </a:rPr>
              <a:t>stabilizing </a:t>
            </a:r>
            <a:r>
              <a:rPr lang="en-US" dirty="0">
                <a:solidFill>
                  <a:srgbClr val="C55A11"/>
                </a:solidFill>
              </a:rPr>
              <a:t>doses</a:t>
            </a:r>
          </a:p>
        </p:txBody>
      </p:sp>
      <p:sp>
        <p:nvSpPr>
          <p:cNvPr id="13325" name="TextBox 1"/>
          <p:cNvSpPr txBox="1">
            <a:spLocks noChangeArrowheads="1"/>
          </p:cNvSpPr>
          <p:nvPr/>
        </p:nvSpPr>
        <p:spPr bwMode="auto">
          <a:xfrm>
            <a:off x="6705600" y="3656013"/>
            <a:ext cx="22860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400" b="1" dirty="0" smtClean="0">
                <a:solidFill>
                  <a:srgbClr val="00B0F0"/>
                </a:solidFill>
              </a:rPr>
              <a:t>MMT stage</a:t>
            </a:r>
            <a:endParaRPr lang="en-US" altLang="en-US" sz="1400" b="1" dirty="0">
              <a:solidFill>
                <a:srgbClr val="00B0F0"/>
              </a:solidFill>
            </a:endParaRPr>
          </a:p>
        </p:txBody>
      </p:sp>
      <p:graphicFrame>
        <p:nvGraphicFramePr>
          <p:cNvPr id="17" name="Chart 16"/>
          <p:cNvGraphicFramePr>
            <a:graphicFrameLocks/>
          </p:cNvGraphicFramePr>
          <p:nvPr/>
        </p:nvGraphicFramePr>
        <p:xfrm>
          <a:off x="6553200" y="3843338"/>
          <a:ext cx="2743200" cy="1947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638800" y="3370194"/>
            <a:ext cx="1066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Dropout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124700" y="3309809"/>
            <a:ext cx="1524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Retention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400800" y="4113213"/>
            <a:ext cx="99060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Decrease dose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6400800" y="5070475"/>
            <a:ext cx="9906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Stable dose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400800" y="4786313"/>
            <a:ext cx="9906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Editing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064907" y="5567294"/>
            <a:ext cx="86995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Dropout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158014" y="5567294"/>
            <a:ext cx="124278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32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38572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Calibri"/>
              <a:buNone/>
            </a:pPr>
            <a:r>
              <a:rPr lang="en-US" sz="3200" b="1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rPr>
              <a:t>RESULT AND DISCUSSION</a:t>
            </a:r>
            <a:r>
              <a:rPr lang="en-US" sz="32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 (4)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76200" y="533400"/>
            <a:ext cx="7010400" cy="400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2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Methadone treatment results of the sample</a:t>
            </a:r>
          </a:p>
        </p:txBody>
      </p:sp>
      <p:graphicFrame>
        <p:nvGraphicFramePr>
          <p:cNvPr id="207" name="Shape 207"/>
          <p:cNvGraphicFramePr/>
          <p:nvPr/>
        </p:nvGraphicFramePr>
        <p:xfrm>
          <a:off x="304800" y="990600"/>
          <a:ext cx="5181550" cy="2416100"/>
        </p:xfrm>
        <a:graphic>
          <a:graphicData uri="http://schemas.openxmlformats.org/drawingml/2006/table">
            <a:tbl>
              <a:tblPr>
                <a:noFill/>
                <a:tableStyleId>{560E557D-438D-4D32-BAB5-CB11582E1F97}</a:tableStyleId>
              </a:tblPr>
              <a:tblGrid>
                <a:gridCol w="1931975"/>
                <a:gridCol w="790575"/>
                <a:gridCol w="703250"/>
                <a:gridCol w="788975"/>
                <a:gridCol w="166675"/>
                <a:gridCol w="800100"/>
              </a:tblGrid>
              <a:tr h="317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Content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857A"/>
                        </a:gs>
                        <a:gs pos="50000">
                          <a:srgbClr val="D6C0B1"/>
                        </a:gs>
                        <a:gs pos="100000">
                          <a:srgbClr val="FEE4D3"/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Lowest value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857A"/>
                        </a:gs>
                        <a:gs pos="50000">
                          <a:srgbClr val="D6C0B1"/>
                        </a:gs>
                        <a:gs pos="100000">
                          <a:srgbClr val="FEE4D3"/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Highest value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857A"/>
                        </a:gs>
                        <a:gs pos="50000">
                          <a:srgbClr val="D6C0B1"/>
                        </a:gs>
                        <a:gs pos="100000">
                          <a:srgbClr val="FEE4D3"/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857A"/>
                        </a:gs>
                        <a:gs pos="50000">
                          <a:srgbClr val="D6C0B1"/>
                        </a:gs>
                        <a:gs pos="100000">
                          <a:srgbClr val="FEE4D3"/>
                        </a:gs>
                      </a:gsLst>
                      <a:lin ang="108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Standard deviation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857A"/>
                        </a:gs>
                        <a:gs pos="50000">
                          <a:srgbClr val="D6C0B1"/>
                        </a:gs>
                        <a:gs pos="100000">
                          <a:srgbClr val="FEE4D3"/>
                        </a:gs>
                      </a:gsLst>
                      <a:lin ang="108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775">
                <a:tc gridSpan="6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25252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rgbClr val="525252"/>
                          </a:solidFill>
                        </a:rPr>
                        <a:t>Average length of treatment (months)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A8A8A"/>
                        </a:gs>
                        <a:gs pos="50000">
                          <a:srgbClr val="C7C7C7"/>
                        </a:gs>
                        <a:gs pos="100000">
                          <a:srgbClr val="EDEDED"/>
                        </a:gs>
                      </a:gsLst>
                      <a:lin ang="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25252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>
                          <a:solidFill>
                            <a:srgbClr val="52525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Dropout group</a:t>
                      </a:r>
                    </a:p>
                  </a:txBody>
                  <a:tcPr marL="171450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A8A8A"/>
                        </a:gs>
                        <a:gs pos="50000">
                          <a:srgbClr val="C7C7C7"/>
                        </a:gs>
                        <a:gs pos="100000">
                          <a:srgbClr val="EDEDED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25252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52525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A8A8A"/>
                        </a:gs>
                        <a:gs pos="50000">
                          <a:srgbClr val="C7C7C7"/>
                        </a:gs>
                        <a:gs pos="100000">
                          <a:srgbClr val="EDEDED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25252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52525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A8A8A"/>
                        </a:gs>
                        <a:gs pos="50000">
                          <a:srgbClr val="C7C7C7"/>
                        </a:gs>
                        <a:gs pos="100000">
                          <a:srgbClr val="EDEDED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25252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52525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20,99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A8A8A"/>
                        </a:gs>
                        <a:gs pos="50000">
                          <a:srgbClr val="C7C7C7"/>
                        </a:gs>
                        <a:gs pos="100000">
                          <a:srgbClr val="EDEDED"/>
                        </a:gs>
                      </a:gsLst>
                      <a:lin ang="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25252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52525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1,492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A8A8A"/>
                        </a:gs>
                        <a:gs pos="50000">
                          <a:srgbClr val="C7C7C7"/>
                        </a:gs>
                        <a:gs pos="100000">
                          <a:srgbClr val="EDEDED"/>
                        </a:gs>
                      </a:gsLst>
                      <a:lin ang="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25252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rgbClr val="525252"/>
                          </a:solidFill>
                        </a:rPr>
                        <a:t>Maintaining group</a:t>
                      </a:r>
                    </a:p>
                  </a:txBody>
                  <a:tcPr marL="171450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A8A8A"/>
                        </a:gs>
                        <a:gs pos="50000">
                          <a:srgbClr val="C7C7C7"/>
                        </a:gs>
                        <a:gs pos="100000">
                          <a:srgbClr val="EDEDED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25252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52525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A8A8A"/>
                        </a:gs>
                        <a:gs pos="50000">
                          <a:srgbClr val="C7C7C7"/>
                        </a:gs>
                        <a:gs pos="100000">
                          <a:srgbClr val="EDEDED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25252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52525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73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A8A8A"/>
                        </a:gs>
                        <a:gs pos="50000">
                          <a:srgbClr val="C7C7C7"/>
                        </a:gs>
                        <a:gs pos="100000">
                          <a:srgbClr val="EDEDED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25252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52525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36,78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A8A8A"/>
                        </a:gs>
                        <a:gs pos="50000">
                          <a:srgbClr val="C7C7C7"/>
                        </a:gs>
                        <a:gs pos="100000">
                          <a:srgbClr val="EDEDED"/>
                        </a:gs>
                      </a:gsLst>
                      <a:lin ang="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25252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52525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1,931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A8A8A"/>
                        </a:gs>
                        <a:gs pos="50000">
                          <a:srgbClr val="C7C7C7"/>
                        </a:gs>
                        <a:gs pos="100000">
                          <a:srgbClr val="EDEDED"/>
                        </a:gs>
                      </a:gsLst>
                      <a:lin ang="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775">
                <a:tc gridSpan="6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rgbClr val="7030A0"/>
                          </a:solidFill>
                        </a:rPr>
                        <a:t>Doses for Methadone treatment (mg/day)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78E74"/>
                        </a:gs>
                        <a:gs pos="50000">
                          <a:srgbClr val="DACDA8"/>
                        </a:gs>
                        <a:gs pos="100000">
                          <a:srgbClr val="FFF4C8"/>
                        </a:gs>
                      </a:gsLst>
                      <a:lin ang="27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rgbClr val="525252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>
                          <a:solidFill>
                            <a:srgbClr val="52525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Dropout group</a:t>
                      </a:r>
                    </a:p>
                  </a:txBody>
                  <a:tcPr marL="171450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78E74"/>
                        </a:gs>
                        <a:gs pos="50000">
                          <a:srgbClr val="DACDA8"/>
                        </a:gs>
                        <a:gs pos="100000">
                          <a:srgbClr val="FFF4C8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78E74"/>
                        </a:gs>
                        <a:gs pos="50000">
                          <a:srgbClr val="DACDA8"/>
                        </a:gs>
                        <a:gs pos="100000">
                          <a:srgbClr val="FFF4C8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210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78E74"/>
                        </a:gs>
                        <a:gs pos="50000">
                          <a:srgbClr val="DACDA8"/>
                        </a:gs>
                        <a:gs pos="100000">
                          <a:srgbClr val="FFF4C8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59,34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78E74"/>
                        </a:gs>
                        <a:gs pos="50000">
                          <a:srgbClr val="DACDA8"/>
                        </a:gs>
                        <a:gs pos="100000">
                          <a:srgbClr val="FFF4C8"/>
                        </a:gs>
                      </a:gsLst>
                      <a:lin ang="27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3,071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78E74"/>
                        </a:gs>
                        <a:gs pos="50000">
                          <a:srgbClr val="DACDA8"/>
                        </a:gs>
                        <a:gs pos="100000">
                          <a:srgbClr val="FFF4C8"/>
                        </a:gs>
                      </a:gsLst>
                      <a:lin ang="27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rgbClr val="525252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rgbClr val="525252"/>
                          </a:solidFill>
                        </a:rPr>
                        <a:t>Maintaining group</a:t>
                      </a:r>
                    </a:p>
                  </a:txBody>
                  <a:tcPr marL="171450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78E74"/>
                        </a:gs>
                        <a:gs pos="50000">
                          <a:srgbClr val="DACDA8"/>
                        </a:gs>
                        <a:gs pos="100000">
                          <a:srgbClr val="FFF4C8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78E74"/>
                        </a:gs>
                        <a:gs pos="50000">
                          <a:srgbClr val="DACDA8"/>
                        </a:gs>
                        <a:gs pos="100000">
                          <a:srgbClr val="FFF4C8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78E74"/>
                        </a:gs>
                        <a:gs pos="50000">
                          <a:srgbClr val="DACDA8"/>
                        </a:gs>
                        <a:gs pos="100000">
                          <a:srgbClr val="FFF4C8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66,86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78E74"/>
                        </a:gs>
                        <a:gs pos="50000">
                          <a:srgbClr val="DACDA8"/>
                        </a:gs>
                        <a:gs pos="100000">
                          <a:srgbClr val="FFF4C8"/>
                        </a:gs>
                      </a:gsLst>
                      <a:lin ang="27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4,155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78E74"/>
                        </a:gs>
                        <a:gs pos="50000">
                          <a:srgbClr val="DACDA8"/>
                        </a:gs>
                        <a:gs pos="100000">
                          <a:srgbClr val="FFF4C8"/>
                        </a:gs>
                      </a:gsLst>
                      <a:lin ang="27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775">
                <a:tc gridSpan="6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rgbClr val="7030A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rgbClr val="7030A0"/>
                          </a:solidFill>
                        </a:rPr>
                        <a:t>Doses for Methadone/ARV treatment (mg/day)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38D7D"/>
                        </a:gs>
                        <a:gs pos="50000">
                          <a:srgbClr val="BECBB5"/>
                        </a:gs>
                        <a:gs pos="100000">
                          <a:srgbClr val="E2F1D8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7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rgbClr val="525252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>
                          <a:solidFill>
                            <a:srgbClr val="52525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Dropout group</a:t>
                      </a:r>
                    </a:p>
                  </a:txBody>
                  <a:tcPr marL="171450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38D7D"/>
                        </a:gs>
                        <a:gs pos="50000">
                          <a:srgbClr val="BECBB5"/>
                        </a:gs>
                        <a:gs pos="100000">
                          <a:srgbClr val="E2F1D8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55A1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C55A1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38D7D"/>
                        </a:gs>
                        <a:gs pos="50000">
                          <a:srgbClr val="BECBB5"/>
                        </a:gs>
                        <a:gs pos="100000">
                          <a:srgbClr val="E2F1D8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55A1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C55A1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38D7D"/>
                        </a:gs>
                        <a:gs pos="50000">
                          <a:srgbClr val="BECBB5"/>
                        </a:gs>
                        <a:gs pos="100000">
                          <a:srgbClr val="E2F1D8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55A1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C55A1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75,17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38D7D"/>
                        </a:gs>
                        <a:gs pos="50000">
                          <a:srgbClr val="BECBB5"/>
                        </a:gs>
                        <a:gs pos="100000">
                          <a:srgbClr val="E2F1D8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55A1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C55A1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14,529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38D7D"/>
                        </a:gs>
                        <a:gs pos="50000">
                          <a:srgbClr val="BECBB5"/>
                        </a:gs>
                        <a:gs pos="100000">
                          <a:srgbClr val="E2F1D8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rgbClr val="525252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rgbClr val="525252"/>
                          </a:solidFill>
                        </a:rPr>
                        <a:t>Maintaining group</a:t>
                      </a:r>
                    </a:p>
                  </a:txBody>
                  <a:tcPr marL="171450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38D7D"/>
                        </a:gs>
                        <a:gs pos="50000">
                          <a:srgbClr val="BECBB5"/>
                        </a:gs>
                        <a:gs pos="100000">
                          <a:srgbClr val="E2F1D8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55A1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C55A1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38D7D"/>
                        </a:gs>
                        <a:gs pos="50000">
                          <a:srgbClr val="BECBB5"/>
                        </a:gs>
                        <a:gs pos="100000">
                          <a:srgbClr val="E2F1D8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55A1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C55A1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38D7D"/>
                        </a:gs>
                        <a:gs pos="50000">
                          <a:srgbClr val="BECBB5"/>
                        </a:gs>
                        <a:gs pos="100000">
                          <a:srgbClr val="E2F1D8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55A1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C55A1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104,87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38D7D"/>
                        </a:gs>
                        <a:gs pos="50000">
                          <a:srgbClr val="BECBB5"/>
                        </a:gs>
                        <a:gs pos="100000">
                          <a:srgbClr val="E2F1D8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55A1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b="1" i="0" u="none" strike="noStrike" cap="none">
                          <a:solidFill>
                            <a:srgbClr val="C55A1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12,646</a:t>
                      </a:r>
                    </a:p>
                  </a:txBody>
                  <a:tcPr marL="9525" marR="9525" marT="95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38D7D"/>
                        </a:gs>
                        <a:gs pos="50000">
                          <a:srgbClr val="BECBB5"/>
                        </a:gs>
                        <a:gs pos="100000">
                          <a:srgbClr val="E2F1D8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208" name="Shape 208"/>
          <p:cNvSpPr txBox="1"/>
          <p:nvPr/>
        </p:nvSpPr>
        <p:spPr>
          <a:xfrm>
            <a:off x="6096000" y="835025"/>
            <a:ext cx="3048000" cy="3079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Calibri"/>
              <a:buNone/>
            </a:pPr>
            <a:r>
              <a:rPr lang="en-US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MMT’s Time and Doses</a:t>
            </a:r>
          </a:p>
        </p:txBody>
      </p:sp>
      <p:pic>
        <p:nvPicPr>
          <p:cNvPr id="209" name="Shape 2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83025" y="3346450"/>
            <a:ext cx="5187950" cy="275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Shape 211"/>
          <p:cNvSpPr txBox="1"/>
          <p:nvPr/>
        </p:nvSpPr>
        <p:spPr>
          <a:xfrm>
            <a:off x="609625" y="3814725"/>
            <a:ext cx="3200400" cy="308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Font typeface="Calibri"/>
              <a:buNone/>
            </a:pPr>
            <a:r>
              <a:rPr lang="en-US" b="1">
                <a:solidFill>
                  <a:srgbClr val="CC0099"/>
                </a:solidFill>
                <a:latin typeface="Calibri"/>
                <a:ea typeface="Calibri"/>
                <a:cs typeface="Calibri"/>
                <a:sym typeface="Calibri"/>
              </a:rPr>
              <a:t>Heroine status in urine</a:t>
            </a:r>
          </a:p>
        </p:txBody>
      </p:sp>
      <p:sp>
        <p:nvSpPr>
          <p:cNvPr id="212" name="Shape 212"/>
          <p:cNvSpPr txBox="1"/>
          <p:nvPr/>
        </p:nvSpPr>
        <p:spPr>
          <a:xfrm>
            <a:off x="76200" y="6096000"/>
            <a:ext cx="8991600" cy="646112"/>
          </a:xfrm>
          <a:prstGeom prst="rect">
            <a:avLst/>
          </a:prstGeom>
          <a:gradFill>
            <a:gsLst>
              <a:gs pos="0">
                <a:srgbClr val="FFFF97"/>
              </a:gs>
              <a:gs pos="50000">
                <a:srgbClr val="FFFFBF"/>
              </a:gs>
              <a:gs pos="100000">
                <a:srgbClr val="FFFFDF"/>
              </a:gs>
            </a:gsLst>
            <a:lin ang="135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5A11"/>
              </a:buClr>
              <a:buSzPct val="25000"/>
              <a:buFont typeface="Arial"/>
              <a:buNone/>
            </a:pPr>
            <a:r>
              <a:rPr lang="en-US" sz="1800" dirty="0">
                <a:solidFill>
                  <a:srgbClr val="C55A11"/>
                </a:solidFill>
              </a:rPr>
              <a:t>The dropout group </a:t>
            </a:r>
            <a:r>
              <a:rPr lang="en-US" sz="1800" dirty="0" smtClean="0">
                <a:solidFill>
                  <a:srgbClr val="C55A11"/>
                </a:solidFill>
              </a:rPr>
              <a:t>have treatment time </a:t>
            </a:r>
            <a:r>
              <a:rPr lang="en-US" sz="1800" dirty="0">
                <a:solidFill>
                  <a:srgbClr val="C55A11"/>
                </a:solidFill>
              </a:rPr>
              <a:t>from 3 to 36 months </a:t>
            </a:r>
            <a:r>
              <a:rPr lang="en-US" sz="1800" b="0" i="0" u="none" dirty="0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(80,8%)</a:t>
            </a:r>
            <a:r>
              <a:rPr lang="en-US" sz="1800" dirty="0">
                <a:solidFill>
                  <a:srgbClr val="C55A11"/>
                </a:solidFill>
              </a:rPr>
              <a:t>; The dropout group has less </a:t>
            </a:r>
            <a:r>
              <a:rPr lang="en-US" sz="1800" dirty="0" smtClean="0">
                <a:solidFill>
                  <a:srgbClr val="C55A11"/>
                </a:solidFill>
              </a:rPr>
              <a:t>treatment time and </a:t>
            </a:r>
            <a:r>
              <a:rPr lang="en-US" sz="1800" dirty="0">
                <a:solidFill>
                  <a:srgbClr val="C55A11"/>
                </a:solidFill>
              </a:rPr>
              <a:t>doses than the </a:t>
            </a:r>
            <a:r>
              <a:rPr lang="en-US" sz="1800" dirty="0" smtClean="0">
                <a:solidFill>
                  <a:srgbClr val="C55A11"/>
                </a:solidFill>
              </a:rPr>
              <a:t>retention </a:t>
            </a:r>
            <a:r>
              <a:rPr lang="en-US" sz="1800" dirty="0">
                <a:solidFill>
                  <a:srgbClr val="C55A11"/>
                </a:solidFill>
              </a:rPr>
              <a:t>group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57899" y="3363843"/>
            <a:ext cx="279717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Positive result with heroin – Dropout group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6057899" y="3568504"/>
            <a:ext cx="279717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Positive result with heroin – Retention group</a:t>
            </a:r>
            <a:endParaRPr lang="en-US" sz="1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38572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Calibri"/>
              <a:buNone/>
            </a:pPr>
            <a:r>
              <a:rPr lang="en-US" sz="32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RESULT AND DISCUSSION</a:t>
            </a:r>
            <a:r>
              <a:rPr lang="en-US" sz="32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 (5)</a:t>
            </a:r>
          </a:p>
        </p:txBody>
      </p:sp>
      <p:sp>
        <p:nvSpPr>
          <p:cNvPr id="218" name="Shape 218"/>
          <p:cNvSpPr txBox="1"/>
          <p:nvPr/>
        </p:nvSpPr>
        <p:spPr>
          <a:xfrm>
            <a:off x="76200" y="533400"/>
            <a:ext cx="7010400" cy="400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2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Methadone treatment results of the study sample</a:t>
            </a:r>
          </a:p>
        </p:txBody>
      </p:sp>
      <p:sp>
        <p:nvSpPr>
          <p:cNvPr id="219" name="Shape 219"/>
          <p:cNvSpPr txBox="1"/>
          <p:nvPr/>
        </p:nvSpPr>
        <p:spPr>
          <a:xfrm>
            <a:off x="609600" y="933450"/>
            <a:ext cx="4648199" cy="3079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Calibri"/>
              <a:buNone/>
            </a:pPr>
            <a:r>
              <a:rPr lang="en-US" sz="1400" b="1" i="0" u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missing </a:t>
            </a:r>
            <a:r>
              <a:rPr lang="en-US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dose</a:t>
            </a:r>
            <a:endParaRPr lang="en-US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Shape 220"/>
          <p:cNvSpPr txBox="1"/>
          <p:nvPr/>
        </p:nvSpPr>
        <p:spPr>
          <a:xfrm>
            <a:off x="4648200" y="3200400"/>
            <a:ext cx="4038599" cy="3079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Calibri"/>
              <a:buNone/>
            </a:pPr>
            <a:r>
              <a:rPr lang="en-US" b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Resolve </a:t>
            </a:r>
            <a:r>
              <a:rPr lang="en-US" b="1" dirty="0" smtClean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missing dose</a:t>
            </a:r>
            <a:endParaRPr lang="en-US" b="1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1" name="Shape 221"/>
          <p:cNvGrpSpPr/>
          <p:nvPr/>
        </p:nvGrpSpPr>
        <p:grpSpPr>
          <a:xfrm>
            <a:off x="73025" y="5864225"/>
            <a:ext cx="9004300" cy="993775"/>
            <a:chOff x="73025" y="5864225"/>
            <a:chExt cx="9004300" cy="993775"/>
          </a:xfrm>
        </p:grpSpPr>
        <p:pic>
          <p:nvPicPr>
            <p:cNvPr id="222" name="Shape 22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3025" y="5864225"/>
              <a:ext cx="9004300" cy="65881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3" name="Shape 223"/>
            <p:cNvSpPr txBox="1"/>
            <p:nvPr/>
          </p:nvSpPr>
          <p:spPr>
            <a:xfrm>
              <a:off x="76200" y="5867400"/>
              <a:ext cx="8991600" cy="990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-6985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61111"/>
                <a:buFont typeface="Arial"/>
                <a:buNone/>
              </a:pPr>
              <a:r>
                <a:rPr lang="en-US" sz="1800" dirty="0">
                  <a:solidFill>
                    <a:srgbClr val="C55A11"/>
                  </a:solidFill>
                </a:rPr>
                <a:t>Almost all patients in </a:t>
              </a:r>
              <a:r>
                <a:rPr lang="en-US" sz="1800" dirty="0" smtClean="0">
                  <a:solidFill>
                    <a:srgbClr val="C55A11"/>
                  </a:solidFill>
                </a:rPr>
                <a:t>the dropout </a:t>
              </a:r>
              <a:r>
                <a:rPr lang="en-US" sz="1800" dirty="0">
                  <a:solidFill>
                    <a:srgbClr val="C55A11"/>
                  </a:solidFill>
                </a:rPr>
                <a:t>group have </a:t>
              </a:r>
              <a:r>
                <a:rPr lang="en-US" sz="1800" dirty="0" smtClean="0">
                  <a:solidFill>
                    <a:srgbClr val="C55A11"/>
                  </a:solidFill>
                </a:rPr>
                <a:t>missing dose</a:t>
              </a:r>
              <a:endParaRPr lang="en-US" sz="1800" dirty="0">
                <a:solidFill>
                  <a:srgbClr val="C55A11"/>
                </a:solidFill>
              </a:endParaRPr>
            </a:p>
            <a:p>
              <a:pPr marL="0" marR="0" lvl="0" indent="-6985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61111"/>
                <a:buFont typeface="Arial"/>
                <a:buNone/>
              </a:pPr>
              <a:r>
                <a:rPr lang="en-US" sz="1800" dirty="0" smtClean="0">
                  <a:solidFill>
                    <a:srgbClr val="C55A11"/>
                  </a:solidFill>
                </a:rPr>
                <a:t>The dropout </a:t>
              </a:r>
              <a:r>
                <a:rPr lang="en-US" sz="1800" dirty="0">
                  <a:solidFill>
                    <a:srgbClr val="C55A11"/>
                  </a:solidFill>
                </a:rPr>
                <a:t>group </a:t>
              </a:r>
              <a:r>
                <a:rPr lang="en-US" sz="1800" dirty="0" smtClean="0">
                  <a:solidFill>
                    <a:srgbClr val="C55A11"/>
                  </a:solidFill>
                </a:rPr>
                <a:t>receive </a:t>
              </a:r>
              <a:r>
                <a:rPr lang="en-US" sz="1800" dirty="0">
                  <a:solidFill>
                    <a:srgbClr val="C55A11"/>
                  </a:solidFill>
                </a:rPr>
                <a:t>less counseling to resolve </a:t>
              </a:r>
              <a:r>
                <a:rPr lang="en-US" sz="1800" dirty="0" smtClean="0">
                  <a:solidFill>
                    <a:srgbClr val="C55A11"/>
                  </a:solidFill>
                </a:rPr>
                <a:t>about missing doses </a:t>
              </a:r>
              <a:r>
                <a:rPr lang="en-US" sz="1800" dirty="0">
                  <a:solidFill>
                    <a:srgbClr val="C55A11"/>
                  </a:solidFill>
                </a:rPr>
                <a:t>than </a:t>
              </a:r>
              <a:r>
                <a:rPr lang="en-US" sz="1800" dirty="0" smtClean="0">
                  <a:solidFill>
                    <a:srgbClr val="C55A11"/>
                  </a:solidFill>
                </a:rPr>
                <a:t>retention group</a:t>
              </a:r>
              <a:endParaRPr lang="en-US" sz="1800" dirty="0">
                <a:solidFill>
                  <a:srgbClr val="C55A11"/>
                </a:solidFill>
              </a:endParaRPr>
            </a:p>
          </p:txBody>
        </p:sp>
      </p:grpSp>
      <p:pic>
        <p:nvPicPr>
          <p:cNvPr id="226" name="Shape 2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68625" y="3505200"/>
            <a:ext cx="6102350" cy="23653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6585235"/>
              </p:ext>
            </p:extLst>
          </p:nvPr>
        </p:nvGraphicFramePr>
        <p:xfrm>
          <a:off x="533400" y="1241427"/>
          <a:ext cx="5029200" cy="2112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24000" y="2741810"/>
            <a:ext cx="13303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Dropout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81400" y="2711548"/>
            <a:ext cx="124278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Retention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89162" y="3049587"/>
            <a:ext cx="108743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60762" y="2981523"/>
            <a:ext cx="108743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en-US" sz="3200" b="1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RESULT AND DISCUSSION (6</a:t>
            </a:r>
            <a:r>
              <a:rPr lang="en-US" sz="3200" b="1" dirty="0" smtClean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lang="en-US" sz="3200" b="1" dirty="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76200" y="533400"/>
            <a:ext cx="7010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en-US" sz="2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Methadone treatment results of the study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sample</a:t>
            </a:r>
            <a:endParaRPr lang="en-US" sz="2000" b="1" dirty="0" smtClean="0">
              <a:solidFill>
                <a:srgbClr val="FF0000"/>
              </a:solidFill>
              <a:ea typeface="Calibri"/>
            </a:endParaRPr>
          </a:p>
        </p:txBody>
      </p:sp>
      <p:sp>
        <p:nvSpPr>
          <p:cNvPr id="16388" name="TextBox 1"/>
          <p:cNvSpPr txBox="1">
            <a:spLocks noChangeArrowheads="1"/>
          </p:cNvSpPr>
          <p:nvPr/>
        </p:nvSpPr>
        <p:spPr bwMode="auto">
          <a:xfrm>
            <a:off x="304800" y="933450"/>
            <a:ext cx="434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b="1" dirty="0" smtClean="0">
                <a:solidFill>
                  <a:srgbClr val="9900CC"/>
                </a:solidFill>
              </a:rPr>
              <a:t>Reasons for stopping MMT</a:t>
            </a:r>
            <a:r>
              <a:rPr lang="en-US" altLang="en-US" sz="1400" b="1" dirty="0" smtClean="0">
                <a:solidFill>
                  <a:srgbClr val="9900CC"/>
                </a:solidFill>
              </a:rPr>
              <a:t> (</a:t>
            </a:r>
            <a:r>
              <a:rPr lang="en-US" altLang="en-US" b="1" dirty="0" smtClean="0">
                <a:solidFill>
                  <a:srgbClr val="9900CC"/>
                </a:solidFill>
              </a:rPr>
              <a:t>hospital profile</a:t>
            </a:r>
            <a:r>
              <a:rPr lang="en-US" altLang="en-US" sz="1400" b="1" dirty="0" smtClean="0">
                <a:solidFill>
                  <a:srgbClr val="9900CC"/>
                </a:solidFill>
              </a:rPr>
              <a:t>)</a:t>
            </a:r>
            <a:endParaRPr lang="en-US" altLang="en-US" sz="1400" b="1" dirty="0">
              <a:solidFill>
                <a:srgbClr val="9900CC"/>
              </a:solidFill>
            </a:endParaRPr>
          </a:p>
        </p:txBody>
      </p:sp>
      <p:sp>
        <p:nvSpPr>
          <p:cNvPr id="16389" name="TextBox 18"/>
          <p:cNvSpPr txBox="1">
            <a:spLocks noChangeArrowheads="1"/>
          </p:cNvSpPr>
          <p:nvPr/>
        </p:nvSpPr>
        <p:spPr bwMode="auto">
          <a:xfrm>
            <a:off x="4953000" y="2209800"/>
            <a:ext cx="403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b="1" dirty="0" smtClean="0">
                <a:solidFill>
                  <a:srgbClr val="00B0F0"/>
                </a:solidFill>
              </a:rPr>
              <a:t>Retreated and having follow-up visit in time</a:t>
            </a:r>
            <a:endParaRPr lang="en-US" altLang="en-US" sz="1400" b="1" dirty="0">
              <a:solidFill>
                <a:srgbClr val="00B0F0"/>
              </a:solidFill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0" y="5762912"/>
            <a:ext cx="8991600" cy="923330"/>
          </a:xfrm>
          <a:prstGeom prst="rect">
            <a:avLst/>
          </a:pr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>
              <a:buClr>
                <a:srgbClr val="C55A11"/>
              </a:buClr>
              <a:buSzPct val="25000"/>
            </a:pPr>
            <a:r>
              <a:rPr lang="en-US" sz="1800" dirty="0">
                <a:solidFill>
                  <a:srgbClr val="C55A11"/>
                </a:solidFill>
              </a:rPr>
              <a:t>Most of patients </a:t>
            </a:r>
            <a:r>
              <a:rPr lang="en-US" sz="1800" dirty="0" smtClean="0">
                <a:solidFill>
                  <a:srgbClr val="C55A11"/>
                </a:solidFill>
              </a:rPr>
              <a:t>quit MMT </a:t>
            </a:r>
            <a:r>
              <a:rPr lang="en-US" sz="1800" dirty="0">
                <a:solidFill>
                  <a:srgbClr val="C55A11"/>
                </a:solidFill>
              </a:rPr>
              <a:t>without reasons</a:t>
            </a:r>
          </a:p>
          <a:p>
            <a:pPr lvl="0" algn="ctr">
              <a:buClr>
                <a:srgbClr val="C55A11"/>
              </a:buClr>
              <a:buSzPct val="25000"/>
            </a:pPr>
            <a:r>
              <a:rPr lang="en-US" sz="1800" dirty="0">
                <a:solidFill>
                  <a:srgbClr val="C55A11"/>
                </a:solidFill>
                <a:latin typeface="Arial"/>
              </a:rPr>
              <a:t> </a:t>
            </a:r>
            <a:r>
              <a:rPr lang="en-US" sz="1800" dirty="0">
                <a:solidFill>
                  <a:srgbClr val="C55A11"/>
                </a:solidFill>
              </a:rPr>
              <a:t>Dropout group having follow-up visit in time lower than maintaining treatment group.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accent2">
                  <a:lumMod val="75000"/>
                </a:schemeClr>
              </a:solidFill>
              <a:cs typeface="+mn-cs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/>
        </p:nvGraphicFramePr>
        <p:xfrm>
          <a:off x="0" y="1241425"/>
          <a:ext cx="4953000" cy="241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/>
        </p:nvGraphicFramePr>
        <p:xfrm>
          <a:off x="4724400" y="2667000"/>
          <a:ext cx="48768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114800" y="3429000"/>
            <a:ext cx="6858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Personal reasons</a:t>
            </a:r>
            <a:endParaRPr lang="en-US" sz="1000" dirty="0"/>
          </a:p>
        </p:txBody>
      </p:sp>
      <p:sp>
        <p:nvSpPr>
          <p:cNvPr id="3" name="TextBox 2"/>
          <p:cNvSpPr txBox="1"/>
          <p:nvPr/>
        </p:nvSpPr>
        <p:spPr>
          <a:xfrm>
            <a:off x="3276600" y="3429000"/>
            <a:ext cx="609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err="1" smtClean="0"/>
              <a:t>Dept</a:t>
            </a:r>
            <a:r>
              <a:rPr lang="en-US" sz="900" dirty="0" smtClean="0"/>
              <a:t> evasion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2362200" y="3429000"/>
            <a:ext cx="9017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Volunteered to leave 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1460500" y="3429000"/>
            <a:ext cx="9017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Work far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514350" y="3392359"/>
            <a:ext cx="10858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Use amphetamine</a:t>
            </a:r>
            <a:endParaRPr lang="en-US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5943600" y="4980661"/>
            <a:ext cx="86995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Dropout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86600" y="5008322"/>
            <a:ext cx="124278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Retention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14800" y="3502996"/>
            <a:ext cx="9271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Intentionally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8019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en-US" sz="3200" b="1" dirty="0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rPr>
              <a:t>RESULT AND DISCUSSION</a:t>
            </a:r>
            <a:r>
              <a:rPr lang="en-US" sz="3200" b="1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 (7</a:t>
            </a:r>
            <a:r>
              <a:rPr lang="en-US" sz="3200" b="1" dirty="0" smtClean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lang="en-US" sz="3200" b="1" dirty="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21869220"/>
              </p:ext>
            </p:extLst>
          </p:nvPr>
        </p:nvGraphicFramePr>
        <p:xfrm>
          <a:off x="381000" y="685801"/>
          <a:ext cx="3276600" cy="2438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705671668"/>
              </p:ext>
            </p:extLst>
          </p:nvPr>
        </p:nvGraphicFramePr>
        <p:xfrm>
          <a:off x="3505200" y="685800"/>
          <a:ext cx="53340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896546622"/>
              </p:ext>
            </p:extLst>
          </p:nvPr>
        </p:nvGraphicFramePr>
        <p:xfrm>
          <a:off x="609600" y="3657600"/>
          <a:ext cx="80391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2362200" y="3657600"/>
            <a:ext cx="6096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b="1" dirty="0" smtClean="0">
                <a:solidFill>
                  <a:srgbClr val="C00000"/>
                </a:solidFill>
              </a:rPr>
              <a:t>Resolve to the dose withdrawal  </a:t>
            </a:r>
            <a:r>
              <a:rPr lang="en-US" altLang="en-US" b="1" dirty="0">
                <a:solidFill>
                  <a:srgbClr val="C00000"/>
                </a:solidFill>
              </a:rPr>
              <a:t>n = 187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95800" y="3200400"/>
            <a:ext cx="1066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1-3 dose continuously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3185468"/>
            <a:ext cx="1066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4-6 dose continuously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581900" y="3200399"/>
            <a:ext cx="1066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&gt;=6 dose continuously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5638800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1-3 dose continuously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4800600"/>
            <a:ext cx="152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4-6 dose continuously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3949700"/>
            <a:ext cx="1219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&gt;=6 dose continuously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848600" y="4954488"/>
            <a:ext cx="1219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Counselling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848600" y="5260777"/>
            <a:ext cx="1219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1434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en-US" sz="3200" b="1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RESULT AND DISCUSSION (9</a:t>
            </a:r>
            <a:r>
              <a:rPr lang="en-US" sz="3200" b="1" dirty="0" smtClean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lang="en-US" sz="3200" b="1" dirty="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" name="Chart 2"/>
          <p:cNvGraphicFramePr/>
          <p:nvPr/>
        </p:nvGraphicFramePr>
        <p:xfrm>
          <a:off x="0" y="533400"/>
          <a:ext cx="5105399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533400" y="990600"/>
            <a:ext cx="4191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/>
            <a:r>
              <a:rPr lang="en-US" sz="16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Reasons for stopping MMT recorded in hospital profile (n=125</a:t>
            </a:r>
            <a:r>
              <a:rPr lang="en-US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lang="en-US" sz="16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035755099"/>
              </p:ext>
            </p:extLst>
          </p:nvPr>
        </p:nvGraphicFramePr>
        <p:xfrm>
          <a:off x="152400" y="3733800"/>
          <a:ext cx="84582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438" name="TextBox 5"/>
          <p:cNvSpPr txBox="1">
            <a:spLocks noChangeArrowheads="1"/>
          </p:cNvSpPr>
          <p:nvPr/>
        </p:nvSpPr>
        <p:spPr bwMode="auto">
          <a:xfrm>
            <a:off x="914400" y="3276600"/>
            <a:ext cx="7467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070486590"/>
              </p:ext>
            </p:extLst>
          </p:nvPr>
        </p:nvGraphicFramePr>
        <p:xfrm>
          <a:off x="5105400" y="685800"/>
          <a:ext cx="40386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133850" y="2968995"/>
            <a:ext cx="9271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Intentionally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619500" y="3023027"/>
            <a:ext cx="609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err="1" smtClean="0"/>
              <a:t>Dept</a:t>
            </a:r>
            <a:r>
              <a:rPr lang="en-US" sz="900" dirty="0" smtClean="0"/>
              <a:t> evasion</a:t>
            </a:r>
            <a:endParaRPr 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2794000" y="3009683"/>
            <a:ext cx="9017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Volunteered to leave 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1993900" y="3034398"/>
            <a:ext cx="9017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Work far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1270000" y="3009683"/>
            <a:ext cx="10858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Use amphetamine</a:t>
            </a:r>
            <a:endParaRPr lang="en-US" sz="900" dirty="0"/>
          </a:p>
        </p:txBody>
      </p:sp>
      <p:sp>
        <p:nvSpPr>
          <p:cNvPr id="2" name="TextBox 1"/>
          <p:cNvSpPr txBox="1"/>
          <p:nvPr/>
        </p:nvSpPr>
        <p:spPr>
          <a:xfrm>
            <a:off x="456406" y="3061499"/>
            <a:ext cx="80168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Relapse</a:t>
            </a:r>
            <a:endParaRPr lang="en-US" sz="1100" dirty="0"/>
          </a:p>
        </p:txBody>
      </p:sp>
      <p:sp>
        <p:nvSpPr>
          <p:cNvPr id="6" name="Rectangle 5"/>
          <p:cNvSpPr/>
          <p:nvPr/>
        </p:nvSpPr>
        <p:spPr>
          <a:xfrm>
            <a:off x="914400" y="6054046"/>
            <a:ext cx="121920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constipation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082800" y="6030535"/>
            <a:ext cx="91082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/>
              <a:t>Insomnia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43400" y="6084184"/>
            <a:ext cx="914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Sweating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10200" y="6051680"/>
            <a:ext cx="914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Sleepy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77000" y="6184423"/>
            <a:ext cx="12100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Others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934200" y="3392359"/>
            <a:ext cx="45263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ARV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7374136" y="3404221"/>
            <a:ext cx="45263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TB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7895332" y="3404221"/>
            <a:ext cx="92660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Mental disorders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4278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38572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Calibri"/>
              <a:buNone/>
            </a:pPr>
            <a:r>
              <a:rPr lang="en-US" sz="32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RESULT AND DISCUSSION</a:t>
            </a:r>
            <a:r>
              <a:rPr lang="en-US" sz="32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 (10)</a:t>
            </a:r>
          </a:p>
        </p:txBody>
      </p:sp>
      <p:pic>
        <p:nvPicPr>
          <p:cNvPr id="276" name="Shape 2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6050" y="603250"/>
            <a:ext cx="5803900" cy="2828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Shape 2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627025"/>
            <a:ext cx="5803800" cy="28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Shape 278"/>
          <p:cNvSpPr/>
          <p:nvPr/>
        </p:nvSpPr>
        <p:spPr>
          <a:xfrm rot="5400000">
            <a:off x="6438899" y="495299"/>
            <a:ext cx="2133599" cy="2819400"/>
          </a:xfrm>
          <a:prstGeom prst="downArrow">
            <a:avLst>
              <a:gd name="adj1" fmla="val 13427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41719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79" name="Shape 279"/>
          <p:cNvGrpSpPr/>
          <p:nvPr/>
        </p:nvGrpSpPr>
        <p:grpSpPr>
          <a:xfrm>
            <a:off x="6699250" y="1444625"/>
            <a:ext cx="2073274" cy="841374"/>
            <a:chOff x="6699250" y="1444625"/>
            <a:chExt cx="2073274" cy="841374"/>
          </a:xfrm>
        </p:grpSpPr>
        <p:pic>
          <p:nvPicPr>
            <p:cNvPr id="280" name="Shape 28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699250" y="1444625"/>
              <a:ext cx="2073274" cy="8413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1" name="Shape 281"/>
            <p:cNvSpPr txBox="1"/>
            <p:nvPr/>
          </p:nvSpPr>
          <p:spPr>
            <a:xfrm>
              <a:off x="6705600" y="1447800"/>
              <a:ext cx="2057400" cy="8302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030A0"/>
                </a:buClr>
                <a:buSzPct val="25000"/>
                <a:buFont typeface="Calibri"/>
                <a:buNone/>
              </a:pPr>
              <a:r>
                <a:rPr lang="en-US" sz="1600" b="1">
                  <a:solidFill>
                    <a:srgbClr val="7030A0"/>
                  </a:solidFill>
                  <a:latin typeface="Calibri"/>
                  <a:ea typeface="Calibri"/>
                  <a:cs typeface="Calibri"/>
                  <a:sym typeface="Calibri"/>
                </a:rPr>
                <a:t>Factors that affect the maintenance of MMT patients </a:t>
              </a:r>
              <a:r>
                <a:rPr lang="en-US" sz="1600" b="1" i="0" u="none">
                  <a:solidFill>
                    <a:srgbClr val="7030A0"/>
                  </a:solidFill>
                  <a:latin typeface="Calibri"/>
                  <a:ea typeface="Calibri"/>
                  <a:cs typeface="Calibri"/>
                  <a:sym typeface="Calibri"/>
                </a:rPr>
                <a:t>(n=22)</a:t>
              </a:r>
            </a:p>
          </p:txBody>
        </p:sp>
      </p:grpSp>
      <p:sp>
        <p:nvSpPr>
          <p:cNvPr id="284" name="Shape 284"/>
          <p:cNvSpPr/>
          <p:nvPr/>
        </p:nvSpPr>
        <p:spPr>
          <a:xfrm>
            <a:off x="0" y="3657600"/>
            <a:ext cx="2743199" cy="2514599"/>
          </a:xfrm>
          <a:prstGeom prst="cloudCallout">
            <a:avLst>
              <a:gd name="adj1" fmla="val 24586"/>
              <a:gd name="adj2" fmla="val 14979"/>
            </a:avLst>
          </a:prstGeom>
          <a:solidFill>
            <a:schemeClr val="accent1"/>
          </a:solidFill>
          <a:ln w="12700" cap="flat" cmpd="sng">
            <a:solidFill>
              <a:srgbClr val="41719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Shape 285"/>
          <p:cNvSpPr txBox="1"/>
          <p:nvPr/>
        </p:nvSpPr>
        <p:spPr>
          <a:xfrm>
            <a:off x="533400" y="4394200"/>
            <a:ext cx="1828800" cy="1016000"/>
          </a:xfrm>
          <a:prstGeom prst="rect">
            <a:avLst/>
          </a:prstGeom>
          <a:gradFill>
            <a:gsLst>
              <a:gs pos="0">
                <a:srgbClr val="F7BDA4"/>
              </a:gs>
              <a:gs pos="50000">
                <a:srgbClr val="F5B195"/>
              </a:gs>
              <a:gs pos="100000">
                <a:srgbClr val="F8A581"/>
              </a:gs>
            </a:gsLst>
            <a:lin ang="5400000" scaled="0"/>
          </a:gra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2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Benefits of maintaining MMT</a:t>
            </a:r>
            <a:r>
              <a:rPr lang="en-US" sz="20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(n=22)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543083097"/>
              </p:ext>
            </p:extLst>
          </p:nvPr>
        </p:nvGraphicFramePr>
        <p:xfrm>
          <a:off x="2410808" y="3467082"/>
          <a:ext cx="72390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29000" y="5410200"/>
            <a:ext cx="1143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Economic stable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08500" y="5486400"/>
            <a:ext cx="1143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Happy family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77000" y="5486400"/>
            <a:ext cx="1143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Well belief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734300" y="5517921"/>
            <a:ext cx="1143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Heroin quit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37000" y="2928004"/>
            <a:ext cx="5080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stigma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91048" y="2908954"/>
            <a:ext cx="508000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job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89246" y="2881837"/>
            <a:ext cx="997049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Drug available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1151" y="2877203"/>
            <a:ext cx="997049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Related </a:t>
            </a:r>
            <a:r>
              <a:rPr lang="en-US" dirty="0" err="1" smtClean="0">
                <a:solidFill>
                  <a:schemeClr val="bg1"/>
                </a:solidFill>
              </a:rPr>
              <a:t>díseases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4102" y="2826768"/>
            <a:ext cx="997049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Depend on family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38572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Calibri"/>
              <a:buNone/>
            </a:pPr>
            <a:r>
              <a:rPr lang="en-US" sz="32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RESULT AND DISCUSSION </a:t>
            </a:r>
            <a:r>
              <a:rPr lang="en-US" sz="32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(11)</a:t>
            </a:r>
          </a:p>
        </p:txBody>
      </p:sp>
      <p:pic>
        <p:nvPicPr>
          <p:cNvPr id="291" name="Shape 2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14300" cy="1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Shape 2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14300" cy="1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Shape 2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00025"/>
            <a:ext cx="114300" cy="1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Shape 2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14300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Shape 2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09550"/>
            <a:ext cx="114300" cy="1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Shape 29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143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Shape 29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143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Shape 29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143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Shape 29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1430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Shape 300"/>
          <p:cNvSpPr txBox="1"/>
          <p:nvPr/>
        </p:nvSpPr>
        <p:spPr>
          <a:xfrm>
            <a:off x="609600" y="533400"/>
            <a:ext cx="7924799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18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RELEVANT FACTORS OF PATIENTS IN METHADONE MAINTENANCE TREATMENT</a:t>
            </a:r>
          </a:p>
        </p:txBody>
      </p:sp>
      <p:sp>
        <p:nvSpPr>
          <p:cNvPr id="301" name="Shape 301"/>
          <p:cNvSpPr txBox="1"/>
          <p:nvPr/>
        </p:nvSpPr>
        <p:spPr>
          <a:xfrm>
            <a:off x="0" y="6211875"/>
            <a:ext cx="9144000" cy="646200"/>
          </a:xfrm>
          <a:prstGeom prst="rect">
            <a:avLst/>
          </a:prstGeom>
          <a:solidFill>
            <a:srgbClr val="EDEDED"/>
          </a:solidFill>
          <a:ln w="9525" cap="flat" cmpd="sng">
            <a:solidFill>
              <a:srgbClr val="70AD4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US" sz="17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Factors including non-adherence to MMT, related diseases, weight, side effects of methadone have contributed to the reduce in the proportion of patients maintaining methadone treatment.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Calibri"/>
              <a:buNone/>
            </a:pPr>
            <a:endParaRPr sz="1700" dirty="0"/>
          </a:p>
        </p:txBody>
      </p:sp>
      <p:graphicFrame>
        <p:nvGraphicFramePr>
          <p:cNvPr id="302" name="Shape 302"/>
          <p:cNvGraphicFramePr/>
          <p:nvPr>
            <p:extLst>
              <p:ext uri="{D42A27DB-BD31-4B8C-83A1-F6EECF244321}">
                <p14:modId xmlns:p14="http://schemas.microsoft.com/office/powerpoint/2010/main" val="3996011448"/>
              </p:ext>
            </p:extLst>
          </p:nvPr>
        </p:nvGraphicFramePr>
        <p:xfrm>
          <a:off x="57150" y="868450"/>
          <a:ext cx="8610550" cy="5343425"/>
        </p:xfrm>
        <a:graphic>
          <a:graphicData uri="http://schemas.openxmlformats.org/drawingml/2006/table">
            <a:tbl>
              <a:tblPr>
                <a:noFill/>
                <a:tableStyleId>{560E557D-438D-4D32-BAB5-CB11582E1F97}</a:tableStyleId>
              </a:tblPr>
              <a:tblGrid>
                <a:gridCol w="2401875"/>
                <a:gridCol w="1719250"/>
                <a:gridCol w="1720850"/>
                <a:gridCol w="1760525"/>
                <a:gridCol w="1008050"/>
              </a:tblGrid>
              <a:tr h="2127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b="1" dirty="0"/>
                        <a:t>Content</a:t>
                      </a:r>
                    </a:p>
                  </a:txBody>
                  <a:tcPr marL="0" marR="0" marT="0" marB="0" anchor="ctr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b="1" dirty="0"/>
                        <a:t>Treatment </a:t>
                      </a:r>
                      <a:endParaRPr lang="en-US" b="1" dirty="0" smtClean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b="1" dirty="0" smtClean="0"/>
                        <a:t>withdrawal</a:t>
                      </a:r>
                      <a:endParaRPr lang="en-US" b="1" dirty="0"/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b="1" dirty="0"/>
                        <a:t>Treatment maintenance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OR</a:t>
                      </a:r>
                      <a:br>
                        <a:rPr lang="en-US" sz="1400" b="1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400" b="1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KTC 95%</a:t>
                      </a:r>
                    </a:p>
                  </a:txBody>
                  <a:tcPr marL="0" marR="0" marT="0" marB="0" anchor="ctr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</a:t>
                      </a:r>
                    </a:p>
                  </a:txBody>
                  <a:tcPr marL="0" marR="0" marT="0" marB="0" anchor="ctr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14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b="1"/>
                        <a:t>Frequency</a:t>
                      </a:r>
                      <a:r>
                        <a:rPr lang="en-US" sz="1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(%)</a:t>
                      </a:r>
                    </a:p>
                  </a:txBody>
                  <a:tcPr marL="0" marR="0" marT="0" marB="0" anchor="ctr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b="1"/>
                        <a:t>Frequency</a:t>
                      </a:r>
                      <a:r>
                        <a:rPr lang="en-US" sz="1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(%)</a:t>
                      </a:r>
                    </a:p>
                  </a:txBody>
                  <a:tcPr marL="0" marR="0" marT="0" marB="0" anchor="ctr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/>
                        <a:t>Dropout doses</a:t>
                      </a:r>
                    </a:p>
                  </a:txBody>
                  <a:tcPr marL="0" marR="0" marT="0" marB="0" anchor="ctr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ctr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ctr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ctr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ctr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DE9D9"/>
                    </a:solidFill>
                  </a:tcPr>
                </a:tc>
              </a:tr>
              <a:tr h="21430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</a:t>
                      </a:r>
                      <a:r>
                        <a:rPr lang="en-US"/>
                        <a:t> About </a:t>
                      </a: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 </a:t>
                      </a:r>
                      <a:r>
                        <a:rPr lang="en-US"/>
                        <a:t>times</a:t>
                      </a:r>
                    </a:p>
                  </a:txBody>
                  <a:tcPr marL="0" marR="0" marT="0" marB="0"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55(91,7)</a:t>
                      </a:r>
                    </a:p>
                  </a:txBody>
                  <a:tcPr marL="0" marR="0" marT="0" marB="0"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5(8,3)</a:t>
                      </a:r>
                    </a:p>
                  </a:txBody>
                  <a:tcPr marL="0" marR="0" marT="0" marB="0"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10,1(3,8-27)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&lt;0,0001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1- 5 </a:t>
                      </a:r>
                      <a:r>
                        <a:rPr lang="en-US"/>
                        <a:t>times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66(52)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61(48)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/>
                        <a:t>Resolve the dropout</a:t>
                      </a:r>
                    </a:p>
                  </a:txBody>
                  <a:tcPr marL="0" marR="0" marT="0" marB="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2D69A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</a:t>
                      </a:r>
                      <a:r>
                        <a:rPr lang="en-US"/>
                        <a:t>No counseling</a:t>
                      </a:r>
                    </a:p>
                  </a:txBody>
                  <a:tcPr marL="0" marR="0" marT="0" marB="0"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31(81,6)</a:t>
                      </a:r>
                    </a:p>
                  </a:txBody>
                  <a:tcPr marL="0" marR="0" marT="0" marB="0"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7(18,4)</a:t>
                      </a:r>
                    </a:p>
                  </a:txBody>
                  <a:tcPr marL="0" marR="0" marT="0" marB="0"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2,9(1,2-7)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0,015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2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</a:t>
                      </a:r>
                      <a:r>
                        <a:rPr lang="en-US"/>
                        <a:t>Counseling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90(60,4)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59(39,6)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8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/>
                        <a:t>In time follow-up visit</a:t>
                      </a:r>
                    </a:p>
                  </a:txBody>
                  <a:tcPr marL="0" marR="0" marT="0" marB="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5E0EC"/>
                    </a:solidFill>
                  </a:tcPr>
                </a:tc>
              </a:tr>
              <a:tr h="21430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</a:t>
                      </a:r>
                      <a:r>
                        <a:rPr lang="en-US"/>
                        <a:t>No</a:t>
                      </a:r>
                    </a:p>
                  </a:txBody>
                  <a:tcPr marL="0" marR="0" marT="0" marB="0"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82(96,5)</a:t>
                      </a:r>
                    </a:p>
                  </a:txBody>
                  <a:tcPr marL="0" marR="0" marT="0" marB="0"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3(3,5)</a:t>
                      </a:r>
                    </a:p>
                  </a:txBody>
                  <a:tcPr marL="0" marR="0" marT="0" marB="0">
                    <a:solidFill>
                      <a:srgbClr val="E5E0E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77,5(23,2-258,3)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&lt;0,0001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</a:t>
                      </a:r>
                      <a:r>
                        <a:rPr lang="en-US"/>
                        <a:t>Yes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43(26,1)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122(73,9)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/>
                        <a:t>Related diseases</a:t>
                      </a:r>
                    </a:p>
                  </a:txBody>
                  <a:tcPr marL="0" marR="0" marT="0" marB="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5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6DDE8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</a:t>
                      </a:r>
                      <a:r>
                        <a:rPr lang="en-US"/>
                        <a:t>Yes</a:t>
                      </a:r>
                    </a:p>
                  </a:txBody>
                  <a:tcPr marL="0" marR="0" marT="0" marB="0"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97(54,5)</a:t>
                      </a:r>
                    </a:p>
                  </a:txBody>
                  <a:tcPr marL="0" marR="0" marT="0" marB="0"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81(18,4)</a:t>
                      </a:r>
                    </a:p>
                  </a:txBody>
                  <a:tcPr marL="0" marR="0" marT="0" marB="0"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1,88(1-3,3)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1" i="0" u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0,025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</a:t>
                      </a:r>
                      <a:r>
                        <a:rPr lang="en-US"/>
                        <a:t>No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28(38,9)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44(61,1)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8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ARV treatment</a:t>
                      </a:r>
                    </a:p>
                  </a:txBody>
                  <a:tcPr marL="0" marR="0" marT="0" marB="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5BE97"/>
                    </a:solidFill>
                  </a:tcPr>
                </a:tc>
              </a:tr>
              <a:tr h="21430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</a:t>
                      </a:r>
                      <a:r>
                        <a:rPr lang="en-US"/>
                        <a:t>No</a:t>
                      </a:r>
                    </a:p>
                  </a:txBody>
                  <a:tcPr marL="0" marR="0" marT="0" marB="0"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16(76,2)</a:t>
                      </a:r>
                    </a:p>
                  </a:txBody>
                  <a:tcPr marL="0" marR="0" marT="0" marB="0"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5(23,8)</a:t>
                      </a:r>
                    </a:p>
                  </a:txBody>
                  <a:tcPr marL="0" marR="0" marT="0" marB="0">
                    <a:solidFill>
                      <a:srgbClr val="C5BE9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9,8(2,6-36,4)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1" i="0" u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&lt;0,0001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</a:t>
                      </a:r>
                      <a:r>
                        <a:rPr lang="en-US"/>
                        <a:t>Yes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11(27,5)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29(72,5)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Methadone side </a:t>
                      </a:r>
                      <a:r>
                        <a:rPr lang="en-US" sz="1600" b="1"/>
                        <a:t>effects</a:t>
                      </a:r>
                    </a:p>
                  </a:txBody>
                  <a:tcPr marL="0" marR="0" marT="0" marB="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B9B8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</a:t>
                      </a:r>
                      <a:r>
                        <a:rPr lang="en-US"/>
                        <a:t>Yes</a:t>
                      </a:r>
                    </a:p>
                  </a:txBody>
                  <a:tcPr marL="0" marR="0" marT="0" marB="0"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52(75,4)</a:t>
                      </a:r>
                    </a:p>
                  </a:txBody>
                  <a:tcPr marL="0" marR="0" marT="0" marB="0"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17(24,6)</a:t>
                      </a:r>
                    </a:p>
                  </a:txBody>
                  <a:tcPr marL="0" marR="0" marT="0" marB="0">
                    <a:solidFill>
                      <a:srgbClr val="E6B9B8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4,5(2,4-8,4)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1" i="0" u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&lt;0,0001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</a:t>
                      </a:r>
                      <a:r>
                        <a:rPr lang="en-US"/>
                        <a:t>No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73(40,3)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108(59,7)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8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/>
                        <a:t>Weight</a:t>
                      </a:r>
                    </a:p>
                  </a:txBody>
                  <a:tcPr marL="0" marR="0" marT="0" marB="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b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DD9C3"/>
                    </a:solidFill>
                  </a:tcPr>
                </a:tc>
              </a:tr>
              <a:tr h="21430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</a:t>
                      </a:r>
                      <a:r>
                        <a:rPr lang="en-US"/>
                        <a:t>No weight gained</a:t>
                      </a:r>
                    </a:p>
                  </a:txBody>
                  <a:tcPr marL="0" marR="0" marT="0" marB="0"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86(63,2)</a:t>
                      </a:r>
                    </a:p>
                  </a:txBody>
                  <a:tcPr marL="0" marR="0" marT="0" marB="0"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50(36,8)</a:t>
                      </a:r>
                    </a:p>
                  </a:txBody>
                  <a:tcPr marL="0" marR="0" marT="0" marB="0">
                    <a:solidFill>
                      <a:srgbClr val="DDD9C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3,3(1,9-5,5)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1" i="0" u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0,001</a:t>
                      </a:r>
                    </a:p>
                  </a:txBody>
                  <a:tcPr marL="0" marR="0" marT="0" marB="0" anchor="ctr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Gain </a:t>
                      </a:r>
                      <a:r>
                        <a:rPr lang="en-US" dirty="0"/>
                        <a:t>Weight 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39(34,2)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400" b="0" i="0" u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75(65,8)</a:t>
                      </a:r>
                    </a:p>
                  </a:txBody>
                  <a:tcPr marL="0" marR="0" marT="0" marB="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3" name="Shape 3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14300" cy="1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Shape 3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14300" cy="1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Shape 3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00025"/>
            <a:ext cx="114300" cy="1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Shape 30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14300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Shape 3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09550"/>
            <a:ext cx="114300" cy="1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Shape 30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143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Shape 30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143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Shape 3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143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Shape 3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14300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Shape 3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14300" cy="2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/>
        </p:nvSpPr>
        <p:spPr>
          <a:xfrm>
            <a:off x="0" y="161925"/>
            <a:ext cx="9144000" cy="646112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38572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Calibri"/>
              <a:buNone/>
            </a:pPr>
            <a:r>
              <a:rPr lang="en-US" sz="36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  <a:r>
              <a:rPr lang="en-US" sz="36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 (1)</a:t>
            </a:r>
          </a:p>
        </p:txBody>
      </p:sp>
      <p:sp>
        <p:nvSpPr>
          <p:cNvPr id="318" name="Shape 318"/>
          <p:cNvSpPr txBox="1"/>
          <p:nvPr/>
        </p:nvSpPr>
        <p:spPr>
          <a:xfrm>
            <a:off x="0" y="1109662"/>
            <a:ext cx="8991600" cy="4986337"/>
          </a:xfrm>
          <a:prstGeom prst="rect">
            <a:avLst/>
          </a:prstGeom>
          <a:gradFill>
            <a:gsLst>
              <a:gs pos="0">
                <a:srgbClr val="D9F3CA"/>
              </a:gs>
              <a:gs pos="50000">
                <a:srgbClr val="E7F7DD"/>
              </a:gs>
              <a:gs pos="100000">
                <a:srgbClr val="F2FBEE"/>
              </a:gs>
            </a:gsLst>
            <a:lin ang="13500000" scaled="0"/>
          </a:gradFill>
          <a:ln w="9525" cap="flat" cmpd="sng">
            <a:solidFill>
              <a:srgbClr val="0B5394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Calibri"/>
              <a:buAutoNum type="arabicPeriod"/>
            </a:pPr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General characteristics of research subjects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Most IDUs are male: 94.8%</a:t>
            </a: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Age of IDUs</a:t>
            </a: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is </a:t>
            </a: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 the group ≤ 39 years old: 84.2%</a:t>
            </a: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Lower secondary education: 74%</a:t>
            </a: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Marital status</a:t>
            </a: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is living without family</a:t>
            </a: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: 60%</a:t>
            </a: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In</a:t>
            </a: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ability </a:t>
            </a: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finance: 72% -80.8%</a:t>
            </a: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Frequency of heroin use ≤ 5 times/day: 99.6%</a:t>
            </a: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The proportion of </a:t>
            </a: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HIV-infected patients in MMT </a:t>
            </a: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recei</a:t>
            </a: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ving</a:t>
            </a:r>
            <a:r>
              <a:rPr lang="en-US" sz="28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ARV treatment: 65.6%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Calibri"/>
              <a:buNone/>
            </a:pP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600" b="1" i="0" u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600" b="1" i="0" u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b="1" i="0" u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subTitle" idx="1"/>
          </p:nvPr>
        </p:nvSpPr>
        <p:spPr>
          <a:xfrm>
            <a:off x="76200" y="1447800"/>
            <a:ext cx="8915400" cy="3809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METHADONE TREATMENT PROGRAM IN CAN THO CITY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0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QUESTION AND OBJECTIVE OF THE STUDY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0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RESEARCH SUBJECT AND METHODOLOGY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0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RESULT AND DISCUSSION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0" y="76200"/>
            <a:ext cx="8991600" cy="5238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Arial"/>
              <a:buNone/>
            </a:pPr>
            <a:r>
              <a:rPr lang="en-US" sz="2800" b="1">
                <a:solidFill>
                  <a:srgbClr val="FFC000"/>
                </a:solidFill>
              </a:rPr>
              <a:t>PRESENTATION CONTENT</a:t>
            </a: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/>
          <p:nvPr/>
        </p:nvSpPr>
        <p:spPr>
          <a:xfrm>
            <a:off x="0" y="161925"/>
            <a:ext cx="9144000" cy="646112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38572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Calibri"/>
              <a:buNone/>
            </a:pPr>
            <a:r>
              <a:rPr lang="en-US" sz="36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  <a:r>
              <a:rPr lang="en-US" sz="36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 (2)</a:t>
            </a:r>
          </a:p>
        </p:txBody>
      </p:sp>
      <p:sp>
        <p:nvSpPr>
          <p:cNvPr id="324" name="Shape 324"/>
          <p:cNvSpPr txBox="1"/>
          <p:nvPr/>
        </p:nvSpPr>
        <p:spPr>
          <a:xfrm>
            <a:off x="228600" y="1111250"/>
            <a:ext cx="8763000" cy="4832350"/>
          </a:xfrm>
          <a:prstGeom prst="rect">
            <a:avLst/>
          </a:prstGeom>
          <a:gradFill>
            <a:gsLst>
              <a:gs pos="0">
                <a:srgbClr val="D9F3CA"/>
              </a:gs>
              <a:gs pos="50000">
                <a:srgbClr val="E7F7DD"/>
              </a:gs>
              <a:gs pos="100000">
                <a:srgbClr val="F2FBEE"/>
              </a:gs>
            </a:gsLst>
            <a:lin ang="13500000" scaled="0"/>
          </a:gradFill>
          <a:ln w="9525" cap="flat" cmpd="sng">
            <a:solidFill>
              <a:srgbClr val="A5A5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en-US" sz="2800" b="1" i="0" u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n-US" sz="2800" b="1" dirty="0">
                <a:solidFill>
                  <a:srgbClr val="C00000"/>
                </a:solidFill>
              </a:rPr>
              <a:t>Reality of Methadone Maintenance Treatment in Can </a:t>
            </a:r>
            <a:r>
              <a:rPr lang="en-US" sz="2800" b="1" dirty="0" err="1">
                <a:solidFill>
                  <a:srgbClr val="C00000"/>
                </a:solidFill>
              </a:rPr>
              <a:t>Tho</a:t>
            </a:r>
            <a:r>
              <a:rPr lang="en-US" sz="2800" b="1" dirty="0">
                <a:solidFill>
                  <a:srgbClr val="C00000"/>
                </a:solidFill>
              </a:rPr>
              <a:t> city: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/>
              <a:buChar char="-"/>
            </a:pPr>
            <a:r>
              <a:rPr lang="en-US" sz="2400" dirty="0">
                <a:solidFill>
                  <a:srgbClr val="002060"/>
                </a:solidFill>
              </a:rPr>
              <a:t>The proportion of patients having positive result with heroin was reduced to 21.7% after six months and was only 5.1% ≥ 54 months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/>
              <a:buChar char="-"/>
            </a:pPr>
            <a:r>
              <a:rPr lang="en-US" sz="2400" dirty="0">
                <a:solidFill>
                  <a:srgbClr val="002060"/>
                </a:solidFill>
              </a:rPr>
              <a:t>MMT reduces behavioral risk of HIV infection in patients (no new HIV-infected patients after MMT)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/>
              <a:buChar char="-"/>
            </a:pPr>
            <a:r>
              <a:rPr lang="en-US" sz="2400" dirty="0">
                <a:solidFill>
                  <a:srgbClr val="002060"/>
                </a:solidFill>
              </a:rPr>
              <a:t>The side effects of methadone (and potentially involving in the side effects of ARV treatment) account for 65.6%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- The proportion of employed patients increased slightly, the proportion of non-full-time working patients remained at 58%, most of patients are free labors and doing </a:t>
            </a:r>
            <a:r>
              <a:rPr lang="en-US" sz="2400" dirty="0" err="1">
                <a:solidFill>
                  <a:srgbClr val="002060"/>
                </a:solidFill>
              </a:rPr>
              <a:t>bussiness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/>
              <a:buNone/>
            </a:pPr>
            <a:endParaRPr dirty="0"/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/>
        </p:nvSpPr>
        <p:spPr>
          <a:xfrm>
            <a:off x="0" y="542925"/>
            <a:ext cx="9144000" cy="708024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38572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Calibri"/>
              <a:buNone/>
            </a:pPr>
            <a:r>
              <a:rPr lang="en-US" sz="40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  <a:r>
              <a:rPr lang="en-US" sz="40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 (3)</a:t>
            </a:r>
          </a:p>
        </p:txBody>
      </p:sp>
      <p:sp>
        <p:nvSpPr>
          <p:cNvPr id="330" name="Shape 330"/>
          <p:cNvSpPr txBox="1"/>
          <p:nvPr/>
        </p:nvSpPr>
        <p:spPr>
          <a:xfrm>
            <a:off x="147475" y="1447800"/>
            <a:ext cx="8996400" cy="5253000"/>
          </a:xfrm>
          <a:prstGeom prst="rect">
            <a:avLst/>
          </a:prstGeom>
          <a:gradFill>
            <a:gsLst>
              <a:gs pos="0">
                <a:srgbClr val="D9F3CA"/>
              </a:gs>
              <a:gs pos="50000">
                <a:srgbClr val="E7F7DD"/>
              </a:gs>
              <a:gs pos="100000">
                <a:srgbClr val="F2FBEE"/>
              </a:gs>
            </a:gsLst>
            <a:lin ang="16200000" scaled="0"/>
          </a:gradFill>
          <a:ln w="9525" cap="flat" cmpd="sng">
            <a:solidFill>
              <a:srgbClr val="A5A5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en-US" sz="2000" b="1" i="0" u="none" dirty="0">
                <a:solidFill>
                  <a:srgbClr val="C00000"/>
                </a:solidFill>
                <a:sym typeface="Arial"/>
              </a:rPr>
              <a:t>3. </a:t>
            </a:r>
            <a:r>
              <a:rPr lang="en-US" sz="2000" b="1" dirty="0">
                <a:solidFill>
                  <a:srgbClr val="C00000"/>
                </a:solidFill>
              </a:rPr>
              <a:t>The proportion of patients quitting MMT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/>
              <a:buChar char="-"/>
            </a:pPr>
            <a:r>
              <a:rPr lang="en-US" sz="2000" b="1" i="0" u="none" dirty="0">
                <a:solidFill>
                  <a:srgbClr val="002060"/>
                </a:solidFill>
                <a:sym typeface="Arial"/>
              </a:rPr>
              <a:t>125 </a:t>
            </a:r>
            <a:r>
              <a:rPr lang="en-US" sz="2000" b="1" dirty="0">
                <a:solidFill>
                  <a:srgbClr val="002060"/>
                </a:solidFill>
              </a:rPr>
              <a:t>dropout patients</a:t>
            </a: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+</a:t>
            </a:r>
            <a:r>
              <a:rPr lang="en-US" sz="1800" b="1" i="0" u="none" strike="noStrike" cap="none" dirty="0">
                <a:solidFill>
                  <a:srgbClr val="002060"/>
                </a:solidFill>
                <a:sym typeface="Arial"/>
              </a:rPr>
              <a:t> </a:t>
            </a:r>
            <a:r>
              <a:rPr lang="en-US" sz="1800" dirty="0">
                <a:solidFill>
                  <a:srgbClr val="002060"/>
                </a:solidFill>
              </a:rPr>
              <a:t>Stop using medicines from 1-3 consecutive doses (</a:t>
            </a: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(52%): counseling to r</a:t>
            </a:r>
            <a:r>
              <a:rPr lang="en-US" sz="1800" dirty="0">
                <a:solidFill>
                  <a:srgbClr val="002060"/>
                </a:solidFill>
              </a:rPr>
              <a:t>esolve the dropout</a:t>
            </a: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 (90,2%)</a:t>
            </a: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+ </a:t>
            </a:r>
            <a:r>
              <a:rPr lang="en-US" sz="1800" dirty="0">
                <a:solidFill>
                  <a:srgbClr val="002060"/>
                </a:solidFill>
              </a:rPr>
              <a:t>Stop using medicines from above 6 doses</a:t>
            </a: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 (44%): </a:t>
            </a:r>
            <a:r>
              <a:rPr lang="en-US" sz="1800" dirty="0">
                <a:solidFill>
                  <a:srgbClr val="002060"/>
                </a:solidFill>
              </a:rPr>
              <a:t>counseling to resolve the dropout (</a:t>
            </a: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54,5%)</a:t>
            </a: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 88,8% </a:t>
            </a:r>
            <a:r>
              <a:rPr lang="en-US" sz="1800" dirty="0">
                <a:solidFill>
                  <a:srgbClr val="002060"/>
                </a:solidFill>
              </a:rPr>
              <a:t>of</a:t>
            </a: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 patients intentionally quit (</a:t>
            </a:r>
            <a:r>
              <a:rPr lang="en-US" sz="1800" dirty="0">
                <a:solidFill>
                  <a:srgbClr val="002060"/>
                </a:solidFill>
              </a:rPr>
              <a:t>do not find out the reasons</a:t>
            </a: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)</a:t>
            </a: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 80,8% </a:t>
            </a:r>
            <a:r>
              <a:rPr lang="en-US" sz="1800" dirty="0">
                <a:solidFill>
                  <a:srgbClr val="002060"/>
                </a:solidFill>
              </a:rPr>
              <a:t>of quitting MMT patients had </a:t>
            </a:r>
            <a:r>
              <a:rPr lang="en-US" sz="1800" dirty="0" smtClean="0">
                <a:solidFill>
                  <a:srgbClr val="002060"/>
                </a:solidFill>
              </a:rPr>
              <a:t>MMT treatment time </a:t>
            </a:r>
            <a:r>
              <a:rPr lang="en-US" sz="1800" dirty="0">
                <a:solidFill>
                  <a:srgbClr val="002060"/>
                </a:solidFill>
              </a:rPr>
              <a:t>from </a:t>
            </a: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 ≥ 3</a:t>
            </a:r>
            <a:r>
              <a:rPr lang="en-US" sz="1800" dirty="0">
                <a:solidFill>
                  <a:srgbClr val="002060"/>
                </a:solidFill>
              </a:rPr>
              <a:t>ms to</a:t>
            </a:r>
            <a:r>
              <a:rPr lang="en-US" sz="1800" b="0" i="0" u="none" strike="noStrike" cap="none" dirty="0">
                <a:solidFill>
                  <a:srgbClr val="002060"/>
                </a:solidFill>
                <a:sym typeface="Arial"/>
              </a:rPr>
              <a:t> 36</a:t>
            </a:r>
            <a:r>
              <a:rPr lang="en-US" sz="1800" dirty="0">
                <a:solidFill>
                  <a:srgbClr val="002060"/>
                </a:solidFill>
              </a:rPr>
              <a:t>ms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0" i="0" u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000" b="1" i="0" u="none" dirty="0">
                <a:solidFill>
                  <a:srgbClr val="002060"/>
                </a:solidFill>
                <a:sym typeface="Arial"/>
              </a:rPr>
              <a:t>- 125 patients maintai</a:t>
            </a:r>
            <a:r>
              <a:rPr lang="en-US" sz="2000" b="1" dirty="0">
                <a:solidFill>
                  <a:srgbClr val="002060"/>
                </a:solidFill>
              </a:rPr>
              <a:t>ning</a:t>
            </a:r>
            <a:r>
              <a:rPr lang="en-US" sz="2000" b="1" i="0" u="none" dirty="0">
                <a:solidFill>
                  <a:srgbClr val="002060"/>
                </a:solidFill>
                <a:sym typeface="Arial"/>
              </a:rPr>
              <a:t> treatment: </a:t>
            </a:r>
            <a:r>
              <a:rPr lang="en-US" sz="2000" dirty="0">
                <a:solidFill>
                  <a:srgbClr val="002060"/>
                </a:solidFill>
              </a:rPr>
              <a:t>stopped </a:t>
            </a:r>
            <a:r>
              <a:rPr lang="en-US" sz="2000" i="0" u="none" dirty="0">
                <a:solidFill>
                  <a:srgbClr val="002060"/>
                </a:solidFill>
              </a:rPr>
              <a:t>1-3 consecutive doses (accounted for 48%)</a:t>
            </a:r>
            <a:r>
              <a:rPr lang="en-US" sz="2000" dirty="0">
                <a:solidFill>
                  <a:srgbClr val="002060"/>
                </a:solidFill>
              </a:rPr>
              <a:t> were all </a:t>
            </a:r>
            <a:r>
              <a:rPr lang="en-US" sz="2000" i="0" u="none" dirty="0">
                <a:solidFill>
                  <a:srgbClr val="002060"/>
                </a:solidFill>
              </a:rPr>
              <a:t>counseled</a:t>
            </a:r>
            <a:r>
              <a:rPr lang="en-US" sz="2000" dirty="0">
                <a:solidFill>
                  <a:srgbClr val="002060"/>
                </a:solidFill>
              </a:rPr>
              <a:t> to resolve the dropout</a:t>
            </a:r>
            <a:r>
              <a:rPr lang="en-US" sz="2000" i="0" u="none" dirty="0">
                <a:solidFill>
                  <a:srgbClr val="002060"/>
                </a:solidFill>
              </a:rPr>
              <a:t>, 6.4% patients returned to treatment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000" b="0" i="0" u="none" dirty="0">
                <a:solidFill>
                  <a:srgbClr val="002060"/>
                </a:solidFill>
                <a:sym typeface="Arial"/>
              </a:rPr>
              <a:t>- </a:t>
            </a:r>
            <a:r>
              <a:rPr lang="en-US" sz="2000" b="1" i="0" u="none" dirty="0">
                <a:solidFill>
                  <a:srgbClr val="002060"/>
                </a:solidFill>
                <a:sym typeface="Arial"/>
              </a:rPr>
              <a:t>1.080 MMT patients in C</a:t>
            </a:r>
            <a:r>
              <a:rPr lang="en-US" sz="2000" b="1" dirty="0">
                <a:solidFill>
                  <a:srgbClr val="002060"/>
                </a:solidFill>
              </a:rPr>
              <a:t>a</a:t>
            </a:r>
            <a:r>
              <a:rPr lang="en-US" sz="2000" b="1" i="0" u="none" dirty="0">
                <a:solidFill>
                  <a:srgbClr val="002060"/>
                </a:solidFill>
                <a:sym typeface="Arial"/>
              </a:rPr>
              <a:t>n </a:t>
            </a:r>
            <a:r>
              <a:rPr lang="en-US" sz="2000" b="1" i="0" u="none" dirty="0" err="1">
                <a:solidFill>
                  <a:srgbClr val="002060"/>
                </a:solidFill>
                <a:sym typeface="Arial"/>
              </a:rPr>
              <a:t>Th</a:t>
            </a:r>
            <a:r>
              <a:rPr lang="en-US" sz="2000" b="1" dirty="0" err="1">
                <a:solidFill>
                  <a:srgbClr val="002060"/>
                </a:solidFill>
              </a:rPr>
              <a:t>o</a:t>
            </a:r>
            <a:r>
              <a:rPr lang="en-US" sz="2000" b="1" i="0" u="none" dirty="0">
                <a:solidFill>
                  <a:srgbClr val="002060"/>
                </a:solidFill>
                <a:sym typeface="Arial"/>
              </a:rPr>
              <a:t>: </a:t>
            </a:r>
            <a:r>
              <a:rPr lang="en-US" sz="2000" i="0" u="none" dirty="0">
                <a:solidFill>
                  <a:srgbClr val="002060"/>
                </a:solidFill>
              </a:rPr>
              <a:t>483 patients stopped treatment</a:t>
            </a:r>
            <a:r>
              <a:rPr lang="en-US" sz="2000" dirty="0">
                <a:solidFill>
                  <a:srgbClr val="002060"/>
                </a:solidFill>
              </a:rPr>
              <a:t>, accounted for </a:t>
            </a:r>
            <a:r>
              <a:rPr lang="en-US" sz="2000" i="0" u="none" dirty="0">
                <a:solidFill>
                  <a:srgbClr val="002060"/>
                </a:solidFill>
              </a:rPr>
              <a:t>44.7% (256 patients </a:t>
            </a:r>
            <a:r>
              <a:rPr lang="en-US" sz="2000" dirty="0">
                <a:solidFill>
                  <a:srgbClr val="002060"/>
                </a:solidFill>
              </a:rPr>
              <a:t>who intentionally quit </a:t>
            </a:r>
            <a:r>
              <a:rPr lang="en-US" sz="2000" i="0" u="none" dirty="0">
                <a:solidFill>
                  <a:srgbClr val="002060"/>
                </a:solidFill>
              </a:rPr>
              <a:t>accounted for 52.5%)</a:t>
            </a: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/>
          <p:nvPr/>
        </p:nvSpPr>
        <p:spPr>
          <a:xfrm>
            <a:off x="0" y="390525"/>
            <a:ext cx="9144000" cy="708024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38572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Calibri"/>
              <a:buNone/>
            </a:pPr>
            <a:r>
              <a:rPr lang="en-US" sz="40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CONCLUSION </a:t>
            </a:r>
            <a:r>
              <a:rPr lang="en-US" sz="40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(4)</a:t>
            </a:r>
          </a:p>
        </p:txBody>
      </p:sp>
      <p:sp>
        <p:nvSpPr>
          <p:cNvPr id="336" name="Shape 336"/>
          <p:cNvSpPr txBox="1"/>
          <p:nvPr/>
        </p:nvSpPr>
        <p:spPr>
          <a:xfrm>
            <a:off x="76200" y="1497012"/>
            <a:ext cx="8991600" cy="3878262"/>
          </a:xfrm>
          <a:prstGeom prst="rect">
            <a:avLst/>
          </a:prstGeom>
          <a:gradFill>
            <a:gsLst>
              <a:gs pos="0">
                <a:srgbClr val="D9F3CA"/>
              </a:gs>
              <a:gs pos="50000">
                <a:srgbClr val="E7F7DD"/>
              </a:gs>
              <a:gs pos="100000">
                <a:srgbClr val="F2FBEE"/>
              </a:gs>
            </a:gsLst>
            <a:lin ang="18900000" scaled="0"/>
          </a:gradFill>
          <a:ln w="9525" cap="flat" cmpd="sng">
            <a:solidFill>
              <a:srgbClr val="A5A5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2800" b="1" i="0" u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4. Reasons for </a:t>
            </a:r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quitting</a:t>
            </a:r>
            <a:r>
              <a:rPr lang="en-US" sz="2800" b="1" i="0" u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MMT in Can </a:t>
            </a:r>
            <a:r>
              <a:rPr lang="en-US" sz="2800" b="1" i="0" u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Tho</a:t>
            </a:r>
            <a:r>
              <a:rPr lang="en-US" sz="2800" b="1" i="0" u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city </a:t>
            </a:r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r>
              <a:rPr lang="en-US" sz="2800" b="1" i="0" u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the period 2010-2016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800" b="1" i="0" u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Calibri"/>
              <a:buNone/>
            </a:pPr>
            <a:r>
              <a:rPr lang="en-US" sz="27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- 1.028 MMT</a:t>
            </a:r>
            <a:r>
              <a:rPr lang="en-US" sz="27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patients</a:t>
            </a:r>
            <a:r>
              <a:rPr lang="en-US" sz="27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27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all in Can </a:t>
            </a:r>
            <a:r>
              <a:rPr lang="en-US" sz="2700" b="1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Tho</a:t>
            </a:r>
            <a:r>
              <a:rPr lang="en-US" sz="27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city in the period </a:t>
            </a:r>
            <a:r>
              <a:rPr lang="en-US" sz="27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2010-2016: 48,8% </a:t>
            </a:r>
            <a:r>
              <a:rPr lang="en-US" sz="27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dropout patients</a:t>
            </a:r>
            <a:r>
              <a:rPr lang="en-US" sz="27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(23,7% </a:t>
            </a:r>
            <a:r>
              <a:rPr lang="en-US" sz="27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unknown reasons</a:t>
            </a:r>
            <a:r>
              <a:rPr lang="en-US" sz="27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700" b="1" i="0" u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Calibri"/>
              <a:buNone/>
            </a:pPr>
            <a:r>
              <a:rPr lang="en-US" sz="27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- 125 </a:t>
            </a:r>
            <a:r>
              <a:rPr lang="en-US" sz="2700" b="1" i="0" u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patients </a:t>
            </a:r>
            <a:r>
              <a:rPr lang="en-US" sz="27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drop </a:t>
            </a:r>
            <a:r>
              <a:rPr lang="en-US" sz="27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out of </a:t>
            </a:r>
            <a:r>
              <a:rPr lang="en-US" sz="27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MMT: 88,8% dro</a:t>
            </a:r>
            <a:r>
              <a:rPr lang="en-US" sz="27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pout patients with unknown reasons.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700" b="1" i="0" u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Calibri"/>
              <a:buNone/>
            </a:pPr>
            <a:r>
              <a:rPr lang="en-US" sz="2700" b="1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 b="1" i="0" u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/>
          <p:nvPr/>
        </p:nvSpPr>
        <p:spPr>
          <a:xfrm>
            <a:off x="0" y="39686"/>
            <a:ext cx="9144000" cy="646112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38572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Calibri"/>
              <a:buNone/>
            </a:pPr>
            <a:r>
              <a:rPr lang="en-US" sz="36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CONCLUSION </a:t>
            </a:r>
            <a:r>
              <a:rPr lang="en-US" sz="36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(5)</a:t>
            </a:r>
          </a:p>
        </p:txBody>
      </p:sp>
      <p:sp>
        <p:nvSpPr>
          <p:cNvPr id="342" name="Shape 342"/>
          <p:cNvSpPr txBox="1"/>
          <p:nvPr/>
        </p:nvSpPr>
        <p:spPr>
          <a:xfrm>
            <a:off x="228600" y="1019175"/>
            <a:ext cx="8763000" cy="5000625"/>
          </a:xfrm>
          <a:prstGeom prst="rect">
            <a:avLst/>
          </a:prstGeom>
          <a:solidFill>
            <a:srgbClr val="EDEDED"/>
          </a:solidFill>
          <a:ln w="9525" cap="flat" cmpd="sng">
            <a:solidFill>
              <a:srgbClr val="0B5394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5. </a:t>
            </a:r>
            <a:r>
              <a:rPr lang="en-US" sz="2800" b="1">
                <a:solidFill>
                  <a:srgbClr val="C00000"/>
                </a:solidFill>
              </a:rPr>
              <a:t>Reasons for stopping MMT and factors that affect the withdrawal from MMT.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0" i="1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-US" sz="2400" b="1" i="1" u="none">
                <a:solidFill>
                  <a:srgbClr val="002060"/>
                </a:solidFill>
              </a:rPr>
              <a:t>Reasons for stopping MMT:</a:t>
            </a:r>
          </a:p>
          <a:p>
            <a:pPr marL="9144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Char char="+"/>
            </a:pPr>
            <a:r>
              <a:rPr lang="en-US" sz="2400">
                <a:solidFill>
                  <a:srgbClr val="002060"/>
                </a:solidFill>
              </a:rPr>
              <a:t>Patients are not tenacious</a:t>
            </a:r>
          </a:p>
          <a:p>
            <a:pPr marL="9144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Char char="+"/>
            </a:pPr>
            <a:r>
              <a:rPr lang="en-US" sz="24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Opening </a:t>
            </a:r>
            <a:r>
              <a:rPr lang="en-US" sz="2400">
                <a:solidFill>
                  <a:srgbClr val="002060"/>
                </a:solidFill>
              </a:rPr>
              <a:t>time </a:t>
            </a:r>
            <a:r>
              <a:rPr lang="en-US" sz="24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of MMT facilities </a:t>
            </a:r>
            <a:r>
              <a:rPr lang="en-US" sz="2400">
                <a:solidFill>
                  <a:srgbClr val="002060"/>
                </a:solidFill>
              </a:rPr>
              <a:t>is </a:t>
            </a:r>
            <a:r>
              <a:rPr lang="en-US" sz="24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not suitable for</a:t>
            </a:r>
            <a:r>
              <a:rPr lang="en-US" sz="2400">
                <a:solidFill>
                  <a:srgbClr val="002060"/>
                </a:solidFill>
              </a:rPr>
              <a:t> patients’ working hours</a:t>
            </a:r>
          </a:p>
          <a:p>
            <a:pPr marL="9144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Char char="+"/>
            </a:pPr>
            <a:r>
              <a:rPr lang="en-US" sz="24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Involving friends, reusing heroin, using narcotic drugs, methadone / ARV side effects and debt evasion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200" b="0" i="0" u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1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-US" sz="2400" b="1" i="1">
                <a:solidFill>
                  <a:srgbClr val="002060"/>
                </a:solidFill>
              </a:rPr>
              <a:t>Factors that affect the maintenance of MMT: </a:t>
            </a:r>
          </a:p>
          <a:p>
            <a:pPr marL="9144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Char char="+"/>
            </a:pPr>
            <a:r>
              <a:rPr lang="en-US" sz="2400">
                <a:solidFill>
                  <a:srgbClr val="002060"/>
                </a:solidFill>
              </a:rPr>
              <a:t>Relying on family</a:t>
            </a:r>
          </a:p>
          <a:p>
            <a:pPr marL="9144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Char char="+"/>
            </a:pPr>
            <a:r>
              <a:rPr lang="en-US" sz="2400" b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Availability of </a:t>
            </a:r>
            <a:r>
              <a:rPr lang="en-US" sz="2400">
                <a:solidFill>
                  <a:srgbClr val="002060"/>
                </a:solidFill>
              </a:rPr>
              <a:t>drugs</a:t>
            </a:r>
          </a:p>
          <a:p>
            <a:pPr marL="9144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Char char="+"/>
            </a:pPr>
            <a:r>
              <a:rPr lang="en-US" sz="2400">
                <a:solidFill>
                  <a:srgbClr val="002060"/>
                </a:solidFill>
              </a:rPr>
              <a:t>D</a:t>
            </a:r>
            <a:r>
              <a:rPr lang="en-US" sz="2400" b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iscrimination of the community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/>
          <p:nvPr/>
        </p:nvSpPr>
        <p:spPr>
          <a:xfrm>
            <a:off x="0" y="161925"/>
            <a:ext cx="9144000" cy="646112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38572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Calibri"/>
              <a:buNone/>
            </a:pPr>
            <a:r>
              <a:rPr lang="en-US" sz="36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  <a:r>
              <a:rPr lang="en-US" sz="36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 (6)</a:t>
            </a:r>
          </a:p>
        </p:txBody>
      </p:sp>
      <p:sp>
        <p:nvSpPr>
          <p:cNvPr id="348" name="Shape 348"/>
          <p:cNvSpPr txBox="1"/>
          <p:nvPr/>
        </p:nvSpPr>
        <p:spPr>
          <a:xfrm>
            <a:off x="38100" y="1108275"/>
            <a:ext cx="9067800" cy="5591100"/>
          </a:xfrm>
          <a:prstGeom prst="rect">
            <a:avLst/>
          </a:prstGeom>
          <a:gradFill>
            <a:gsLst>
              <a:gs pos="0">
                <a:srgbClr val="D9F3CA"/>
              </a:gs>
              <a:gs pos="50000">
                <a:srgbClr val="E7F7DD"/>
              </a:gs>
              <a:gs pos="100000">
                <a:srgbClr val="F2FBEE"/>
              </a:gs>
            </a:gsLst>
            <a:lin ang="13500000" scaled="0"/>
          </a:gra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Calibri"/>
              <a:buNone/>
            </a:pPr>
            <a:r>
              <a:rPr lang="en-US" sz="3600" b="1" i="0" u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lang="en-US" sz="3200" b="1" i="0" u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. R</a:t>
            </a:r>
            <a:r>
              <a:rPr lang="en-US" sz="3200" b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elevant factors involved in </a:t>
            </a:r>
            <a:r>
              <a:rPr lang="en-US" sz="3200" b="1" dirty="0" smtClean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MMT dropout</a:t>
            </a:r>
            <a:endParaRPr lang="en-US" sz="3200" b="1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800" b="0" i="0" u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Do not gain weight associated with no MMT maintenance</a:t>
            </a: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Stop using medicines 6 or more consecutive times associated with treatment withdrawal</a:t>
            </a: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No counsel received when quitting treatment associated with treatment 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dropout</a:t>
            </a:r>
            <a:endParaRPr lang="en-US" sz="28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No follow-up visits in time associated with treatment 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dropout</a:t>
            </a:r>
            <a:endParaRPr lang="en-US" sz="28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Patients having HIV infected do not receive ARV treatment associated with MMT 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dropout</a:t>
            </a:r>
            <a:endParaRPr lang="en-US" sz="28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Side effects of methadone / ARV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 sz="28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1" i="0" u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/>
          <p:nvPr/>
        </p:nvSpPr>
        <p:spPr>
          <a:xfrm>
            <a:off x="76200" y="152400"/>
            <a:ext cx="8915400" cy="830261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38572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Calibri"/>
              <a:buNone/>
            </a:pPr>
            <a:r>
              <a:rPr lang="en-US" sz="48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SUGGESTION</a:t>
            </a:r>
          </a:p>
        </p:txBody>
      </p:sp>
      <p:sp>
        <p:nvSpPr>
          <p:cNvPr id="354" name="Shape 354"/>
          <p:cNvSpPr txBox="1"/>
          <p:nvPr/>
        </p:nvSpPr>
        <p:spPr>
          <a:xfrm>
            <a:off x="152400" y="1308100"/>
            <a:ext cx="8610599" cy="4154487"/>
          </a:xfrm>
          <a:prstGeom prst="rect">
            <a:avLst/>
          </a:prstGeom>
          <a:gradFill>
            <a:gsLst>
              <a:gs pos="0">
                <a:srgbClr val="D9F3CA"/>
              </a:gs>
              <a:gs pos="50000">
                <a:srgbClr val="E7F7DD"/>
              </a:gs>
              <a:gs pos="100000">
                <a:srgbClr val="F2FBEE"/>
              </a:gs>
            </a:gsLst>
            <a:lin ang="135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Noto Sans Symbols"/>
              <a:buChar char="❑"/>
            </a:pPr>
            <a:r>
              <a:rPr lang="en-US" sz="2400" b="1">
                <a:solidFill>
                  <a:srgbClr val="002060"/>
                </a:solidFill>
              </a:rPr>
              <a:t>Routine counseling, active counseling, timely reaction to dropout patients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Noto Sans Symbols"/>
              <a:buChar char="❑"/>
            </a:pPr>
            <a:r>
              <a:rPr lang="en-US" sz="2400" b="1">
                <a:solidFill>
                  <a:srgbClr val="002060"/>
                </a:solidFill>
              </a:rPr>
              <a:t>Connect, find out the reasons why each patient stops treatment, actively encourage them to return to treatment.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Noto Sans Symbols"/>
              <a:buChar char="❑"/>
            </a:pPr>
            <a:r>
              <a:rPr lang="en-US" sz="2400" b="1">
                <a:solidFill>
                  <a:srgbClr val="002060"/>
                </a:solidFill>
              </a:rPr>
              <a:t>Treating combined diseases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Noto Sans Symbols"/>
              <a:buChar char="❑"/>
            </a:pPr>
            <a:r>
              <a:rPr lang="en-US" sz="2400" b="1">
                <a:solidFill>
                  <a:srgbClr val="002060"/>
                </a:solidFill>
              </a:rPr>
              <a:t>Adjusting opening time in order to allow working patients to take medicines early from 06:40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Noto Sans Symbols"/>
              <a:buChar char="❑"/>
            </a:pPr>
            <a:r>
              <a:rPr lang="en-US" sz="2400" b="1">
                <a:solidFill>
                  <a:srgbClr val="002060"/>
                </a:solidFill>
              </a:rPr>
              <a:t>Extend the facilities of methadone distribution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Noto Sans Symbols"/>
              <a:buChar char="❑"/>
            </a:pPr>
            <a:r>
              <a:rPr lang="en-US" sz="2400" b="1">
                <a:solidFill>
                  <a:srgbClr val="002060"/>
                </a:solidFill>
              </a:rPr>
              <a:t>Enhance the service spirit and improve the quality of MMT program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1450" marR="0" lvl="0" indent="-1714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Shape 361"/>
          <p:cNvSpPr txBox="1"/>
          <p:nvPr/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9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lang="en-US" sz="900" b="0" i="0" u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Shape 362" descr="C:\Users\sony\Desktop\hinh-nen-hoa-sen-dep-9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0"/>
            <a:ext cx="905827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Shape 363"/>
          <p:cNvSpPr txBox="1"/>
          <p:nvPr/>
        </p:nvSpPr>
        <p:spPr>
          <a:xfrm>
            <a:off x="3962400" y="1381125"/>
            <a:ext cx="5257799" cy="523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2800" b="1">
                <a:solidFill>
                  <a:srgbClr val="FFFF00"/>
                </a:solidFill>
              </a:rPr>
              <a:t>THANK YOU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/>
        </p:nvSpPr>
        <p:spPr>
          <a:xfrm>
            <a:off x="0" y="76200"/>
            <a:ext cx="8991600" cy="6461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Arial"/>
              <a:buNone/>
            </a:pPr>
            <a:r>
              <a:rPr lang="en-US" sz="3600" b="1">
                <a:solidFill>
                  <a:srgbClr val="FFC000"/>
                </a:solidFill>
              </a:rPr>
              <a:t>INTRODUCTION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0" y="1295400"/>
            <a:ext cx="9144000" cy="3581399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0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400" b="1" i="0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-US" sz="2400" b="1" dirty="0">
                <a:solidFill>
                  <a:srgbClr val="C00000"/>
                </a:solidFill>
              </a:rPr>
              <a:t>Illicit drug</a:t>
            </a:r>
            <a:r>
              <a:rPr lang="en-US" sz="2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HIV, </a:t>
            </a:r>
            <a:r>
              <a:rPr lang="en-US" sz="2400" b="1" dirty="0">
                <a:solidFill>
                  <a:srgbClr val="002060"/>
                </a:solidFill>
              </a:rPr>
              <a:t>Hepatitis B - C</a:t>
            </a:r>
            <a:r>
              <a:rPr lang="en-US" sz="2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b="1" dirty="0">
                <a:solidFill>
                  <a:srgbClr val="002060"/>
                </a:solidFill>
              </a:rPr>
              <a:t>crime</a:t>
            </a:r>
            <a:r>
              <a:rPr lang="en-US" sz="2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, affect to family and society.</a:t>
            </a:r>
            <a:endParaRPr lang="en-US" sz="2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en-US" sz="2400" b="1" i="0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 - </a:t>
            </a:r>
            <a:r>
              <a:rPr lang="en-US" sz="2400" b="1" dirty="0">
                <a:solidFill>
                  <a:srgbClr val="C00000"/>
                </a:solidFill>
              </a:rPr>
              <a:t>Methadone Maintenance Treatment 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	+ </a:t>
            </a:r>
            <a:r>
              <a:rPr lang="en-US" sz="2400" b="1" dirty="0">
                <a:solidFill>
                  <a:srgbClr val="002060"/>
                </a:solidFill>
              </a:rPr>
              <a:t>Reduce the use of Opiate Substances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		+ </a:t>
            </a:r>
            <a:r>
              <a:rPr lang="en-US" sz="2400" b="1" dirty="0">
                <a:solidFill>
                  <a:srgbClr val="002060"/>
                </a:solidFill>
              </a:rPr>
              <a:t>Improve health, maintain jobs, stabilize a long life, reduce the economic - political - social burden and social security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3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300" b="1" i="0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-US" sz="2400" b="1" dirty="0">
                <a:solidFill>
                  <a:srgbClr val="C00000"/>
                </a:solidFill>
              </a:rPr>
              <a:t>Challenge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3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	+ </a:t>
            </a:r>
            <a:r>
              <a:rPr lang="en-US" sz="2300" b="1" dirty="0">
                <a:solidFill>
                  <a:srgbClr val="002060"/>
                </a:solidFill>
              </a:rPr>
              <a:t>The lower of </a:t>
            </a:r>
            <a:r>
              <a:rPr lang="en-US" sz="2300" b="1" dirty="0" smtClean="0">
                <a:solidFill>
                  <a:srgbClr val="002060"/>
                </a:solidFill>
              </a:rPr>
              <a:t>MMT retention rate</a:t>
            </a:r>
            <a:endParaRPr lang="en-US" sz="2300" b="1" dirty="0">
              <a:solidFill>
                <a:srgbClr val="002060"/>
              </a:solidFill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3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    	+ </a:t>
            </a:r>
            <a:r>
              <a:rPr lang="en-US" sz="2300" b="1" dirty="0">
                <a:solidFill>
                  <a:srgbClr val="002060"/>
                </a:solidFill>
              </a:rPr>
              <a:t>The higher of </a:t>
            </a:r>
            <a:r>
              <a:rPr lang="en-US" sz="2300" b="1" dirty="0" smtClean="0">
                <a:solidFill>
                  <a:srgbClr val="002060"/>
                </a:solidFill>
              </a:rPr>
              <a:t>dropout rate from </a:t>
            </a:r>
            <a:r>
              <a:rPr lang="en-US" sz="2300" b="1" dirty="0">
                <a:solidFill>
                  <a:srgbClr val="002060"/>
                </a:solidFill>
              </a:rPr>
              <a:t>methadone treatment 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3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lang="en-US" sz="23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3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00" b="1" i="0" u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/>
        </p:nvSpPr>
        <p:spPr>
          <a:xfrm>
            <a:off x="0" y="76200"/>
            <a:ext cx="8991600" cy="12001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rgbClr val="FFC000"/>
                </a:solidFill>
              </a:rPr>
              <a:t>MMT PROGRAM IN </a:t>
            </a:r>
            <a:r>
              <a:rPr lang="en-US" sz="3600" b="1" dirty="0">
                <a:solidFill>
                  <a:srgbClr val="FFC000"/>
                </a:solidFill>
              </a:rPr>
              <a:t>CAN THO</a:t>
            </a:r>
            <a:r>
              <a:rPr lang="en-US" sz="3600" b="1" i="0" u="none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 2010 - 2016</a:t>
            </a:r>
          </a:p>
        </p:txBody>
      </p:sp>
      <p:graphicFrame>
        <p:nvGraphicFramePr>
          <p:cNvPr id="116" name="Shape 116"/>
          <p:cNvGraphicFramePr/>
          <p:nvPr>
            <p:extLst>
              <p:ext uri="{D42A27DB-BD31-4B8C-83A1-F6EECF244321}">
                <p14:modId xmlns:p14="http://schemas.microsoft.com/office/powerpoint/2010/main" val="1573545791"/>
              </p:ext>
            </p:extLst>
          </p:nvPr>
        </p:nvGraphicFramePr>
        <p:xfrm>
          <a:off x="76200" y="1295400"/>
          <a:ext cx="8839150" cy="5614860"/>
        </p:xfrm>
        <a:graphic>
          <a:graphicData uri="http://schemas.openxmlformats.org/drawingml/2006/table">
            <a:tbl>
              <a:tblPr>
                <a:noFill/>
                <a:tableStyleId>{560E557D-438D-4D32-BAB5-CB11582E1F97}</a:tableStyleId>
              </a:tblPr>
              <a:tblGrid>
                <a:gridCol w="381000"/>
                <a:gridCol w="3186100"/>
                <a:gridCol w="933450"/>
                <a:gridCol w="882650"/>
                <a:gridCol w="804850"/>
                <a:gridCol w="882650"/>
                <a:gridCol w="884225"/>
                <a:gridCol w="884225"/>
              </a:tblGrid>
              <a:tr h="3159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No.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Content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Methadone treatment facility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446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Ninh Kieu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Cai Rang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 Mon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Thot Not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AIDS Center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 number of patients approved for getting treatment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393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363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99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1,080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 number of patients transferred from other facilities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35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43C0C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843C0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43C0C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dirty="0">
                          <a:solidFill>
                            <a:srgbClr val="843C0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 number of patients </a:t>
                      </a:r>
                      <a:r>
                        <a:rPr lang="en-US" sz="1200" b="1" dirty="0" err="1">
                          <a:solidFill>
                            <a:srgbClr val="843C0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tranferred</a:t>
                      </a:r>
                      <a:r>
                        <a:rPr lang="en-US" sz="1200" b="1" dirty="0">
                          <a:solidFill>
                            <a:srgbClr val="843C0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to other facilities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43C0C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843C0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43C0C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843C0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34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43C0C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843C0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43C0C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843C0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43C0C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843C0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43C0C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843C0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93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 number of patients stopping  the methadone treatment; including: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170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37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483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F7F7F"/>
                        </a:gs>
                        <a:gs pos="50000">
                          <a:srgbClr val="B8B8B8"/>
                        </a:gs>
                        <a:gs pos="100000">
                          <a:srgbClr val="DBDBDB"/>
                        </a:gs>
                      </a:gsLst>
                      <a:lin ang="5400000" scaled="0"/>
                    </a:gradFill>
                  </a:tcPr>
                </a:tc>
              </a:tr>
              <a:tr h="315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Being arrested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87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149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</a:tr>
              <a:tr h="315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Being put  into 05-06 Center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Intentional  stopping  methadone treatment (unknown reasons)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55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 dirty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107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256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</a:tr>
              <a:tr h="315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Leaving  </a:t>
                      </a:r>
                      <a:r>
                        <a:rPr lang="en-US" sz="1200" b="1" i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hometown, working </a:t>
                      </a: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away from home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</a:tr>
              <a:tr h="373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Other diseases (no treatment)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</a:tr>
              <a:tr h="315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Voluntarily stopping treatment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24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</a:tr>
              <a:tr h="315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Breaking the local rules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1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947560"/>
                        </a:gs>
                        <a:gs pos="50000">
                          <a:srgbClr val="D5A98C"/>
                        </a:gs>
                        <a:gs pos="100000">
                          <a:srgbClr val="FDCAA7"/>
                        </a:gs>
                      </a:gsLst>
                      <a:lin ang="2700000" scaled="0"/>
                    </a:gradFill>
                  </a:tcPr>
                </a:tc>
              </a:tr>
              <a:tr h="315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97777"/>
                        </a:gs>
                        <a:gs pos="50000">
                          <a:srgbClr val="AFADAD"/>
                        </a:gs>
                        <a:gs pos="100000">
                          <a:srgbClr val="D1CECE"/>
                        </a:gs>
                      </a:gsLst>
                      <a:lin ang="189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Mortality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97777"/>
                        </a:gs>
                        <a:gs pos="50000">
                          <a:srgbClr val="AFADAD"/>
                        </a:gs>
                        <a:gs pos="100000">
                          <a:srgbClr val="D1CECE"/>
                        </a:gs>
                      </a:gsLst>
                      <a:lin ang="189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97777"/>
                        </a:gs>
                        <a:gs pos="50000">
                          <a:srgbClr val="AFADAD"/>
                        </a:gs>
                        <a:gs pos="100000">
                          <a:srgbClr val="D1CECE"/>
                        </a:gs>
                      </a:gsLst>
                      <a:lin ang="189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97777"/>
                        </a:gs>
                        <a:gs pos="50000">
                          <a:srgbClr val="AFADAD"/>
                        </a:gs>
                        <a:gs pos="100000">
                          <a:srgbClr val="D1CECE"/>
                        </a:gs>
                      </a:gsLst>
                      <a:lin ang="189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97777"/>
                        </a:gs>
                        <a:gs pos="50000">
                          <a:srgbClr val="AFADAD"/>
                        </a:gs>
                        <a:gs pos="100000">
                          <a:srgbClr val="D1CECE"/>
                        </a:gs>
                      </a:gsLst>
                      <a:lin ang="189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97777"/>
                        </a:gs>
                        <a:gs pos="50000">
                          <a:srgbClr val="AFADAD"/>
                        </a:gs>
                        <a:gs pos="100000">
                          <a:srgbClr val="D1CECE"/>
                        </a:gs>
                      </a:gsLst>
                      <a:lin ang="189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97777"/>
                        </a:gs>
                        <a:gs pos="50000">
                          <a:srgbClr val="AFADAD"/>
                        </a:gs>
                        <a:gs pos="100000">
                          <a:srgbClr val="D1CECE"/>
                        </a:gs>
                      </a:gsLst>
                      <a:lin ang="189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47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797777"/>
                        </a:gs>
                        <a:gs pos="50000">
                          <a:srgbClr val="AFADAD"/>
                        </a:gs>
                        <a:gs pos="100000">
                          <a:srgbClr val="D1CECE"/>
                        </a:gs>
                      </a:gsLst>
                      <a:lin ang="18900000" scaled="0"/>
                    </a:gradFill>
                  </a:tcPr>
                </a:tc>
              </a:tr>
              <a:tr h="3143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FF80"/>
                        </a:gs>
                        <a:gs pos="50000">
                          <a:srgbClr val="FFFFB3"/>
                        </a:gs>
                        <a:gs pos="100000">
                          <a:srgbClr val="FFFFD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Number</a:t>
                      </a:r>
                      <a:r>
                        <a:rPr lang="en-US" sz="1200" b="1" i="0" u="none" strike="noStrike" cap="none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of patients maintaining treatment</a:t>
                      </a:r>
                      <a:endParaRPr lang="en-US" sz="1200" b="1" i="0" u="none" strike="noStrike" cap="none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FF80"/>
                        </a:gs>
                        <a:gs pos="50000">
                          <a:srgbClr val="FFFFB3"/>
                        </a:gs>
                        <a:gs pos="100000">
                          <a:srgbClr val="FFFFD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188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FF80"/>
                        </a:gs>
                        <a:gs pos="50000">
                          <a:srgbClr val="FFFFB3"/>
                        </a:gs>
                        <a:gs pos="100000">
                          <a:srgbClr val="FFFFD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146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FF80"/>
                        </a:gs>
                        <a:gs pos="50000">
                          <a:srgbClr val="FFFFB3"/>
                        </a:gs>
                        <a:gs pos="100000">
                          <a:srgbClr val="FFFFD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67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FF80"/>
                        </a:gs>
                        <a:gs pos="50000">
                          <a:srgbClr val="FFFFB3"/>
                        </a:gs>
                        <a:gs pos="100000">
                          <a:srgbClr val="FFFFD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92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FF80"/>
                        </a:gs>
                        <a:gs pos="50000">
                          <a:srgbClr val="FFFFB3"/>
                        </a:gs>
                        <a:gs pos="100000">
                          <a:srgbClr val="FFFFD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35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FF80"/>
                        </a:gs>
                        <a:gs pos="50000">
                          <a:srgbClr val="FFFFB3"/>
                        </a:gs>
                        <a:gs pos="100000">
                          <a:srgbClr val="FFFFD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528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FF80"/>
                        </a:gs>
                        <a:gs pos="50000">
                          <a:srgbClr val="FFFFB3"/>
                        </a:gs>
                        <a:gs pos="100000">
                          <a:srgbClr val="FFFFD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315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(6=1+2-3-4-5)</a:t>
                      </a:r>
                    </a:p>
                  </a:txBody>
                  <a:tcPr marL="7775" marR="7775" marT="777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FF80"/>
                        </a:gs>
                        <a:gs pos="50000">
                          <a:srgbClr val="FFFFB3"/>
                        </a:gs>
                        <a:gs pos="100000">
                          <a:srgbClr val="FFFFD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/>
        </p:nvSpPr>
        <p:spPr>
          <a:xfrm>
            <a:off x="0" y="76200"/>
            <a:ext cx="8991600" cy="6461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Arial"/>
              <a:buNone/>
            </a:pPr>
            <a:r>
              <a:rPr lang="en-US" sz="3600" b="1">
                <a:solidFill>
                  <a:srgbClr val="FFC000"/>
                </a:solidFill>
              </a:rPr>
              <a:t>RESEARCH QUESTION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381000" y="1752600"/>
            <a:ext cx="8381999" cy="266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3200" dirty="0">
                <a:solidFill>
                  <a:srgbClr val="0070C0"/>
                </a:solidFill>
              </a:rPr>
              <a:t>What are the reality and factors involved in </a:t>
            </a:r>
            <a:r>
              <a:rPr lang="en-US" sz="3200" dirty="0" smtClean="0">
                <a:solidFill>
                  <a:srgbClr val="0070C0"/>
                </a:solidFill>
              </a:rPr>
              <a:t>dropout from methadone maintenance </a:t>
            </a:r>
            <a:r>
              <a:rPr lang="en-US" sz="3200" dirty="0">
                <a:solidFill>
                  <a:srgbClr val="0070C0"/>
                </a:solidFill>
              </a:rPr>
              <a:t>treatment and solutions for overcoming this problem?</a:t>
            </a: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/>
        </p:nvSpPr>
        <p:spPr>
          <a:xfrm>
            <a:off x="0" y="76200"/>
            <a:ext cx="8991600" cy="6461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Arial"/>
              <a:buNone/>
            </a:pPr>
            <a:r>
              <a:rPr lang="en-US" sz="3600" b="1">
                <a:solidFill>
                  <a:srgbClr val="FFC000"/>
                </a:solidFill>
              </a:rPr>
              <a:t>SPECIFIC OBJECTIVE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76200" y="1143000"/>
            <a:ext cx="8839199" cy="3886200"/>
          </a:xfrm>
          <a:prstGeom prst="rect">
            <a:avLst/>
          </a:prstGeom>
          <a:solidFill>
            <a:srgbClr val="EDEDED"/>
          </a:solidFill>
          <a:ln w="9525" cap="flat" cmpd="sng">
            <a:solidFill>
              <a:srgbClr val="54823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/>
              <a:buAutoNum type="arabicPeriod"/>
            </a:pPr>
            <a:r>
              <a:rPr lang="en-US" sz="2400" b="1" dirty="0">
                <a:solidFill>
                  <a:srgbClr val="002060"/>
                </a:solidFill>
              </a:rPr>
              <a:t>Determine the percentage of patients </a:t>
            </a:r>
            <a:r>
              <a:rPr lang="en-US" sz="2400" b="1" dirty="0" smtClean="0">
                <a:solidFill>
                  <a:srgbClr val="002060"/>
                </a:solidFill>
              </a:rPr>
              <a:t>dropout from </a:t>
            </a:r>
            <a:r>
              <a:rPr lang="en-US" sz="2400" b="1" dirty="0">
                <a:solidFill>
                  <a:srgbClr val="002060"/>
                </a:solidFill>
              </a:rPr>
              <a:t>methadone treatment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+mj-lt"/>
              <a:buAutoNum type="arabicPeriod"/>
            </a:pPr>
            <a:endParaRPr sz="2400" b="1" i="0" u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/>
              <a:buAutoNum type="arabicPeriod"/>
            </a:pPr>
            <a:r>
              <a:rPr lang="en-US" sz="2400" b="1" dirty="0">
                <a:solidFill>
                  <a:srgbClr val="002060"/>
                </a:solidFill>
              </a:rPr>
              <a:t>Describe </a:t>
            </a:r>
            <a:r>
              <a:rPr lang="en-US" sz="2400" b="1" dirty="0" smtClean="0">
                <a:solidFill>
                  <a:srgbClr val="002060"/>
                </a:solidFill>
              </a:rPr>
              <a:t>reasons </a:t>
            </a:r>
            <a:r>
              <a:rPr lang="en-US" sz="2400" b="1" dirty="0">
                <a:solidFill>
                  <a:srgbClr val="002060"/>
                </a:solidFill>
              </a:rPr>
              <a:t>why patients </a:t>
            </a:r>
            <a:r>
              <a:rPr lang="en-US" sz="2400" b="1" dirty="0" smtClean="0">
                <a:solidFill>
                  <a:srgbClr val="002060"/>
                </a:solidFill>
              </a:rPr>
              <a:t>drop-out </a:t>
            </a:r>
            <a:r>
              <a:rPr lang="en-US" sz="2400" b="1" dirty="0">
                <a:solidFill>
                  <a:srgbClr val="002060"/>
                </a:solidFill>
              </a:rPr>
              <a:t>methadone treatments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+mj-lt"/>
              <a:buAutoNum type="arabicPeriod"/>
            </a:pPr>
            <a:endParaRPr sz="2400" b="1" i="0" u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/>
              <a:buAutoNum type="arabicPeriod"/>
            </a:pPr>
            <a:r>
              <a:rPr lang="en-US" sz="2400" b="1" dirty="0">
                <a:solidFill>
                  <a:srgbClr val="002060"/>
                </a:solidFill>
              </a:rPr>
              <a:t>Determine </a:t>
            </a:r>
            <a:r>
              <a:rPr lang="en-US" sz="2400" b="1" dirty="0" smtClean="0">
                <a:solidFill>
                  <a:srgbClr val="002060"/>
                </a:solidFill>
              </a:rPr>
              <a:t>factors </a:t>
            </a:r>
            <a:r>
              <a:rPr lang="en-US" sz="2400" b="1" dirty="0">
                <a:solidFill>
                  <a:srgbClr val="002060"/>
                </a:solidFill>
              </a:rPr>
              <a:t>related to stopping the methadone treatment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+mj-lt"/>
              <a:buAutoNum type="arabicPeriod"/>
            </a:pPr>
            <a:endParaRPr sz="2400" b="1" i="0" u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/>
              <a:buAutoNum type="arabicPeriod"/>
            </a:pPr>
            <a:r>
              <a:rPr lang="en-US" sz="2400" b="1" dirty="0">
                <a:solidFill>
                  <a:srgbClr val="002060"/>
                </a:solidFill>
              </a:rPr>
              <a:t>Solutions for </a:t>
            </a:r>
            <a:r>
              <a:rPr lang="en-US" sz="2400" b="1" dirty="0" smtClean="0">
                <a:solidFill>
                  <a:srgbClr val="002060"/>
                </a:solidFill>
              </a:rPr>
              <a:t>dropout from </a:t>
            </a:r>
            <a:r>
              <a:rPr lang="en-US" sz="2400" b="1" dirty="0">
                <a:solidFill>
                  <a:srgbClr val="002060"/>
                </a:solidFill>
              </a:rPr>
              <a:t>methadone treatment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/>
        </p:nvSpPr>
        <p:spPr>
          <a:xfrm>
            <a:off x="0" y="76200"/>
            <a:ext cx="8991600" cy="12001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Arial"/>
              <a:buNone/>
            </a:pPr>
            <a:r>
              <a:rPr lang="en-US" sz="3600" b="1">
                <a:solidFill>
                  <a:srgbClr val="FFC000"/>
                </a:solidFill>
              </a:rPr>
              <a:t>RESEARCH SUBJECT AND METHODOLOGY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x="228600" y="1524000"/>
            <a:ext cx="8686800" cy="5181600"/>
          </a:xfrm>
          <a:prstGeom prst="rect">
            <a:avLst/>
          </a:prstGeom>
          <a:solidFill>
            <a:srgbClr val="EDEDED"/>
          </a:solidFill>
          <a:ln w="9525" cap="flat" cmpd="sng">
            <a:solidFill>
              <a:srgbClr val="54823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25000"/>
              <a:buFont typeface="Arial"/>
              <a:buNone/>
            </a:pPr>
            <a:r>
              <a:rPr lang="en-US" sz="2400" b="1" dirty="0">
                <a:solidFill>
                  <a:srgbClr val="548235"/>
                </a:solidFill>
              </a:rPr>
              <a:t>Study Design</a:t>
            </a: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400" b="1" dirty="0">
                <a:solidFill>
                  <a:srgbClr val="002060"/>
                </a:solidFill>
              </a:rPr>
              <a:t>Retrieve medical record</a:t>
            </a: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400" b="1" dirty="0">
                <a:solidFill>
                  <a:srgbClr val="002060"/>
                </a:solidFill>
              </a:rPr>
              <a:t>Interview </a:t>
            </a:r>
            <a:r>
              <a:rPr lang="en-US" sz="2400" b="1" dirty="0" smtClean="0">
                <a:solidFill>
                  <a:srgbClr val="002060"/>
                </a:solidFill>
              </a:rPr>
              <a:t>family members </a:t>
            </a:r>
            <a:r>
              <a:rPr lang="en-US" sz="2400" b="1" dirty="0">
                <a:solidFill>
                  <a:srgbClr val="002060"/>
                </a:solidFill>
              </a:rPr>
              <a:t>of </a:t>
            </a:r>
            <a:r>
              <a:rPr lang="en-US" sz="2400" b="1" dirty="0" smtClean="0">
                <a:solidFill>
                  <a:srgbClr val="002060"/>
                </a:solidFill>
              </a:rPr>
              <a:t>patients who drop-out in MMT</a:t>
            </a:r>
            <a:endParaRPr sz="2400" b="1" i="0" u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548235"/>
              </a:buClr>
              <a:buSzPct val="25000"/>
              <a:buFont typeface="Arial"/>
              <a:buNone/>
            </a:pPr>
            <a:r>
              <a:rPr lang="en-US" sz="2400" b="1" dirty="0">
                <a:solidFill>
                  <a:srgbClr val="548235"/>
                </a:solidFill>
              </a:rPr>
              <a:t>Research Subject</a:t>
            </a: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- </a:t>
            </a:r>
            <a:r>
              <a:rPr lang="en-US" sz="2400" b="1" dirty="0">
                <a:solidFill>
                  <a:srgbClr val="002060"/>
                </a:solidFill>
              </a:rPr>
              <a:t>Patient</a:t>
            </a: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400" b="1" dirty="0" smtClean="0">
                <a:solidFill>
                  <a:srgbClr val="002060"/>
                </a:solidFill>
              </a:rPr>
              <a:t>dropout patients and patients on MMT treatment</a:t>
            </a:r>
            <a:endParaRPr lang="en-US" sz="2400" b="1" dirty="0">
              <a:solidFill>
                <a:srgbClr val="002060"/>
              </a:solidFill>
            </a:endParaRPr>
          </a:p>
          <a:p>
            <a:pPr marL="514350" indent="-514350" algn="just">
              <a:lnSpc>
                <a:spcPct val="90000"/>
              </a:lnSpc>
              <a:spcBef>
                <a:spcPts val="700"/>
              </a:spcBef>
              <a:buClr>
                <a:srgbClr val="002060"/>
              </a:buClr>
              <a:buSzPct val="25000"/>
            </a:pP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400" b="1" i="0" u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-	F</a:t>
            </a:r>
            <a:r>
              <a:rPr lang="en-US" sz="2400" b="1" dirty="0" smtClean="0">
                <a:solidFill>
                  <a:srgbClr val="002060"/>
                </a:solidFill>
              </a:rPr>
              <a:t>amily </a:t>
            </a:r>
            <a:r>
              <a:rPr lang="en-US" sz="2400" b="1" dirty="0">
                <a:solidFill>
                  <a:srgbClr val="002060"/>
                </a:solidFill>
              </a:rPr>
              <a:t>members of patients who drop-out in MMT</a:t>
            </a: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- </a:t>
            </a:r>
            <a:r>
              <a:rPr lang="en-US" sz="2400" b="1" i="0" u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</a:rPr>
              <a:t>Location</a:t>
            </a: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04 </a:t>
            </a:r>
            <a:r>
              <a:rPr lang="en-US" sz="2400" b="1" dirty="0">
                <a:solidFill>
                  <a:srgbClr val="002060"/>
                </a:solidFill>
              </a:rPr>
              <a:t>Methadone </a:t>
            </a:r>
            <a:r>
              <a:rPr lang="en-US" sz="2400" b="1" dirty="0" smtClean="0">
                <a:solidFill>
                  <a:srgbClr val="002060"/>
                </a:solidFill>
              </a:rPr>
              <a:t>center</a:t>
            </a:r>
            <a:r>
              <a:rPr lang="en-US" sz="2400" b="1" dirty="0">
                <a:solidFill>
                  <a:srgbClr val="002060"/>
                </a:solidFill>
              </a:rPr>
              <a:t>, Can </a:t>
            </a:r>
            <a:r>
              <a:rPr lang="en-US" sz="2400" b="1" dirty="0" err="1">
                <a:solidFill>
                  <a:srgbClr val="002060"/>
                </a:solidFill>
              </a:rPr>
              <a:t>Tho</a:t>
            </a:r>
            <a:r>
              <a:rPr lang="en-US" sz="2400" b="1" dirty="0">
                <a:solidFill>
                  <a:srgbClr val="002060"/>
                </a:solidFill>
              </a:rPr>
              <a:t> City</a:t>
            </a: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400" b="1" i="0" u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-  </a:t>
            </a:r>
            <a:r>
              <a:rPr lang="en-US" sz="2400" b="1" dirty="0" smtClean="0">
                <a:solidFill>
                  <a:srgbClr val="002060"/>
                </a:solidFill>
              </a:rPr>
              <a:t>Time</a:t>
            </a: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from </a:t>
            </a:r>
            <a:r>
              <a:rPr lang="en-US" sz="2400" b="1" dirty="0">
                <a:solidFill>
                  <a:srgbClr val="002060"/>
                </a:solidFill>
              </a:rPr>
              <a:t>July, 2016 to October, </a:t>
            </a: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2016</a:t>
            </a: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/>
        </p:nvSpPr>
        <p:spPr>
          <a:xfrm>
            <a:off x="0" y="76200"/>
            <a:ext cx="8991600" cy="12001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accent4"/>
              </a:buClr>
              <a:buSzPct val="25000"/>
              <a:buFont typeface="Arial"/>
              <a:buNone/>
            </a:pPr>
            <a:r>
              <a:rPr lang="en-US" sz="3600" b="1">
                <a:solidFill>
                  <a:schemeClr val="accent4"/>
                </a:solidFill>
              </a:rPr>
              <a:t>RESEARCH SUBJECT AND METHODOLOGY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Arial"/>
              <a:buNone/>
            </a:pPr>
            <a:endParaRPr sz="3600" b="1">
              <a:solidFill>
                <a:srgbClr val="FFC000"/>
              </a:solidFill>
            </a:endParaRPr>
          </a:p>
        </p:txBody>
      </p:sp>
      <p:sp>
        <p:nvSpPr>
          <p:cNvPr id="140" name="Shape 140"/>
          <p:cNvSpPr txBox="1"/>
          <p:nvPr/>
        </p:nvSpPr>
        <p:spPr>
          <a:xfrm>
            <a:off x="0" y="1371600"/>
            <a:ext cx="9144000" cy="588780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400" b="1" i="0" u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lang="en-US" sz="2500" b="1" dirty="0">
                <a:solidFill>
                  <a:srgbClr val="C00000"/>
                </a:solidFill>
              </a:rPr>
              <a:t>Sample selection criteria</a:t>
            </a: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85723"/>
              </a:buClr>
              <a:buSzPct val="25000"/>
              <a:buFont typeface="Arial"/>
              <a:buNone/>
            </a:pPr>
            <a:r>
              <a:rPr lang="en-US" sz="2500" b="1" i="0" u="none" dirty="0">
                <a:solidFill>
                  <a:srgbClr val="385723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en-US" sz="2000" b="1" dirty="0">
                <a:solidFill>
                  <a:srgbClr val="385723"/>
                </a:solidFill>
              </a:rPr>
              <a:t>Selection criteria</a:t>
            </a:r>
            <a:r>
              <a:rPr lang="en-US" sz="2000" b="1" i="0" u="none" dirty="0">
                <a:solidFill>
                  <a:srgbClr val="385723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1" dirty="0" smtClean="0">
                <a:solidFill>
                  <a:srgbClr val="002060"/>
                </a:solidFill>
              </a:rPr>
              <a:t>Medical </a:t>
            </a:r>
            <a:r>
              <a:rPr lang="en-US" sz="2000" b="1" dirty="0">
                <a:solidFill>
                  <a:srgbClr val="002060"/>
                </a:solidFill>
              </a:rPr>
              <a:t>records of patients </a:t>
            </a:r>
            <a:r>
              <a:rPr lang="en-US" sz="2000" b="1" dirty="0" smtClean="0">
                <a:solidFill>
                  <a:srgbClr val="002060"/>
                </a:solidFill>
              </a:rPr>
              <a:t>who dropout from 			methadone </a:t>
            </a:r>
            <a:r>
              <a:rPr lang="en-US" sz="2000" b="1" dirty="0">
                <a:solidFill>
                  <a:srgbClr val="002060"/>
                </a:solidFill>
              </a:rPr>
              <a:t>treatment for more than and equal 3 </a:t>
            </a:r>
            <a:r>
              <a:rPr lang="en-US" sz="2000" b="1" dirty="0" smtClean="0">
                <a:solidFill>
                  <a:srgbClr val="002060"/>
                </a:solidFill>
              </a:rPr>
              <a:t>			months </a:t>
            </a:r>
            <a:r>
              <a:rPr lang="en-US" sz="2000" b="1" i="0" u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	          </a:t>
            </a:r>
          </a:p>
          <a:p>
            <a:pPr marL="2800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85723"/>
              </a:buClr>
              <a:buSzPct val="25000"/>
              <a:buFont typeface="Arial"/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	Medical </a:t>
            </a:r>
            <a:r>
              <a:rPr lang="en-US" sz="2000" b="1" dirty="0">
                <a:solidFill>
                  <a:srgbClr val="002060"/>
                </a:solidFill>
              </a:rPr>
              <a:t>records of patients getting methadone treatment for more than and equal 3 months</a:t>
            </a:r>
          </a:p>
          <a:p>
            <a:pPr marL="514350" indent="-514350" algn="just">
              <a:lnSpc>
                <a:spcPct val="90000"/>
              </a:lnSpc>
              <a:spcBef>
                <a:spcPts val="700"/>
              </a:spcBef>
              <a:buClr>
                <a:srgbClr val="002060"/>
              </a:buClr>
              <a:buSzPct val="25000"/>
            </a:pP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	            		</a:t>
            </a:r>
            <a:r>
              <a:rPr lang="en-US" sz="2000" b="1" dirty="0" smtClean="0">
                <a:solidFill>
                  <a:srgbClr val="002060"/>
                </a:solidFill>
              </a:rPr>
              <a:t>Family members </a:t>
            </a:r>
            <a:r>
              <a:rPr lang="en-US" sz="2000" b="1" dirty="0">
                <a:solidFill>
                  <a:srgbClr val="002060"/>
                </a:solidFill>
              </a:rPr>
              <a:t>of </a:t>
            </a:r>
            <a:r>
              <a:rPr lang="en-US" sz="2000" b="1" dirty="0" smtClean="0">
                <a:solidFill>
                  <a:srgbClr val="002060"/>
                </a:solidFill>
              </a:rPr>
              <a:t>patients </a:t>
            </a:r>
            <a:r>
              <a:rPr lang="en-US" sz="2000" b="1" dirty="0">
                <a:solidFill>
                  <a:srgbClr val="002060"/>
                </a:solidFill>
              </a:rPr>
              <a:t>who drop-out in MMT</a:t>
            </a: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 				and accept </a:t>
            </a:r>
            <a:r>
              <a:rPr lang="en-US" sz="2000" b="1" dirty="0">
                <a:solidFill>
                  <a:srgbClr val="002060"/>
                </a:solidFill>
              </a:rPr>
              <a:t>the interview</a:t>
            </a: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r>
              <a:rPr lang="en-US" sz="2000" b="1" dirty="0">
                <a:solidFill>
                  <a:srgbClr val="385723"/>
                </a:solidFill>
              </a:rPr>
              <a:t>Exclusion criteria</a:t>
            </a:r>
            <a:r>
              <a:rPr lang="en-US" sz="2000" b="1" i="0" u="none" dirty="0">
                <a:solidFill>
                  <a:srgbClr val="385723"/>
                </a:solidFill>
                <a:latin typeface="Arial"/>
                <a:ea typeface="Arial"/>
                <a:cs typeface="Arial"/>
                <a:sym typeface="Arial"/>
              </a:rPr>
              <a:t>:   </a:t>
            </a:r>
            <a:r>
              <a:rPr lang="en-US" sz="2000" b="1" dirty="0">
                <a:solidFill>
                  <a:srgbClr val="002060"/>
                </a:solidFill>
              </a:rPr>
              <a:t>Medical records which is less than 3 months</a:t>
            </a: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14350" indent="-514350" algn="just">
              <a:lnSpc>
                <a:spcPct val="90000"/>
              </a:lnSpc>
              <a:spcBef>
                <a:spcPts val="700"/>
              </a:spcBef>
              <a:buClr>
                <a:srgbClr val="002060"/>
              </a:buClr>
              <a:buSzPct val="25000"/>
            </a:pP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               </a:t>
            </a:r>
            <a:r>
              <a:rPr lang="en-US" sz="2000" b="1" i="0" u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lang="en-US" sz="2000" b="1" dirty="0">
                <a:solidFill>
                  <a:srgbClr val="002060"/>
                </a:solidFill>
              </a:rPr>
              <a:t>Family members of patients who drop-out in MMT</a:t>
            </a:r>
          </a:p>
          <a:p>
            <a:pPr marL="514350" lvl="0" indent="-514350" algn="just">
              <a:lnSpc>
                <a:spcPct val="90000"/>
              </a:lnSpc>
              <a:spcBef>
                <a:spcPts val="700"/>
              </a:spcBef>
              <a:buClr>
                <a:srgbClr val="002060"/>
              </a:buClr>
              <a:buSzPct val="25000"/>
            </a:pPr>
            <a:r>
              <a:rPr lang="en-US" sz="2000" b="1" dirty="0">
                <a:solidFill>
                  <a:srgbClr val="002060"/>
                </a:solidFill>
              </a:rPr>
              <a:t> 				and </a:t>
            </a:r>
            <a:r>
              <a:rPr lang="en-US" sz="2000" b="1" dirty="0" smtClean="0">
                <a:solidFill>
                  <a:srgbClr val="002060"/>
                </a:solidFill>
              </a:rPr>
              <a:t>do not accept </a:t>
            </a:r>
            <a:r>
              <a:rPr lang="en-US" sz="2000" b="1" dirty="0">
                <a:solidFill>
                  <a:srgbClr val="002060"/>
                </a:solidFill>
              </a:rPr>
              <a:t>the </a:t>
            </a:r>
            <a:r>
              <a:rPr lang="en-US" sz="2000" b="1" dirty="0" smtClean="0">
                <a:solidFill>
                  <a:srgbClr val="002060"/>
                </a:solidFill>
              </a:rPr>
              <a:t>interview</a:t>
            </a:r>
            <a:endParaRPr lang="en-US" sz="2000" b="1" dirty="0">
              <a:solidFill>
                <a:srgbClr val="002060"/>
              </a:solidFill>
            </a:endParaRP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US" sz="2400" b="1" i="0" u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lang="en-US" sz="2400" b="1" dirty="0">
                <a:solidFill>
                  <a:srgbClr val="C00000"/>
                </a:solidFill>
              </a:rPr>
              <a:t>Data Analysis and Data Management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   </a:t>
            </a: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-  </a:t>
            </a:r>
            <a:r>
              <a:rPr lang="en-US" sz="2000" b="1" dirty="0">
                <a:solidFill>
                  <a:srgbClr val="002060"/>
                </a:solidFill>
              </a:rPr>
              <a:t>Using the</a:t>
            </a: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Epidata</a:t>
            </a: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dirty="0">
                <a:solidFill>
                  <a:srgbClr val="002060"/>
                </a:solidFill>
              </a:rPr>
              <a:t>and</a:t>
            </a: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SPSS 12.0</a:t>
            </a:r>
          </a:p>
          <a:p>
            <a:pPr marL="514350" marR="0" lvl="0" indent="-51435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     - </a:t>
            </a:r>
            <a:r>
              <a:rPr lang="en-US" sz="2000" b="1" dirty="0">
                <a:solidFill>
                  <a:srgbClr val="002060"/>
                </a:solidFill>
              </a:rPr>
              <a:t>Descriptive statistics</a:t>
            </a: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000" b="1" dirty="0">
                <a:solidFill>
                  <a:srgbClr val="002060"/>
                </a:solidFill>
              </a:rPr>
              <a:t>frequency and percentage</a:t>
            </a:r>
          </a:p>
          <a:p>
            <a:pPr marL="514350" marR="0" lvl="0" indent="-51435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     - </a:t>
            </a:r>
            <a:r>
              <a:rPr lang="en-US" sz="2000" b="1" dirty="0">
                <a:solidFill>
                  <a:srgbClr val="002060"/>
                </a:solidFill>
              </a:rPr>
              <a:t>Statistical analysis: determining the relevance</a:t>
            </a:r>
          </a:p>
          <a:p>
            <a:pPr marL="514350" marR="0" lvl="0" indent="-51435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800" b="1" i="0" u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400" b="1" i="0" u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400" b="1" i="0" u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en-US" sz="2400" b="1" i="0" u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                 </a:t>
            </a: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400" b="1" i="0" u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just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400" b="1" i="0" u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FFC000"/>
                </a:solidFill>
                <a:latin typeface="+mn-lt"/>
                <a:cs typeface="+mn-cs"/>
              </a:rPr>
              <a:t>RESULT AND DISCUSSION (1</a:t>
            </a:r>
            <a:r>
              <a:rPr lang="en-US" sz="3200" b="1" dirty="0">
                <a:solidFill>
                  <a:srgbClr val="FFC000"/>
                </a:solidFill>
                <a:latin typeface="+mn-lt"/>
                <a:cs typeface="+mn-cs"/>
              </a:rPr>
              <a:t>)</a:t>
            </a:r>
          </a:p>
        </p:txBody>
      </p:sp>
      <p:sp>
        <p:nvSpPr>
          <p:cNvPr id="11267" name="TextBox 7"/>
          <p:cNvSpPr txBox="1">
            <a:spLocks noChangeArrowheads="1"/>
          </p:cNvSpPr>
          <p:nvPr/>
        </p:nvSpPr>
        <p:spPr bwMode="auto">
          <a:xfrm>
            <a:off x="76200" y="609600"/>
            <a:ext cx="4876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en-US" sz="2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General characteristics of the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study sample</a:t>
            </a:r>
            <a:endParaRPr lang="en-US" sz="2000" b="1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41" name="TextBox 9"/>
          <p:cNvSpPr txBox="1">
            <a:spLocks noChangeArrowheads="1"/>
          </p:cNvSpPr>
          <p:nvPr/>
        </p:nvSpPr>
        <p:spPr bwMode="auto">
          <a:xfrm>
            <a:off x="152400" y="5638800"/>
            <a:ext cx="8839200" cy="707886"/>
          </a:xfrm>
          <a:prstGeom prst="rect">
            <a:avLst/>
          </a:pr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hangingPunct="1">
              <a:defRPr/>
            </a:pPr>
            <a:r>
              <a:rPr lang="en-US" sz="2000" b="1" dirty="0">
                <a:solidFill>
                  <a:srgbClr val="548235"/>
                </a:solidFill>
              </a:rPr>
              <a:t>Most patients are male</a:t>
            </a:r>
            <a:r>
              <a:rPr lang="en-US" sz="2000" b="1" dirty="0">
                <a:solidFill>
                  <a:srgbClr val="548235"/>
                </a:solidFill>
                <a:latin typeface="Arial"/>
              </a:rPr>
              <a:t>, </a:t>
            </a:r>
            <a:r>
              <a:rPr lang="en-US" sz="2000" b="1" dirty="0">
                <a:solidFill>
                  <a:srgbClr val="548235"/>
                </a:solidFill>
              </a:rPr>
              <a:t>older than 39 years old</a:t>
            </a:r>
            <a:r>
              <a:rPr lang="en-US" sz="2000" b="1" dirty="0">
                <a:solidFill>
                  <a:srgbClr val="548235"/>
                </a:solidFill>
                <a:latin typeface="Arial"/>
              </a:rPr>
              <a:t>, </a:t>
            </a:r>
            <a:r>
              <a:rPr lang="en-US" sz="2000" b="1" dirty="0">
                <a:solidFill>
                  <a:srgbClr val="548235"/>
                </a:solidFill>
              </a:rPr>
              <a:t>over half are </a:t>
            </a:r>
            <a:r>
              <a:rPr lang="en-US" sz="2000" b="1" dirty="0" smtClean="0">
                <a:solidFill>
                  <a:srgbClr val="548235"/>
                </a:solidFill>
              </a:rPr>
              <a:t>single </a:t>
            </a:r>
            <a:r>
              <a:rPr lang="en-US" sz="2000" b="1" dirty="0">
                <a:solidFill>
                  <a:srgbClr val="548235"/>
                </a:solidFill>
                <a:latin typeface="Arial"/>
              </a:rPr>
              <a:t>,</a:t>
            </a:r>
            <a:r>
              <a:rPr lang="en-US" sz="2000" b="1" dirty="0">
                <a:solidFill>
                  <a:srgbClr val="548235"/>
                </a:solidFill>
              </a:rPr>
              <a:t> low </a:t>
            </a:r>
            <a:r>
              <a:rPr lang="en-US" sz="2000" b="1" dirty="0" smtClean="0">
                <a:solidFill>
                  <a:srgbClr val="548235"/>
                </a:solidFill>
              </a:rPr>
              <a:t>education</a:t>
            </a:r>
            <a:endParaRPr lang="en-US" sz="2000" b="1" dirty="0">
              <a:solidFill>
                <a:srgbClr val="548235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152400" y="1371600"/>
          <a:ext cx="4114801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270" name="TextBox 2"/>
          <p:cNvSpPr txBox="1">
            <a:spLocks noChangeArrowheads="1"/>
          </p:cNvSpPr>
          <p:nvPr/>
        </p:nvSpPr>
        <p:spPr bwMode="auto">
          <a:xfrm>
            <a:off x="533400" y="1063625"/>
            <a:ext cx="838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400" b="1" dirty="0" smtClean="0">
                <a:solidFill>
                  <a:srgbClr val="002060"/>
                </a:solidFill>
              </a:rPr>
              <a:t>Gender</a:t>
            </a:r>
            <a:endParaRPr lang="en-US" altLang="en-US" sz="14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965563"/>
              </p:ext>
            </p:extLst>
          </p:nvPr>
        </p:nvGraphicFramePr>
        <p:xfrm>
          <a:off x="4114800" y="609601"/>
          <a:ext cx="5257800" cy="2438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272" name="TextBox 4"/>
          <p:cNvSpPr txBox="1">
            <a:spLocks noChangeArrowheads="1"/>
          </p:cNvSpPr>
          <p:nvPr/>
        </p:nvSpPr>
        <p:spPr bwMode="auto">
          <a:xfrm>
            <a:off x="5181600" y="762000"/>
            <a:ext cx="64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b="1" dirty="0" smtClean="0">
                <a:solidFill>
                  <a:srgbClr val="7030A0"/>
                </a:solidFill>
              </a:rPr>
              <a:t>Age</a:t>
            </a:r>
            <a:endParaRPr lang="en-US" altLang="en-US" sz="1400" b="1" dirty="0">
              <a:solidFill>
                <a:srgbClr val="7030A0"/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9265356"/>
              </p:ext>
            </p:extLst>
          </p:nvPr>
        </p:nvGraphicFramePr>
        <p:xfrm>
          <a:off x="-152400" y="3429000"/>
          <a:ext cx="48006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3276600"/>
            <a:ext cx="14493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Marital status</a:t>
            </a:r>
            <a:endParaRPr lang="en-US" sz="1400" b="1" dirty="0">
              <a:solidFill>
                <a:schemeClr val="accent3">
                  <a:lumMod val="50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/>
        </p:nvGraphicFramePr>
        <p:xfrm>
          <a:off x="4495800" y="3048000"/>
          <a:ext cx="44958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276" name="TextBox 11"/>
          <p:cNvSpPr txBox="1">
            <a:spLocks noChangeArrowheads="1"/>
          </p:cNvSpPr>
          <p:nvPr/>
        </p:nvSpPr>
        <p:spPr bwMode="auto">
          <a:xfrm>
            <a:off x="5181600" y="3276600"/>
            <a:ext cx="1295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200" b="1" dirty="0" smtClean="0">
                <a:solidFill>
                  <a:srgbClr val="C00000"/>
                </a:solidFill>
              </a:rPr>
              <a:t>Education</a:t>
            </a:r>
            <a:endParaRPr lang="en-US" altLang="en-US" sz="12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8703" y="2973388"/>
            <a:ext cx="1066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Dropout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48091" y="3016477"/>
            <a:ext cx="1524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Retention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953000"/>
            <a:ext cx="89870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Single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4419600"/>
            <a:ext cx="121920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Living with wife or husband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182652" y="3954820"/>
            <a:ext cx="1219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Divorced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450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1753</Words>
  <Application>Microsoft Office PowerPoint</Application>
  <PresentationFormat>On-screen Show (4:3)</PresentationFormat>
  <Paragraphs>522</Paragraphs>
  <Slides>26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Noto Sans Symbols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nschitrung@yahoo.com</cp:lastModifiedBy>
  <cp:revision>15</cp:revision>
  <dcterms:modified xsi:type="dcterms:W3CDTF">2017-08-03T13:00:22Z</dcterms:modified>
</cp:coreProperties>
</file>