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ppt/charts/chart8.xml" ContentType="application/vnd.openxmlformats-officedocument.drawingml.chart+xml"/>
  <Override PartName="/ppt/notesSlides/notesSlide17.xml" ContentType="application/vnd.openxmlformats-officedocument.presentationml.notesSlide+xml"/>
  <Override PartName="/ppt/charts/chart9.xml" ContentType="application/vnd.openxmlformats-officedocument.drawingml.chart+xml"/>
  <Override PartName="/ppt/drawings/drawing2.xml" ContentType="application/vnd.openxmlformats-officedocument.drawingml.chartshape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0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notesSlides/notesSlide20.xml" ContentType="application/vnd.openxmlformats-officedocument.presentationml.notesSlide+xml"/>
  <Override PartName="/ppt/charts/chart11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1.xml" ContentType="application/vnd.openxmlformats-officedocument.presentationml.notesSlide+xml"/>
  <Override PartName="/ppt/charts/chart12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4.xml" ContentType="application/vnd.openxmlformats-officedocument.drawingml.chartshape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5"/>
  </p:notesMasterIdLst>
  <p:sldIdLst>
    <p:sldId id="256" r:id="rId2"/>
    <p:sldId id="300" r:id="rId3"/>
    <p:sldId id="351" r:id="rId4"/>
    <p:sldId id="347" r:id="rId5"/>
    <p:sldId id="352" r:id="rId6"/>
    <p:sldId id="386" r:id="rId7"/>
    <p:sldId id="307" r:id="rId8"/>
    <p:sldId id="308" r:id="rId9"/>
    <p:sldId id="312" r:id="rId10"/>
    <p:sldId id="313" r:id="rId11"/>
    <p:sldId id="354" r:id="rId12"/>
    <p:sldId id="368" r:id="rId13"/>
    <p:sldId id="353" r:id="rId14"/>
    <p:sldId id="361" r:id="rId15"/>
    <p:sldId id="317" r:id="rId16"/>
    <p:sldId id="369" r:id="rId17"/>
    <p:sldId id="320" r:id="rId18"/>
    <p:sldId id="321" r:id="rId19"/>
    <p:sldId id="322" r:id="rId20"/>
    <p:sldId id="323" r:id="rId21"/>
    <p:sldId id="372" r:id="rId22"/>
    <p:sldId id="324" r:id="rId23"/>
    <p:sldId id="325" r:id="rId24"/>
    <p:sldId id="370" r:id="rId25"/>
    <p:sldId id="371" r:id="rId26"/>
    <p:sldId id="330" r:id="rId27"/>
    <p:sldId id="334" r:id="rId28"/>
    <p:sldId id="379" r:id="rId29"/>
    <p:sldId id="374" r:id="rId30"/>
    <p:sldId id="375" r:id="rId31"/>
    <p:sldId id="376" r:id="rId32"/>
    <p:sldId id="373" r:id="rId33"/>
    <p:sldId id="380" r:id="rId34"/>
    <p:sldId id="383" r:id="rId35"/>
    <p:sldId id="382" r:id="rId36"/>
    <p:sldId id="377" r:id="rId37"/>
    <p:sldId id="363" r:id="rId38"/>
    <p:sldId id="365" r:id="rId39"/>
    <p:sldId id="364" r:id="rId40"/>
    <p:sldId id="366" r:id="rId41"/>
    <p:sldId id="367" r:id="rId42"/>
    <p:sldId id="384" r:id="rId43"/>
    <p:sldId id="381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94434" autoAdjust="0"/>
  </p:normalViewPr>
  <p:slideViewPr>
    <p:cSldViewPr>
      <p:cViewPr varScale="1">
        <p:scale>
          <a:sx n="80" d="100"/>
          <a:sy n="80" d="100"/>
        </p:scale>
        <p:origin x="103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96"/>
    </p:cViewPr>
  </p:outlin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ny%20Li\Desktop\Book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ny%20Li\Desktop\Book1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r>
              <a:rPr lang="en-US" dirty="0" err="1"/>
              <a:t>Nhóm</a:t>
            </a:r>
            <a:r>
              <a:rPr lang="en-US" baseline="0" dirty="0"/>
              <a:t> </a:t>
            </a:r>
            <a:r>
              <a:rPr lang="en-US" dirty="0" err="1"/>
              <a:t>Tuổi</a:t>
            </a:r>
            <a:endParaRPr lang="en-US" dirty="0"/>
          </a:p>
        </c:rich>
      </c:tx>
      <c:layout>
        <c:manualLayout>
          <c:xMode val="edge"/>
          <c:yMode val="edge"/>
          <c:x val="0.61802871996769648"/>
          <c:y val="4.729729729729731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0980214011710044E-2"/>
          <c:y val="0.12957590827462351"/>
          <c:w val="0.56397309711286092"/>
          <c:h val="0.7717526592070729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Duy trì</c:v>
                </c:pt>
              </c:strCache>
            </c:strRef>
          </c:tx>
          <c:invertIfNegative val="0"/>
          <c:cat>
            <c:strRef>
              <c:f>Sheet1!$A$3:$A$5</c:f>
              <c:strCache>
                <c:ptCount val="3"/>
                <c:pt idx="0">
                  <c:v>&lt;30</c:v>
                </c:pt>
                <c:pt idx="1">
                  <c:v>30-39</c:v>
                </c:pt>
                <c:pt idx="2">
                  <c:v>≥40</c:v>
                </c:pt>
              </c:strCache>
            </c:strRef>
          </c:cat>
          <c:val>
            <c:numRef>
              <c:f>Sheet1!$B$3:$B$5</c:f>
              <c:numCache>
                <c:formatCode>0.00</c:formatCode>
                <c:ptCount val="3"/>
                <c:pt idx="0" formatCode="General">
                  <c:v>13</c:v>
                </c:pt>
                <c:pt idx="1">
                  <c:v>61</c:v>
                </c:pt>
                <c:pt idx="2" formatCode="General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F7-4294-9EB4-C8A40249B704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Sheet1!$A$3:$A$5</c:f>
              <c:strCache>
                <c:ptCount val="3"/>
                <c:pt idx="0">
                  <c:v>&lt;30</c:v>
                </c:pt>
                <c:pt idx="1">
                  <c:v>30-39</c:v>
                </c:pt>
                <c:pt idx="2">
                  <c:v>≥40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0">
                  <c:v>23</c:v>
                </c:pt>
                <c:pt idx="1">
                  <c:v>59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F7-4294-9EB4-C8A40249B7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3069440"/>
        <c:axId val="153070976"/>
      </c:barChart>
      <c:catAx>
        <c:axId val="153069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3070976"/>
        <c:crosses val="autoZero"/>
        <c:auto val="1"/>
        <c:lblAlgn val="ctr"/>
        <c:lblOffset val="100"/>
        <c:noMultiLvlLbl val="0"/>
      </c:catAx>
      <c:valAx>
        <c:axId val="153070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3069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189405410862115"/>
          <c:y val="0.24369227495211743"/>
          <c:w val="0.27819952652977203"/>
          <c:h val="0.41277293041072571"/>
        </c:manualLayout>
      </c:layout>
      <c:overlay val="0"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vi-VN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vi-V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204755433939549"/>
          <c:y val="4.2090460675174232E-2"/>
          <c:w val="0.88795244566060449"/>
          <c:h val="0.640386244095273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Duy trì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Morphine</c:v>
                </c:pt>
                <c:pt idx="1">
                  <c:v>Heroin</c:v>
                </c:pt>
                <c:pt idx="2">
                  <c:v>Amphetamin</c:v>
                </c:pt>
                <c:pt idx="3">
                  <c:v>Thuốc lá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39</c:v>
                </c:pt>
                <c:pt idx="2">
                  <c:v>8</c:v>
                </c:pt>
                <c:pt idx="3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24-437A-8813-6412BF4D998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Morphine</c:v>
                </c:pt>
                <c:pt idx="1">
                  <c:v>Heroin</c:v>
                </c:pt>
                <c:pt idx="2">
                  <c:v>Amphetamin</c:v>
                </c:pt>
                <c:pt idx="3">
                  <c:v>Thuốc lá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53</c:v>
                </c:pt>
                <c:pt idx="2">
                  <c:v>11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24-437A-8813-6412BF4D998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8268160"/>
        <c:axId val="108274048"/>
      </c:barChart>
      <c:catAx>
        <c:axId val="10826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08274048"/>
        <c:crosses val="autoZero"/>
        <c:auto val="1"/>
        <c:lblAlgn val="ctr"/>
        <c:lblOffset val="100"/>
        <c:noMultiLvlLbl val="0"/>
      </c:catAx>
      <c:valAx>
        <c:axId val="108274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08268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80049691108040399"/>
          <c:w val="0.37461141825356942"/>
          <c:h val="0.131718255045705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vi-VN"/>
    </a:p>
  </c:txPr>
  <c:externalData r:id="rId3">
    <c:autoUpdate val="1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0357200525208"/>
          <c:y val="3.3818055294846383E-2"/>
          <c:w val="0.89513771014684029"/>
          <c:h val="0.5846345797572684"/>
        </c:manualLayout>
      </c:layout>
      <c:lineChart>
        <c:grouping val="standard"/>
        <c:varyColors val="0"/>
        <c:ser>
          <c:idx val="0"/>
          <c:order val="0"/>
          <c:tx>
            <c:strRef>
              <c:f>Sheet3!$B$4</c:f>
              <c:strCache>
                <c:ptCount val="1"/>
                <c:pt idx="0">
                  <c:v>Retention_NO ARV</c:v>
                </c:pt>
              </c:strCache>
            </c:strRef>
          </c:tx>
          <c:spPr>
            <a:ln w="6032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Sheet3!$C$3:$M$3</c:f>
              <c:strCache>
                <c:ptCount val="11"/>
                <c:pt idx="0">
                  <c:v>First dose</c:v>
                </c:pt>
                <c:pt idx="1">
                  <c:v>1st month</c:v>
                </c:pt>
                <c:pt idx="2">
                  <c:v>3rd month</c:v>
                </c:pt>
                <c:pt idx="3">
                  <c:v>6th month</c:v>
                </c:pt>
                <c:pt idx="4">
                  <c:v>9th month</c:v>
                </c:pt>
                <c:pt idx="5">
                  <c:v>12th month</c:v>
                </c:pt>
                <c:pt idx="6">
                  <c:v>15th month</c:v>
                </c:pt>
                <c:pt idx="7">
                  <c:v>18th month</c:v>
                </c:pt>
                <c:pt idx="8">
                  <c:v>21th month</c:v>
                </c:pt>
                <c:pt idx="9">
                  <c:v>24th month</c:v>
                </c:pt>
                <c:pt idx="10">
                  <c:v>27th month</c:v>
                </c:pt>
              </c:strCache>
            </c:strRef>
          </c:cat>
          <c:val>
            <c:numRef>
              <c:f>Sheet3!$C$4:$M$4</c:f>
              <c:numCache>
                <c:formatCode>###0</c:formatCode>
                <c:ptCount val="11"/>
                <c:pt idx="0">
                  <c:v>20</c:v>
                </c:pt>
                <c:pt idx="1">
                  <c:v>70</c:v>
                </c:pt>
                <c:pt idx="2">
                  <c:v>80</c:v>
                </c:pt>
                <c:pt idx="3">
                  <c:v>80</c:v>
                </c:pt>
                <c:pt idx="4">
                  <c:v>80</c:v>
                </c:pt>
                <c:pt idx="5">
                  <c:v>80</c:v>
                </c:pt>
                <c:pt idx="6">
                  <c:v>75</c:v>
                </c:pt>
                <c:pt idx="7">
                  <c:v>70</c:v>
                </c:pt>
                <c:pt idx="8">
                  <c:v>65</c:v>
                </c:pt>
                <c:pt idx="9">
                  <c:v>65</c:v>
                </c:pt>
                <c:pt idx="10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6A5-4A83-B713-F408FC1971CE}"/>
            </c:ext>
          </c:extLst>
        </c:ser>
        <c:ser>
          <c:idx val="1"/>
          <c:order val="1"/>
          <c:tx>
            <c:strRef>
              <c:f>Sheet3!$B$5</c:f>
              <c:strCache>
                <c:ptCount val="1"/>
                <c:pt idx="0">
                  <c:v>Retention_ARV</c:v>
                </c:pt>
              </c:strCache>
            </c:strRef>
          </c:tx>
          <c:spPr>
            <a:ln w="69850" cap="rnd" cmpd="sng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A5-4A83-B713-F408FC1971CE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6A5-4A83-B713-F408FC1971CE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A5-4A83-B713-F408FC1971CE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6A5-4A83-B713-F408FC1971CE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6A5-4A83-B713-F408FC1971CE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6A5-4A83-B713-F408FC1971CE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6A5-4A83-B713-F408FC1971CE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6A5-4A83-B713-F408FC1971CE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6A5-4A83-B713-F408FC1971CE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6A5-4A83-B713-F408FC1971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Sheet3!$C$3:$M$3</c:f>
              <c:strCache>
                <c:ptCount val="11"/>
                <c:pt idx="0">
                  <c:v>First dose</c:v>
                </c:pt>
                <c:pt idx="1">
                  <c:v>1st month</c:v>
                </c:pt>
                <c:pt idx="2">
                  <c:v>3rd month</c:v>
                </c:pt>
                <c:pt idx="3">
                  <c:v>6th month</c:v>
                </c:pt>
                <c:pt idx="4">
                  <c:v>9th month</c:v>
                </c:pt>
                <c:pt idx="5">
                  <c:v>12th month</c:v>
                </c:pt>
                <c:pt idx="6">
                  <c:v>15th month</c:v>
                </c:pt>
                <c:pt idx="7">
                  <c:v>18th month</c:v>
                </c:pt>
                <c:pt idx="8">
                  <c:v>21th month</c:v>
                </c:pt>
                <c:pt idx="9">
                  <c:v>24th month</c:v>
                </c:pt>
                <c:pt idx="10">
                  <c:v>27th month</c:v>
                </c:pt>
              </c:strCache>
            </c:strRef>
          </c:cat>
          <c:val>
            <c:numRef>
              <c:f>Sheet3!$C$5:$M$5</c:f>
              <c:numCache>
                <c:formatCode>###0</c:formatCode>
                <c:ptCount val="11"/>
                <c:pt idx="0">
                  <c:v>20</c:v>
                </c:pt>
                <c:pt idx="1">
                  <c:v>120</c:v>
                </c:pt>
                <c:pt idx="2">
                  <c:v>145</c:v>
                </c:pt>
                <c:pt idx="3">
                  <c:v>160</c:v>
                </c:pt>
                <c:pt idx="4">
                  <c:v>170</c:v>
                </c:pt>
                <c:pt idx="5">
                  <c:v>165</c:v>
                </c:pt>
                <c:pt idx="6">
                  <c:v>170</c:v>
                </c:pt>
                <c:pt idx="7">
                  <c:v>167.5</c:v>
                </c:pt>
                <c:pt idx="8">
                  <c:v>160</c:v>
                </c:pt>
                <c:pt idx="9">
                  <c:v>160</c:v>
                </c:pt>
                <c:pt idx="10">
                  <c:v>210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B6A5-4A83-B713-F408FC1971CE}"/>
            </c:ext>
          </c:extLst>
        </c:ser>
        <c:ser>
          <c:idx val="2"/>
          <c:order val="2"/>
          <c:tx>
            <c:strRef>
              <c:f>Sheet3!$B$6</c:f>
              <c:strCache>
                <c:ptCount val="1"/>
                <c:pt idx="0">
                  <c:v>Dropout_NO ARV</c:v>
                </c:pt>
              </c:strCache>
            </c:strRef>
          </c:tx>
          <c:spPr>
            <a:ln w="6350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0956996411257891E-2"/>
                  <c:y val="-5.61238043858990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6A5-4A83-B713-F408FC1971CE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6A5-4A83-B713-F408FC1971CE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6A5-4A83-B713-F408FC1971CE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6A5-4A83-B713-F408FC1971CE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B6A5-4A83-B713-F408FC1971CE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6A5-4A83-B713-F408FC1971CE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B6A5-4A83-B713-F408FC1971CE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B6A5-4A83-B713-F408FC1971CE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B6A5-4A83-B713-F408FC1971CE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B6A5-4A83-B713-F408FC1971CE}"/>
                </c:ext>
              </c:extLst>
            </c:dLbl>
            <c:dLbl>
              <c:idx val="10"/>
              <c:layout>
                <c:manualLayout>
                  <c:x val="0"/>
                  <c:y val="-3.85139849395137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B6A5-4A83-B713-F408FC1971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Sheet3!$C$3:$M$3</c:f>
              <c:strCache>
                <c:ptCount val="11"/>
                <c:pt idx="0">
                  <c:v>First dose</c:v>
                </c:pt>
                <c:pt idx="1">
                  <c:v>1st month</c:v>
                </c:pt>
                <c:pt idx="2">
                  <c:v>3rd month</c:v>
                </c:pt>
                <c:pt idx="3">
                  <c:v>6th month</c:v>
                </c:pt>
                <c:pt idx="4">
                  <c:v>9th month</c:v>
                </c:pt>
                <c:pt idx="5">
                  <c:v>12th month</c:v>
                </c:pt>
                <c:pt idx="6">
                  <c:v>15th month</c:v>
                </c:pt>
                <c:pt idx="7">
                  <c:v>18th month</c:v>
                </c:pt>
                <c:pt idx="8">
                  <c:v>21th month</c:v>
                </c:pt>
                <c:pt idx="9">
                  <c:v>24th month</c:v>
                </c:pt>
                <c:pt idx="10">
                  <c:v>27th month</c:v>
                </c:pt>
              </c:strCache>
            </c:strRef>
          </c:cat>
          <c:val>
            <c:numRef>
              <c:f>Sheet3!$C$6:$M$6</c:f>
              <c:numCache>
                <c:formatCode>###0</c:formatCode>
                <c:ptCount val="11"/>
                <c:pt idx="0">
                  <c:v>20</c:v>
                </c:pt>
                <c:pt idx="1">
                  <c:v>55</c:v>
                </c:pt>
                <c:pt idx="2">
                  <c:v>80</c:v>
                </c:pt>
                <c:pt idx="3">
                  <c:v>75</c:v>
                </c:pt>
                <c:pt idx="4">
                  <c:v>70</c:v>
                </c:pt>
                <c:pt idx="5">
                  <c:v>70</c:v>
                </c:pt>
                <c:pt idx="6">
                  <c:v>65</c:v>
                </c:pt>
                <c:pt idx="7">
                  <c:v>62.5</c:v>
                </c:pt>
                <c:pt idx="8">
                  <c:v>67.5</c:v>
                </c:pt>
                <c:pt idx="9">
                  <c:v>60</c:v>
                </c:pt>
                <c:pt idx="10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B6A5-4A83-B713-F408FC1971CE}"/>
            </c:ext>
          </c:extLst>
        </c:ser>
        <c:ser>
          <c:idx val="3"/>
          <c:order val="3"/>
          <c:tx>
            <c:strRef>
              <c:f>Sheet3!$B$7</c:f>
              <c:strCache>
                <c:ptCount val="1"/>
                <c:pt idx="0">
                  <c:v>Retention_ARV</c:v>
                </c:pt>
              </c:strCache>
            </c:strRef>
          </c:tx>
          <c:spPr>
            <a:ln w="571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B6A5-4A83-B713-F408FC1971CE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B6A5-4A83-B713-F408FC1971CE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B6A5-4A83-B713-F408FC1971CE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B6A5-4A83-B713-F408FC1971CE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B6A5-4A83-B713-F408FC1971CE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B6A5-4A83-B713-F408FC1971CE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B6A5-4A83-B713-F408FC1971CE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B6A5-4A83-B713-F408FC1971CE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B6A5-4A83-B713-F408FC1971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Sheet3!$C$3:$M$3</c:f>
              <c:strCache>
                <c:ptCount val="11"/>
                <c:pt idx="0">
                  <c:v>First dose</c:v>
                </c:pt>
                <c:pt idx="1">
                  <c:v>1st month</c:v>
                </c:pt>
                <c:pt idx="2">
                  <c:v>3rd month</c:v>
                </c:pt>
                <c:pt idx="3">
                  <c:v>6th month</c:v>
                </c:pt>
                <c:pt idx="4">
                  <c:v>9th month</c:v>
                </c:pt>
                <c:pt idx="5">
                  <c:v>12th month</c:v>
                </c:pt>
                <c:pt idx="6">
                  <c:v>15th month</c:v>
                </c:pt>
                <c:pt idx="7">
                  <c:v>18th month</c:v>
                </c:pt>
                <c:pt idx="8">
                  <c:v>21th month</c:v>
                </c:pt>
                <c:pt idx="9">
                  <c:v>24th month</c:v>
                </c:pt>
                <c:pt idx="10">
                  <c:v>27th month</c:v>
                </c:pt>
              </c:strCache>
            </c:strRef>
          </c:cat>
          <c:val>
            <c:numRef>
              <c:f>Sheet3!$C$7:$M$7</c:f>
              <c:numCache>
                <c:formatCode>###0</c:formatCode>
                <c:ptCount val="11"/>
                <c:pt idx="0">
                  <c:v>20</c:v>
                </c:pt>
                <c:pt idx="1">
                  <c:v>60</c:v>
                </c:pt>
                <c:pt idx="2">
                  <c:v>110</c:v>
                </c:pt>
                <c:pt idx="3">
                  <c:v>130</c:v>
                </c:pt>
                <c:pt idx="4">
                  <c:v>130</c:v>
                </c:pt>
                <c:pt idx="5">
                  <c:v>167.5</c:v>
                </c:pt>
                <c:pt idx="6">
                  <c:v>180</c:v>
                </c:pt>
                <c:pt idx="7">
                  <c:v>250</c:v>
                </c:pt>
                <c:pt idx="8">
                  <c:v>230</c:v>
                </c:pt>
                <c:pt idx="9">
                  <c:v>265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1-B6A5-4A83-B713-F408FC1971C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08437504"/>
        <c:axId val="108439040"/>
      </c:lineChart>
      <c:catAx>
        <c:axId val="10843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08439040"/>
        <c:crosses val="autoZero"/>
        <c:auto val="1"/>
        <c:lblAlgn val="ctr"/>
        <c:lblOffset val="100"/>
        <c:noMultiLvlLbl val="0"/>
      </c:catAx>
      <c:valAx>
        <c:axId val="108439040"/>
        <c:scaling>
          <c:orientation val="minMax"/>
          <c:max val="3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08437504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26718518272048891"/>
          <c:y val="0.78077183867947697"/>
          <c:w val="0.6625102454298476"/>
          <c:h val="0.138059898503028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vi-V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605686789151356"/>
          <c:y val="9.8611246004013067E-2"/>
          <c:w val="0.70038068678915133"/>
          <c:h val="0.707039136391533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Duy trì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7FA1-44CA-8EB9-E3A1B41C55D4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FA1-44CA-8EB9-E3A1B41C55D4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7FA1-44CA-8EB9-E3A1B41C55D4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FA1-44CA-8EB9-E3A1B41C55D4}"/>
              </c:ext>
            </c:extLst>
          </c:dPt>
          <c:dLbls>
            <c:delete val="1"/>
          </c:dLbls>
          <c:cat>
            <c:strRef>
              <c:f>Sheet2!$A$2:$A$11</c:f>
              <c:strCache>
                <c:ptCount val="10"/>
                <c:pt idx="0">
                  <c:v>HIV</c:v>
                </c:pt>
                <c:pt idx="1">
                  <c:v>ĐTrị HIV</c:v>
                </c:pt>
                <c:pt idx="2">
                  <c:v>VG B</c:v>
                </c:pt>
                <c:pt idx="3">
                  <c:v>ĐTrị VGB</c:v>
                </c:pt>
                <c:pt idx="4">
                  <c:v>VG C</c:v>
                </c:pt>
                <c:pt idx="5">
                  <c:v>ĐTrị VGC</c:v>
                </c:pt>
                <c:pt idx="6">
                  <c:v>Lao</c:v>
                </c:pt>
                <c:pt idx="7">
                  <c:v>ĐTrị Lao</c:v>
                </c:pt>
                <c:pt idx="8">
                  <c:v>Benh tam than</c:v>
                </c:pt>
                <c:pt idx="9">
                  <c:v>ĐTrị Benhtamthan</c:v>
                </c:pt>
              </c:strCache>
            </c:strRef>
          </c:cat>
          <c:val>
            <c:numRef>
              <c:f>Sheet2!$B$2:$B$11</c:f>
              <c:numCache>
                <c:formatCode>General</c:formatCode>
                <c:ptCount val="10"/>
                <c:pt idx="0">
                  <c:v>29</c:v>
                </c:pt>
                <c:pt idx="1">
                  <c:v>29</c:v>
                </c:pt>
                <c:pt idx="2">
                  <c:v>10</c:v>
                </c:pt>
                <c:pt idx="3">
                  <c:v>0.1</c:v>
                </c:pt>
                <c:pt idx="4">
                  <c:v>53</c:v>
                </c:pt>
                <c:pt idx="5">
                  <c:v>1.1000000000000001</c:v>
                </c:pt>
                <c:pt idx="6">
                  <c:v>3</c:v>
                </c:pt>
                <c:pt idx="7">
                  <c:v>2</c:v>
                </c:pt>
                <c:pt idx="8">
                  <c:v>0.4</c:v>
                </c:pt>
                <c:pt idx="9">
                  <c:v>0.30000000000000004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A1-44CA-8EB9-E3A1B41C55D4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66FF3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FA1-44CA-8EB9-E3A1B41C55D4}"/>
              </c:ext>
            </c:extLst>
          </c:dPt>
          <c:dPt>
            <c:idx val="3"/>
            <c:invertIfNegative val="0"/>
            <c:bubble3D val="0"/>
            <c:spPr>
              <a:solidFill>
                <a:srgbClr val="66FF3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7FA1-44CA-8EB9-E3A1B41C55D4}"/>
              </c:ext>
            </c:extLst>
          </c:dPt>
          <c:dPt>
            <c:idx val="5"/>
            <c:invertIfNegative val="0"/>
            <c:bubble3D val="0"/>
            <c:spPr>
              <a:solidFill>
                <a:srgbClr val="66FF3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FA1-44CA-8EB9-E3A1B41C55D4}"/>
              </c:ext>
            </c:extLst>
          </c:dPt>
          <c:dPt>
            <c:idx val="7"/>
            <c:invertIfNegative val="0"/>
            <c:bubble3D val="0"/>
            <c:spPr>
              <a:solidFill>
                <a:srgbClr val="66FF3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7FA1-44CA-8EB9-E3A1B41C55D4}"/>
              </c:ext>
            </c:extLst>
          </c:dPt>
          <c:dPt>
            <c:idx val="9"/>
            <c:invertIfNegative val="0"/>
            <c:bubble3D val="0"/>
            <c:spPr>
              <a:solidFill>
                <a:srgbClr val="66FF3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FA1-44CA-8EB9-E3A1B41C55D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Sheet2!$A$2:$A$11</c:f>
              <c:strCache>
                <c:ptCount val="10"/>
                <c:pt idx="0">
                  <c:v>HIV</c:v>
                </c:pt>
                <c:pt idx="1">
                  <c:v>ĐTrị HIV</c:v>
                </c:pt>
                <c:pt idx="2">
                  <c:v>VG B</c:v>
                </c:pt>
                <c:pt idx="3">
                  <c:v>ĐTrị VGB</c:v>
                </c:pt>
                <c:pt idx="4">
                  <c:v>VG C</c:v>
                </c:pt>
                <c:pt idx="5">
                  <c:v>ĐTrị VGC</c:v>
                </c:pt>
                <c:pt idx="6">
                  <c:v>Lao</c:v>
                </c:pt>
                <c:pt idx="7">
                  <c:v>ĐTrị Lao</c:v>
                </c:pt>
                <c:pt idx="8">
                  <c:v>Benh tam than</c:v>
                </c:pt>
                <c:pt idx="9">
                  <c:v>ĐTrị Benhtamthan</c:v>
                </c:pt>
              </c:strCache>
            </c:strRef>
          </c:cat>
          <c:val>
            <c:numRef>
              <c:f>Sheet2!$C$2:$C$11</c:f>
              <c:numCache>
                <c:formatCode>General</c:formatCode>
                <c:ptCount val="10"/>
                <c:pt idx="0">
                  <c:v>31</c:v>
                </c:pt>
                <c:pt idx="1">
                  <c:v>27</c:v>
                </c:pt>
                <c:pt idx="2">
                  <c:v>9</c:v>
                </c:pt>
                <c:pt idx="3">
                  <c:v>0.30000000000000004</c:v>
                </c:pt>
                <c:pt idx="4">
                  <c:v>56</c:v>
                </c:pt>
                <c:pt idx="5">
                  <c:v>5</c:v>
                </c:pt>
                <c:pt idx="6">
                  <c:v>5</c:v>
                </c:pt>
                <c:pt idx="7">
                  <c:v>4</c:v>
                </c:pt>
                <c:pt idx="8">
                  <c:v>2</c:v>
                </c:pt>
                <c:pt idx="9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FA1-44CA-8EB9-E3A1B41C55D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32752512"/>
        <c:axId val="132754048"/>
      </c:barChart>
      <c:catAx>
        <c:axId val="132752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32754048"/>
        <c:crosses val="autoZero"/>
        <c:auto val="1"/>
        <c:lblAlgn val="ctr"/>
        <c:lblOffset val="100"/>
        <c:noMultiLvlLbl val="0"/>
      </c:catAx>
      <c:valAx>
        <c:axId val="1327540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32752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vi-VN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74562554680669"/>
          <c:y val="0.15779137405121663"/>
          <c:w val="0.50084908136482953"/>
          <c:h val="0.812187699510534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Duy trì</c:v>
                </c:pt>
              </c:strCache>
            </c:strRef>
          </c:tx>
          <c:spPr>
            <a:solidFill>
              <a:schemeClr val="accent1"/>
            </a:solidFill>
            <a:ln w="6350" cap="flat" cmpd="sng" algn="ctr">
              <a:solidFill>
                <a:schemeClr val="lt1"/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Nam</c:v>
                </c:pt>
                <c:pt idx="1">
                  <c:v>Nữ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5D-4375-BF86-5C2825F285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rgbClr val="FFC000"/>
            </a:solidFill>
            <a:ln w="6350" cap="flat" cmpd="sng" algn="ctr">
              <a:solidFill>
                <a:schemeClr val="lt1"/>
              </a:solidFill>
              <a:prstDash val="solid"/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Nam</c:v>
                </c:pt>
                <c:pt idx="1">
                  <c:v>Nữ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96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5D-4375-BF86-5C2825F285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3220608"/>
        <c:axId val="153222144"/>
      </c:barChart>
      <c:catAx>
        <c:axId val="153220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53222144"/>
        <c:crosses val="autoZero"/>
        <c:auto val="1"/>
        <c:lblAlgn val="ctr"/>
        <c:lblOffset val="100"/>
        <c:noMultiLvlLbl val="0"/>
      </c:catAx>
      <c:valAx>
        <c:axId val="153222144"/>
        <c:scaling>
          <c:orientation val="minMax"/>
          <c:max val="1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5322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defRPr>
          </a:pPr>
          <a:endParaRPr lang="vi-VN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vi-V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r>
              <a:rPr lang="en-US" dirty="0" err="1"/>
              <a:t>Hôn</a:t>
            </a:r>
            <a:r>
              <a:rPr lang="en-US" dirty="0"/>
              <a:t> </a:t>
            </a:r>
            <a:r>
              <a:rPr lang="en-US" dirty="0" err="1"/>
              <a:t>nhân</a:t>
            </a:r>
            <a:endParaRPr lang="en-US" dirty="0"/>
          </a:p>
        </c:rich>
      </c:tx>
      <c:layout>
        <c:manualLayout>
          <c:xMode val="edge"/>
          <c:yMode val="edge"/>
          <c:x val="5.3390201224847254E-3"/>
          <c:y val="0.8079664907402311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6238276465441835"/>
          <c:y val="9.1808023997000388E-2"/>
          <c:w val="0.49560323709536308"/>
          <c:h val="0.6604993658465702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Duy trì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629E-40CF-B1D8-FEC2CB84F57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29E-40CF-B1D8-FEC2CB84F57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629E-40CF-B1D8-FEC2CB84F57E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Độc thân</c:v>
                </c:pt>
                <c:pt idx="1">
                  <c:v>Sống với vợ/ chồng</c:v>
                </c:pt>
                <c:pt idx="2">
                  <c:v>Li hôn/li thân/góa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51</c:v>
                </c:pt>
                <c:pt idx="1">
                  <c:v>39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29E-40CF-B1D8-FEC2CB84F5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Độc thân</c:v>
                </c:pt>
                <c:pt idx="1">
                  <c:v>Sống với vợ/ chồng</c:v>
                </c:pt>
                <c:pt idx="2">
                  <c:v>Li hôn/li thân/góa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</c:v>
                </c:pt>
                <c:pt idx="1">
                  <c:v>38</c:v>
                </c:pt>
                <c:pt idx="2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9E-40CF-B1D8-FEC2CB84F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3257856"/>
        <c:axId val="153259392"/>
      </c:barChart>
      <c:catAx>
        <c:axId val="1532578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3259392"/>
        <c:crosses val="autoZero"/>
        <c:auto val="1"/>
        <c:lblAlgn val="ctr"/>
        <c:lblOffset val="100"/>
        <c:noMultiLvlLbl val="0"/>
      </c:catAx>
      <c:valAx>
        <c:axId val="15325939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3257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6622200349956263"/>
          <c:y val="0.86971003881103637"/>
          <c:w val="0.61145581802274729"/>
          <c:h val="0.11564517881151608"/>
        </c:manualLayout>
      </c:layout>
      <c:overlay val="0"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vi-VN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vi-V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 err="1">
                <a:solidFill>
                  <a:srgbClr val="002060"/>
                </a:solidFill>
              </a:rPr>
              <a:t>Dân</a:t>
            </a:r>
            <a:r>
              <a:rPr lang="en-US" sz="2000" b="1" baseline="0" dirty="0">
                <a:solidFill>
                  <a:srgbClr val="002060"/>
                </a:solidFill>
              </a:rPr>
              <a:t> </a:t>
            </a:r>
            <a:r>
              <a:rPr lang="en-US" sz="2000" b="1" baseline="0" dirty="0" err="1">
                <a:solidFill>
                  <a:srgbClr val="002060"/>
                </a:solidFill>
              </a:rPr>
              <a:t>tộc</a:t>
            </a:r>
            <a:endParaRPr lang="en-US" sz="2000" b="1" dirty="0">
              <a:solidFill>
                <a:srgbClr val="002060"/>
              </a:solidFill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Kinh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Duy trì</c:v>
                </c:pt>
                <c:pt idx="1">
                  <c:v>Ra khỏi CT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93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0B-4E62-B892-38522DB2C30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Khác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Duy trì</c:v>
                </c:pt>
                <c:pt idx="1">
                  <c:v>Ra khỏi CT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96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0B-4E62-B892-38522DB2C3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3338624"/>
        <c:axId val="153340160"/>
      </c:barChart>
      <c:catAx>
        <c:axId val="153338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53340160"/>
        <c:crosses val="autoZero"/>
        <c:auto val="1"/>
        <c:lblAlgn val="ctr"/>
        <c:lblOffset val="100"/>
        <c:noMultiLvlLbl val="0"/>
      </c:catAx>
      <c:valAx>
        <c:axId val="153340160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1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53338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vi-V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232984885510008"/>
          <c:y val="8.6472078225475424E-2"/>
          <c:w val="0.63420762059914948"/>
          <c:h val="0.5775317199196041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Duy trì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34B8-4258-A8DE-AE30C91E0BF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4B8-4258-A8DE-AE30C91E0BF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34B8-4258-A8DE-AE30C91E0BF4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Cấp 1 trở xuống</c:v>
                </c:pt>
                <c:pt idx="1">
                  <c:v>Cấp 2</c:v>
                </c:pt>
                <c:pt idx="2">
                  <c:v>Cấp 3 trở lên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</c:v>
                </c:pt>
                <c:pt idx="1">
                  <c:v>49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B8-4258-A8DE-AE30C91E0B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Cấp 1 trở xuống</c:v>
                </c:pt>
                <c:pt idx="1">
                  <c:v>Cấp 2</c:v>
                </c:pt>
                <c:pt idx="2">
                  <c:v>Cấp 3 trở lên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16</c:v>
                </c:pt>
                <c:pt idx="1">
                  <c:v>50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B8-4258-A8DE-AE30C91E0BF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53455232"/>
        <c:axId val="153453696"/>
      </c:barChart>
      <c:valAx>
        <c:axId val="153453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3455232"/>
        <c:crosses val="autoZero"/>
        <c:crossBetween val="between"/>
      </c:valAx>
      <c:catAx>
        <c:axId val="153455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345369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18678160919540232"/>
          <c:y val="0.85597676847873139"/>
          <c:w val="0.65840257036835914"/>
          <c:h val="0.11660102070077899"/>
        </c:manualLayout>
      </c:layout>
      <c:overlay val="0"/>
      <c:txPr>
        <a:bodyPr/>
        <a:lstStyle/>
        <a:p>
          <a:pPr>
            <a:defRPr sz="1600">
              <a:latin typeface="Arial" pitchFamily="34" charset="0"/>
              <a:cs typeface="Arial" pitchFamily="34" charset="0"/>
            </a:defRPr>
          </a:pPr>
          <a:endParaRPr lang="vi-VN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vi-VN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990422614534151"/>
          <c:y val="3.9769851529752813E-2"/>
          <c:w val="0.53318197721917748"/>
          <c:h val="0.7310011723484578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Duy trì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587301917948156E-2"/>
                  <c:y val="-2.1009631344384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FEB-40B3-A892-B7CD2AF44599}"/>
                </c:ext>
              </c:extLst>
            </c:dLbl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Buôn bán</c:v>
                </c:pt>
                <c:pt idx="1">
                  <c:v>Nội trợ</c:v>
                </c:pt>
                <c:pt idx="2">
                  <c:v>Tự do</c:v>
                </c:pt>
                <c:pt idx="3">
                  <c:v>Công nhân/ NVVP</c:v>
                </c:pt>
                <c:pt idx="4">
                  <c:v>Thất nghiệp</c:v>
                </c:pt>
                <c:pt idx="5">
                  <c:v>Khác</c:v>
                </c:pt>
              </c:strCache>
            </c:strRef>
          </c:cat>
          <c:val>
            <c:numRef>
              <c:f>Sheet1!$B$2:$G$2</c:f>
              <c:numCache>
                <c:formatCode>0.0</c:formatCode>
                <c:ptCount val="6"/>
                <c:pt idx="0" formatCode="###0.0">
                  <c:v>12.02651515151515</c:v>
                </c:pt>
                <c:pt idx="1">
                  <c:v>1</c:v>
                </c:pt>
                <c:pt idx="2">
                  <c:v>44</c:v>
                </c:pt>
                <c:pt idx="3">
                  <c:v>10</c:v>
                </c:pt>
                <c:pt idx="4">
                  <c:v>34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EB-40B3-A892-B7CD2AF4459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rgbClr val="FFC000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Buôn bán</c:v>
                </c:pt>
                <c:pt idx="1">
                  <c:v>Nội trợ</c:v>
                </c:pt>
                <c:pt idx="2">
                  <c:v>Tự do</c:v>
                </c:pt>
                <c:pt idx="3">
                  <c:v>Công nhân/ NVVP</c:v>
                </c:pt>
                <c:pt idx="4">
                  <c:v>Thất nghiệp</c:v>
                </c:pt>
                <c:pt idx="5">
                  <c:v>Khác</c:v>
                </c:pt>
              </c:strCache>
            </c:strRef>
          </c:cat>
          <c:val>
            <c:numRef>
              <c:f>Sheet1!$B$3:$G$3</c:f>
              <c:numCache>
                <c:formatCode>0.0</c:formatCode>
                <c:ptCount val="6"/>
                <c:pt idx="0">
                  <c:v>13</c:v>
                </c:pt>
                <c:pt idx="1">
                  <c:v>1</c:v>
                </c:pt>
                <c:pt idx="2">
                  <c:v>47</c:v>
                </c:pt>
                <c:pt idx="3">
                  <c:v>5</c:v>
                </c:pt>
                <c:pt idx="4">
                  <c:v>33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EB-40B3-A892-B7CD2AF44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3567232"/>
        <c:axId val="153557248"/>
      </c:barChart>
      <c:valAx>
        <c:axId val="153557248"/>
        <c:scaling>
          <c:orientation val="minMax"/>
          <c:max val="50"/>
          <c:min val="0"/>
        </c:scaling>
        <c:delete val="0"/>
        <c:axPos val="b"/>
        <c:numFmt formatCode="###0.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53567232"/>
        <c:crosses val="autoZero"/>
        <c:crossBetween val="between"/>
        <c:majorUnit val="20"/>
      </c:valAx>
      <c:catAx>
        <c:axId val="153567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535572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vi-V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sánh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tỷ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lệ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BN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khỏi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0" dirty="0" err="1">
                <a:latin typeface="Arial" panose="020B0604020202020204" pitchFamily="34" charset="0"/>
                <a:cs typeface="Arial" panose="020B0604020202020204" pitchFamily="34" charset="0"/>
              </a:rPr>
              <a:t>quận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2385161818580517"/>
          <c:y val="8.352909780517432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vi-VN"/>
        </a:p>
      </c:txPr>
    </c:title>
    <c:autoTitleDeleted val="0"/>
    <c:plotArea>
      <c:layout>
        <c:manualLayout>
          <c:layoutTarget val="inner"/>
          <c:xMode val="edge"/>
          <c:yMode val="edge"/>
          <c:x val="9.1939750819302737E-2"/>
          <c:y val="0.14838347707013549"/>
          <c:w val="0.82757846496160492"/>
          <c:h val="0.622756538247066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Duy trì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 Quận 4</c:v>
                </c:pt>
                <c:pt idx="1">
                  <c:v>Quận 6</c:v>
                </c:pt>
                <c:pt idx="2">
                  <c:v> Bình Thạnh</c:v>
                </c:pt>
                <c:pt idx="3">
                  <c:v>Gò Vấp</c:v>
                </c:pt>
                <c:pt idx="4">
                  <c:v>Tân Bình</c:v>
                </c:pt>
                <c:pt idx="5">
                  <c:v>Quận 8</c:v>
                </c:pt>
                <c:pt idx="6">
                  <c:v>Thủ Đức</c:v>
                </c:pt>
                <c:pt idx="7">
                  <c:v>Trung tâm CN Ma Túy</c:v>
                </c:pt>
              </c:strCache>
            </c:strRef>
          </c:cat>
          <c:val>
            <c:numRef>
              <c:f>Sheet1!$B$2:$B$9</c:f>
            </c:numRef>
          </c:val>
          <c:extLst>
            <c:ext xmlns:c16="http://schemas.microsoft.com/office/drawing/2014/chart" uri="{C3380CC4-5D6E-409C-BE32-E72D297353CC}">
              <c16:uniqueId val="{00000000-ADD1-4319-B9FF-77D4F254CB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rgbClr val="FFC000"/>
            </a:solidFill>
            <a:ln w="19050"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7.6792155616222301E-3"/>
                  <c:y val="-1.4650948803813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D1-4319-B9FF-77D4F254CB4F}"/>
                </c:ext>
              </c:extLst>
            </c:dLbl>
            <c:spPr>
              <a:solidFill>
                <a:srgbClr val="FFFF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 Quận 4</c:v>
                </c:pt>
                <c:pt idx="1">
                  <c:v>Quận 6</c:v>
                </c:pt>
                <c:pt idx="2">
                  <c:v> Bình Thạnh</c:v>
                </c:pt>
                <c:pt idx="3">
                  <c:v>Gò Vấp</c:v>
                </c:pt>
                <c:pt idx="4">
                  <c:v>Tân Bình</c:v>
                </c:pt>
                <c:pt idx="5">
                  <c:v>Quận 8</c:v>
                </c:pt>
                <c:pt idx="6">
                  <c:v>Thủ Đức</c:v>
                </c:pt>
                <c:pt idx="7">
                  <c:v>Trung tâm CN Ma Túy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4</c:v>
                </c:pt>
                <c:pt idx="1">
                  <c:v>4</c:v>
                </c:pt>
                <c:pt idx="2">
                  <c:v>12</c:v>
                </c:pt>
                <c:pt idx="3">
                  <c:v>13</c:v>
                </c:pt>
                <c:pt idx="4">
                  <c:v>13</c:v>
                </c:pt>
                <c:pt idx="5">
                  <c:v>15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DD1-4319-B9FF-77D4F254CB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8354560"/>
        <c:axId val="108360448"/>
      </c:barChart>
      <c:catAx>
        <c:axId val="108354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vi-VN"/>
          </a:p>
        </c:txPr>
        <c:crossAx val="108360448"/>
        <c:crosses val="autoZero"/>
        <c:auto val="1"/>
        <c:lblAlgn val="ctr"/>
        <c:lblOffset val="100"/>
        <c:noMultiLvlLbl val="0"/>
      </c:catAx>
      <c:valAx>
        <c:axId val="1083604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08354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vi-V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Tiền</a:t>
            </a:r>
            <a:r>
              <a:rPr lang="en-US" baseline="0" dirty="0"/>
              <a:t> </a:t>
            </a:r>
            <a:r>
              <a:rPr lang="en-US" baseline="0" dirty="0" err="1"/>
              <a:t>sử</a:t>
            </a:r>
            <a:r>
              <a:rPr lang="en-US" baseline="0" dirty="0"/>
              <a:t> - </a:t>
            </a:r>
            <a:r>
              <a:rPr lang="en-US" baseline="0" dirty="0" err="1"/>
              <a:t>Tiền</a:t>
            </a:r>
            <a:r>
              <a:rPr lang="en-US" baseline="0" dirty="0"/>
              <a:t> </a:t>
            </a:r>
            <a:r>
              <a:rPr lang="en-US" baseline="0" dirty="0" err="1"/>
              <a:t>án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Duy trì</c:v>
                </c:pt>
              </c:strCache>
            </c:strRef>
          </c:tx>
          <c:spPr>
            <a:solidFill>
              <a:srgbClr val="FFC000"/>
            </a:solidFill>
            <a:ln w="25400" cap="flat" cmpd="sng" algn="ctr">
              <a:solidFill>
                <a:schemeClr val="accent2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Bị bắt</c:v>
                </c:pt>
                <c:pt idx="1">
                  <c:v>Điều trị bắt buộc</c:v>
                </c:pt>
                <c:pt idx="2">
                  <c:v>Cả 2: bị bắt &amp; cai bắt buộc</c:v>
                </c:pt>
                <c:pt idx="3">
                  <c:v>Không</c:v>
                </c:pt>
              </c:strCache>
            </c:strRef>
          </c:cat>
          <c:val>
            <c:numRef>
              <c:f>Sheet1!$B$2:$E$2</c:f>
              <c:numCache>
                <c:formatCode>0</c:formatCode>
                <c:ptCount val="4"/>
                <c:pt idx="0" formatCode="###0.0">
                  <c:v>17</c:v>
                </c:pt>
                <c:pt idx="1">
                  <c:v>35</c:v>
                </c:pt>
                <c:pt idx="2">
                  <c:v>14</c:v>
                </c:pt>
                <c:pt idx="3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11-4329-BE34-13030683D7B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chemeClr val="accent5"/>
            </a:solidFill>
            <a:ln w="25400" cap="flat" cmpd="sng" algn="ctr">
              <a:solidFill>
                <a:schemeClr val="accent5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Bị bắt</c:v>
                </c:pt>
                <c:pt idx="1">
                  <c:v>Điều trị bắt buộc</c:v>
                </c:pt>
                <c:pt idx="2">
                  <c:v>Cả 2: bị bắt &amp; cai bắt buộc</c:v>
                </c:pt>
                <c:pt idx="3">
                  <c:v>Không</c:v>
                </c:pt>
              </c:strCache>
            </c:strRef>
          </c:cat>
          <c:val>
            <c:numRef>
              <c:f>Sheet1!$B$3:$E$3</c:f>
              <c:numCache>
                <c:formatCode>0</c:formatCode>
                <c:ptCount val="4"/>
                <c:pt idx="0">
                  <c:v>14</c:v>
                </c:pt>
                <c:pt idx="1">
                  <c:v>38</c:v>
                </c:pt>
                <c:pt idx="2">
                  <c:v>17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11-4329-BE34-13030683D7B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53606016"/>
        <c:axId val="153607552"/>
      </c:barChart>
      <c:catAx>
        <c:axId val="153606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vi-VN"/>
          </a:p>
        </c:txPr>
        <c:crossAx val="153607552"/>
        <c:crosses val="autoZero"/>
        <c:auto val="1"/>
        <c:lblAlgn val="ctr"/>
        <c:lblOffset val="100"/>
        <c:noMultiLvlLbl val="0"/>
      </c:catAx>
      <c:valAx>
        <c:axId val="153607552"/>
        <c:scaling>
          <c:orientation val="minMax"/>
        </c:scaling>
        <c:delete val="0"/>
        <c:axPos val="l"/>
        <c:numFmt formatCode="###0.0" sourceLinked="1"/>
        <c:majorTickMark val="none"/>
        <c:minorTickMark val="none"/>
        <c:tickLblPos val="nextTo"/>
        <c:crossAx val="15360601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2400">
              <a:latin typeface="Arial" pitchFamily="34" charset="0"/>
              <a:cs typeface="Arial" pitchFamily="34" charset="0"/>
            </a:defRPr>
          </a:pPr>
          <a:endParaRPr lang="vi-VN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vi-V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latin typeface="Arial" pitchFamily="34" charset="0"/>
                <a:cs typeface="Arial" pitchFamily="34" charset="0"/>
              </a:defRPr>
            </a:pPr>
            <a:r>
              <a:rPr lang="en-US" sz="2800" dirty="0" err="1">
                <a:latin typeface="Arial" pitchFamily="34" charset="0"/>
                <a:cs typeface="Arial" pitchFamily="34" charset="0"/>
              </a:rPr>
              <a:t>Sử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dụng</a:t>
            </a:r>
            <a:r>
              <a:rPr lang="en-US" sz="28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aseline="0" dirty="0" err="1">
                <a:latin typeface="Arial" pitchFamily="34" charset="0"/>
                <a:cs typeface="Arial" pitchFamily="34" charset="0"/>
              </a:rPr>
              <a:t>chất</a:t>
            </a:r>
            <a:r>
              <a:rPr lang="en-US" sz="28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aseline="0" dirty="0" err="1">
                <a:latin typeface="Arial" pitchFamily="34" charset="0"/>
                <a:cs typeface="Arial" pitchFamily="34" charset="0"/>
              </a:rPr>
              <a:t>gây</a:t>
            </a:r>
            <a:r>
              <a:rPr lang="en-US" sz="28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aseline="0" dirty="0" err="1">
                <a:latin typeface="Arial" pitchFamily="34" charset="0"/>
                <a:cs typeface="Arial" pitchFamily="34" charset="0"/>
              </a:rPr>
              <a:t>nghiện</a:t>
            </a:r>
            <a:r>
              <a:rPr lang="en-US" sz="28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aseline="0" dirty="0" err="1">
                <a:latin typeface="Arial" pitchFamily="34" charset="0"/>
                <a:cs typeface="Arial" pitchFamily="34" charset="0"/>
              </a:rPr>
              <a:t>khác</a:t>
            </a:r>
            <a:r>
              <a:rPr lang="en-US" sz="28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aseline="0" dirty="0" err="1">
                <a:latin typeface="Arial" pitchFamily="34" charset="0"/>
                <a:cs typeface="Arial" pitchFamily="34" charset="0"/>
              </a:rPr>
              <a:t>trước</a:t>
            </a:r>
            <a:r>
              <a:rPr lang="en-US" sz="28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aseline="0" dirty="0" err="1">
                <a:latin typeface="Arial" pitchFamily="34" charset="0"/>
                <a:cs typeface="Arial" pitchFamily="34" charset="0"/>
              </a:rPr>
              <a:t>khi</a:t>
            </a:r>
            <a:r>
              <a:rPr lang="en-US" sz="28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aseline="0" dirty="0" err="1">
                <a:latin typeface="Arial" pitchFamily="34" charset="0"/>
                <a:cs typeface="Arial" pitchFamily="34" charset="0"/>
              </a:rPr>
              <a:t>vào</a:t>
            </a:r>
            <a:r>
              <a:rPr lang="en-US" sz="28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aseline="0" dirty="0" err="1">
                <a:latin typeface="Arial" pitchFamily="34" charset="0"/>
                <a:cs typeface="Arial" pitchFamily="34" charset="0"/>
              </a:rPr>
              <a:t>chương</a:t>
            </a:r>
            <a:r>
              <a:rPr lang="en-US" sz="28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aseline="0" dirty="0" err="1">
                <a:latin typeface="Arial" pitchFamily="34" charset="0"/>
                <a:cs typeface="Arial" pitchFamily="34" charset="0"/>
              </a:rPr>
              <a:t>trình</a:t>
            </a:r>
            <a:endParaRPr lang="en-US" sz="2800" baseline="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3913470885583745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7050676357762976"/>
          <c:y val="0.24249272894942192"/>
          <c:w val="0.69953096140760151"/>
          <c:h val="0.511517698801163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Duy trì</c:v>
                </c:pt>
              </c:strCache>
            </c:strRef>
          </c:tx>
          <c:spPr>
            <a:solidFill>
              <a:schemeClr val="accent5"/>
            </a:solidFill>
            <a:ln w="25400" cap="flat" cmpd="sng" algn="ctr">
              <a:solidFill>
                <a:schemeClr val="accent5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dLbl>
              <c:idx val="0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vi-V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ABEB-45B2-92D4-231DC50F86FA}"/>
                </c:ext>
              </c:extLst>
            </c:dLbl>
            <c:dLbl>
              <c:idx val="3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vi-V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ABEB-45B2-92D4-231DC50F86FA}"/>
                </c:ext>
              </c:extLst>
            </c:dLbl>
            <c:spPr>
              <a:solidFill>
                <a:srgbClr val="FFFF00"/>
              </a:solidFill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Amphetamin</c:v>
                </c:pt>
                <c:pt idx="1">
                  <c:v>Cần sa</c:v>
                </c:pt>
                <c:pt idx="2">
                  <c:v>Thuốc lá (*)</c:v>
                </c:pt>
                <c:pt idx="3">
                  <c:v>Rượu/bia (*)</c:v>
                </c:pt>
              </c:strCache>
            </c:strRef>
          </c:cat>
          <c:val>
            <c:numRef>
              <c:f>Sheet1!$B$2:$B$5</c:f>
              <c:numCache>
                <c:formatCode>###0</c:formatCode>
                <c:ptCount val="4"/>
                <c:pt idx="0">
                  <c:v>88</c:v>
                </c:pt>
                <c:pt idx="1">
                  <c:v>96</c:v>
                </c:pt>
                <c:pt idx="2">
                  <c:v>97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EB-45B2-92D4-231DC50F86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 khỏi CT</c:v>
                </c:pt>
              </c:strCache>
            </c:strRef>
          </c:tx>
          <c:spPr>
            <a:solidFill>
              <a:srgbClr val="FFC000"/>
            </a:solidFill>
            <a:ln w="25400" cap="flat" cmpd="sng" algn="ctr">
              <a:solidFill>
                <a:schemeClr val="accent6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Amphetamin</c:v>
                </c:pt>
                <c:pt idx="1">
                  <c:v>Cần sa</c:v>
                </c:pt>
                <c:pt idx="2">
                  <c:v>Thuốc lá (*)</c:v>
                </c:pt>
                <c:pt idx="3">
                  <c:v>Rượu/bia (*)</c:v>
                </c:pt>
              </c:strCache>
            </c:strRef>
          </c:cat>
          <c:val>
            <c:numRef>
              <c:f>Sheet1!$C$2:$C$5</c:f>
              <c:numCache>
                <c:formatCode>0</c:formatCode>
                <c:ptCount val="4"/>
                <c:pt idx="0">
                  <c:v>89</c:v>
                </c:pt>
                <c:pt idx="1">
                  <c:v>95.58</c:v>
                </c:pt>
                <c:pt idx="2">
                  <c:v>94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BEB-45B2-92D4-231DC50F86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53738624"/>
        <c:axId val="152896640"/>
      </c:barChart>
      <c:catAx>
        <c:axId val="1537386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vi-VN"/>
          </a:p>
        </c:txPr>
        <c:crossAx val="152896640"/>
        <c:crosses val="autoZero"/>
        <c:auto val="1"/>
        <c:lblAlgn val="ctr"/>
        <c:lblOffset val="100"/>
        <c:noMultiLvlLbl val="0"/>
      </c:catAx>
      <c:valAx>
        <c:axId val="152896640"/>
        <c:scaling>
          <c:orientation val="minMax"/>
          <c:max val="100"/>
        </c:scaling>
        <c:delete val="0"/>
        <c:axPos val="l"/>
        <c:numFmt formatCode="###0" sourceLinked="1"/>
        <c:majorTickMark val="none"/>
        <c:minorTickMark val="none"/>
        <c:tickLblPos val="nextTo"/>
        <c:crossAx val="1537386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7181029454651496E-2"/>
          <c:y val="0.90369067886784438"/>
          <c:w val="0.44255200738796546"/>
          <c:h val="7.3292544513016963E-2"/>
        </c:manualLayout>
      </c:layout>
      <c:overlay val="0"/>
      <c:txPr>
        <a:bodyPr/>
        <a:lstStyle/>
        <a:p>
          <a:pPr>
            <a:defRPr sz="2400">
              <a:latin typeface="Arial" pitchFamily="34" charset="0"/>
              <a:cs typeface="Arial" pitchFamily="34" charset="0"/>
            </a:defRPr>
          </a:pPr>
          <a:endParaRPr lang="vi-VN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vi-VN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10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>
  <cs:dataPoint3D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1">
      <a:schemeClr val="dk1"/>
    </cs:effectRef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1">
      <a:schemeClr val="dk1"/>
    </cs:effectRef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C59D11-4BE4-40CF-B0E3-40528F2A0F5B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D1BF804-7C33-45F1-B12C-F3EC32DA49BF}">
      <dgm:prSet/>
      <dgm:spPr/>
      <dgm:t>
        <a:bodyPr/>
        <a:lstStyle/>
        <a:p>
          <a:r>
            <a:rPr lang="en-US" dirty="0" err="1">
              <a:latin typeface="Arial" pitchFamily="34" charset="0"/>
              <a:cs typeface="Arial" pitchFamily="34" charset="0"/>
            </a:rPr>
            <a:t>Kết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quả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và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bàn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luận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2B1E1C58-F9A2-4A83-8AF4-2FFACF5AD52B}" type="sibTrans" cxnId="{7DEDAE3D-A137-436E-A19F-61080EDFD1E2}">
      <dgm:prSet/>
      <dgm:spPr/>
      <dgm:t>
        <a:bodyPr/>
        <a:lstStyle/>
        <a:p>
          <a:endParaRPr lang="en-US"/>
        </a:p>
      </dgm:t>
    </dgm:pt>
    <dgm:pt modelId="{5D3413EF-65F8-4AEA-AE3E-3FDFEA7B7C1E}" type="parTrans" cxnId="{7DEDAE3D-A137-436E-A19F-61080EDFD1E2}">
      <dgm:prSet/>
      <dgm:spPr/>
      <dgm:t>
        <a:bodyPr/>
        <a:lstStyle/>
        <a:p>
          <a:endParaRPr lang="en-US"/>
        </a:p>
      </dgm:t>
    </dgm:pt>
    <dgm:pt modelId="{D3CB4E50-7780-46D6-B5FF-B754FBDCEB3D}">
      <dgm:prSet phldrT="[Text]"/>
      <dgm:spPr/>
      <dgm:t>
        <a:bodyPr/>
        <a:lstStyle/>
        <a:p>
          <a:r>
            <a:rPr lang="en-US" dirty="0" err="1">
              <a:latin typeface="Arial" pitchFamily="34" charset="0"/>
              <a:cs typeface="Arial" pitchFamily="34" charset="0"/>
            </a:rPr>
            <a:t>Đối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tượng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và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phương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pháp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ED4A6039-85FB-45F7-A653-B5414ACD83EC}" type="sibTrans" cxnId="{38C8ABBC-A4E6-404D-A096-C4619228D1B2}">
      <dgm:prSet/>
      <dgm:spPr/>
      <dgm:t>
        <a:bodyPr/>
        <a:lstStyle/>
        <a:p>
          <a:endParaRPr lang="en-US"/>
        </a:p>
      </dgm:t>
    </dgm:pt>
    <dgm:pt modelId="{54B5722A-BB61-4F98-BFBA-08DC09FF950B}" type="parTrans" cxnId="{38C8ABBC-A4E6-404D-A096-C4619228D1B2}">
      <dgm:prSet/>
      <dgm:spPr/>
      <dgm:t>
        <a:bodyPr/>
        <a:lstStyle/>
        <a:p>
          <a:endParaRPr lang="en-US"/>
        </a:p>
      </dgm:t>
    </dgm:pt>
    <dgm:pt modelId="{28AEE839-48E0-4277-A609-6062D0DF7EB6}">
      <dgm:prSet phldrT="[Text]"/>
      <dgm:spPr/>
      <dgm:t>
        <a:bodyPr/>
        <a:lstStyle/>
        <a:p>
          <a:r>
            <a:rPr lang="en-US" dirty="0" err="1">
              <a:latin typeface="Arial" pitchFamily="34" charset="0"/>
              <a:cs typeface="Arial" pitchFamily="34" charset="0"/>
            </a:rPr>
            <a:t>Câu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hỏi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và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mục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tiêu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nghiên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cứu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921E1F38-2D4B-4783-A82C-BB90728525A1}" type="sibTrans" cxnId="{603D66D6-0B3A-42A9-AA99-195DAD8FA619}">
      <dgm:prSet/>
      <dgm:spPr/>
      <dgm:t>
        <a:bodyPr/>
        <a:lstStyle/>
        <a:p>
          <a:endParaRPr lang="en-US"/>
        </a:p>
      </dgm:t>
    </dgm:pt>
    <dgm:pt modelId="{92AF4F43-72DC-4B0D-BD83-30DADAE11A43}" type="parTrans" cxnId="{603D66D6-0B3A-42A9-AA99-195DAD8FA619}">
      <dgm:prSet/>
      <dgm:spPr/>
      <dgm:t>
        <a:bodyPr/>
        <a:lstStyle/>
        <a:p>
          <a:endParaRPr lang="en-US"/>
        </a:p>
      </dgm:t>
    </dgm:pt>
    <dgm:pt modelId="{2F53197F-BDBF-428F-A632-5BFA0462E1FD}">
      <dgm:prSet phldrT="[Text]"/>
      <dgm:spPr/>
      <dgm:t>
        <a:bodyPr/>
        <a:lstStyle/>
        <a:p>
          <a:r>
            <a:rPr lang="en-US" dirty="0" err="1">
              <a:latin typeface="Arial" pitchFamily="34" charset="0"/>
              <a:cs typeface="Arial" pitchFamily="34" charset="0"/>
            </a:rPr>
            <a:t>Chương</a:t>
          </a:r>
          <a:r>
            <a:rPr lang="en-US" dirty="0">
              <a:latin typeface="Arial" pitchFamily="34" charset="0"/>
              <a:cs typeface="Arial" pitchFamily="34" charset="0"/>
            </a:rPr>
            <a:t> </a:t>
          </a:r>
          <a:r>
            <a:rPr lang="en-US" dirty="0" err="1">
              <a:latin typeface="Arial" pitchFamily="34" charset="0"/>
              <a:cs typeface="Arial" pitchFamily="34" charset="0"/>
            </a:rPr>
            <a:t>trình</a:t>
          </a:r>
          <a:r>
            <a:rPr lang="en-US" dirty="0">
              <a:latin typeface="Arial" pitchFamily="34" charset="0"/>
              <a:cs typeface="Arial" pitchFamily="34" charset="0"/>
            </a:rPr>
            <a:t> ĐT Methadone </a:t>
          </a:r>
          <a:r>
            <a:rPr lang="en-US" dirty="0" err="1">
              <a:latin typeface="Arial" pitchFamily="34" charset="0"/>
              <a:cs typeface="Arial" pitchFamily="34" charset="0"/>
            </a:rPr>
            <a:t>tại</a:t>
          </a:r>
          <a:r>
            <a:rPr lang="en-US" dirty="0">
              <a:latin typeface="Arial" pitchFamily="34" charset="0"/>
              <a:cs typeface="Arial" pitchFamily="34" charset="0"/>
            </a:rPr>
            <a:t> TPHCM</a:t>
          </a:r>
        </a:p>
      </dgm:t>
    </dgm:pt>
    <dgm:pt modelId="{11E8DCBB-6B37-40CB-901E-6393140919E5}" type="sibTrans" cxnId="{1CD94B88-163E-4F64-8CAF-114FA482FAFA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34DA3C2D-7E57-43D0-A157-1B4707FB106C}" type="parTrans" cxnId="{1CD94B88-163E-4F64-8CAF-114FA482FAFA}">
      <dgm:prSet/>
      <dgm:spPr/>
      <dgm:t>
        <a:bodyPr/>
        <a:lstStyle/>
        <a:p>
          <a:endParaRPr lang="en-US"/>
        </a:p>
      </dgm:t>
    </dgm:pt>
    <dgm:pt modelId="{D87C7926-CDA0-47ED-B33A-38147468DB59}" type="pres">
      <dgm:prSet presAssocID="{82C59D11-4BE4-40CF-B0E3-40528F2A0F5B}" presName="Name0" presStyleCnt="0">
        <dgm:presLayoutVars>
          <dgm:chMax val="7"/>
          <dgm:chPref val="7"/>
          <dgm:dir/>
        </dgm:presLayoutVars>
      </dgm:prSet>
      <dgm:spPr/>
    </dgm:pt>
    <dgm:pt modelId="{6269FA09-711C-4B51-8227-3ABC040AC37C}" type="pres">
      <dgm:prSet presAssocID="{82C59D11-4BE4-40CF-B0E3-40528F2A0F5B}" presName="Name1" presStyleCnt="0"/>
      <dgm:spPr/>
    </dgm:pt>
    <dgm:pt modelId="{C8FF0FEF-F5C6-4311-985A-2C8FB69FB7C6}" type="pres">
      <dgm:prSet presAssocID="{82C59D11-4BE4-40CF-B0E3-40528F2A0F5B}" presName="cycle" presStyleCnt="0"/>
      <dgm:spPr/>
    </dgm:pt>
    <dgm:pt modelId="{C046C5C3-09E8-419E-B030-F80E85148B20}" type="pres">
      <dgm:prSet presAssocID="{82C59D11-4BE4-40CF-B0E3-40528F2A0F5B}" presName="srcNode" presStyleLbl="node1" presStyleIdx="0" presStyleCnt="4"/>
      <dgm:spPr/>
    </dgm:pt>
    <dgm:pt modelId="{C69C191F-B19B-4A68-8592-DB23F4FA30F3}" type="pres">
      <dgm:prSet presAssocID="{82C59D11-4BE4-40CF-B0E3-40528F2A0F5B}" presName="conn" presStyleLbl="parChTrans1D2" presStyleIdx="0" presStyleCnt="1"/>
      <dgm:spPr/>
    </dgm:pt>
    <dgm:pt modelId="{F9D58F15-D8ED-4B48-BA6A-75DDC759C99C}" type="pres">
      <dgm:prSet presAssocID="{82C59D11-4BE4-40CF-B0E3-40528F2A0F5B}" presName="extraNode" presStyleLbl="node1" presStyleIdx="0" presStyleCnt="4"/>
      <dgm:spPr/>
    </dgm:pt>
    <dgm:pt modelId="{CDD2CAAE-792C-4ADC-948C-95DE5086DA16}" type="pres">
      <dgm:prSet presAssocID="{82C59D11-4BE4-40CF-B0E3-40528F2A0F5B}" presName="dstNode" presStyleLbl="node1" presStyleIdx="0" presStyleCnt="4"/>
      <dgm:spPr/>
    </dgm:pt>
    <dgm:pt modelId="{7F2CA8C3-9186-415B-9B46-BBC24490838C}" type="pres">
      <dgm:prSet presAssocID="{2F53197F-BDBF-428F-A632-5BFA0462E1FD}" presName="text_1" presStyleLbl="node1" presStyleIdx="0" presStyleCnt="4">
        <dgm:presLayoutVars>
          <dgm:bulletEnabled val="1"/>
        </dgm:presLayoutVars>
      </dgm:prSet>
      <dgm:spPr/>
    </dgm:pt>
    <dgm:pt modelId="{D4CD549D-733E-441A-9F6B-C8977E1E3706}" type="pres">
      <dgm:prSet presAssocID="{2F53197F-BDBF-428F-A632-5BFA0462E1FD}" presName="accent_1" presStyleCnt="0"/>
      <dgm:spPr/>
    </dgm:pt>
    <dgm:pt modelId="{0C29FC7A-4469-4B60-9859-AE8F0619BEB5}" type="pres">
      <dgm:prSet presAssocID="{2F53197F-BDBF-428F-A632-5BFA0462E1FD}" presName="accentRepeatNode" presStyleLbl="solidFgAcc1" presStyleIdx="0" presStyleCnt="4"/>
      <dgm:spPr/>
    </dgm:pt>
    <dgm:pt modelId="{71EC266D-F211-45DB-86E0-77EF88D8C746}" type="pres">
      <dgm:prSet presAssocID="{28AEE839-48E0-4277-A609-6062D0DF7EB6}" presName="text_2" presStyleLbl="node1" presStyleIdx="1" presStyleCnt="4">
        <dgm:presLayoutVars>
          <dgm:bulletEnabled val="1"/>
        </dgm:presLayoutVars>
      </dgm:prSet>
      <dgm:spPr/>
    </dgm:pt>
    <dgm:pt modelId="{1422D1B4-E138-414D-8DCD-B177F1F8F779}" type="pres">
      <dgm:prSet presAssocID="{28AEE839-48E0-4277-A609-6062D0DF7EB6}" presName="accent_2" presStyleCnt="0"/>
      <dgm:spPr/>
    </dgm:pt>
    <dgm:pt modelId="{27AFD8A7-42F5-4623-9E5E-F7CA0EF2C734}" type="pres">
      <dgm:prSet presAssocID="{28AEE839-48E0-4277-A609-6062D0DF7EB6}" presName="accentRepeatNode" presStyleLbl="solidFgAcc1" presStyleIdx="1" presStyleCnt="4" custLinFactNeighborX="-4330" custLinFactNeighborY="10570"/>
      <dgm:spPr/>
    </dgm:pt>
    <dgm:pt modelId="{1DB77326-F3F4-4A4F-8542-FA6DA93B410F}" type="pres">
      <dgm:prSet presAssocID="{D3CB4E50-7780-46D6-B5FF-B754FBDCEB3D}" presName="text_3" presStyleLbl="node1" presStyleIdx="2" presStyleCnt="4">
        <dgm:presLayoutVars>
          <dgm:bulletEnabled val="1"/>
        </dgm:presLayoutVars>
      </dgm:prSet>
      <dgm:spPr/>
    </dgm:pt>
    <dgm:pt modelId="{D7960A46-BE8E-4CAB-9404-F65F6E05936E}" type="pres">
      <dgm:prSet presAssocID="{D3CB4E50-7780-46D6-B5FF-B754FBDCEB3D}" presName="accent_3" presStyleCnt="0"/>
      <dgm:spPr/>
    </dgm:pt>
    <dgm:pt modelId="{720DB34C-8E9A-414A-9171-085F4FFB60C8}" type="pres">
      <dgm:prSet presAssocID="{D3CB4E50-7780-46D6-B5FF-B754FBDCEB3D}" presName="accentRepeatNode" presStyleLbl="solidFgAcc1" presStyleIdx="2" presStyleCnt="4"/>
      <dgm:spPr/>
    </dgm:pt>
    <dgm:pt modelId="{577E1DD6-1C14-4E21-961C-736914A7A9E4}" type="pres">
      <dgm:prSet presAssocID="{2D1BF804-7C33-45F1-B12C-F3EC32DA49BF}" presName="text_4" presStyleLbl="node1" presStyleIdx="3" presStyleCnt="4">
        <dgm:presLayoutVars>
          <dgm:bulletEnabled val="1"/>
        </dgm:presLayoutVars>
      </dgm:prSet>
      <dgm:spPr/>
    </dgm:pt>
    <dgm:pt modelId="{C1C76EF9-50FB-40F5-8D64-1E296CB92ACB}" type="pres">
      <dgm:prSet presAssocID="{2D1BF804-7C33-45F1-B12C-F3EC32DA49BF}" presName="accent_4" presStyleCnt="0"/>
      <dgm:spPr/>
    </dgm:pt>
    <dgm:pt modelId="{0EA3E431-4802-4942-95CD-4D3CA9D78490}" type="pres">
      <dgm:prSet presAssocID="{2D1BF804-7C33-45F1-B12C-F3EC32DA49BF}" presName="accentRepeatNode" presStyleLbl="solidFgAcc1" presStyleIdx="3" presStyleCnt="4"/>
      <dgm:spPr/>
    </dgm:pt>
  </dgm:ptLst>
  <dgm:cxnLst>
    <dgm:cxn modelId="{B7685E02-E013-498E-9D2E-72F8649C18EF}" type="presOf" srcId="{D3CB4E50-7780-46D6-B5FF-B754FBDCEB3D}" destId="{1DB77326-F3F4-4A4F-8542-FA6DA93B410F}" srcOrd="0" destOrd="0" presId="urn:microsoft.com/office/officeart/2008/layout/VerticalCurvedList"/>
    <dgm:cxn modelId="{7DEDAE3D-A137-436E-A19F-61080EDFD1E2}" srcId="{82C59D11-4BE4-40CF-B0E3-40528F2A0F5B}" destId="{2D1BF804-7C33-45F1-B12C-F3EC32DA49BF}" srcOrd="3" destOrd="0" parTransId="{5D3413EF-65F8-4AEA-AE3E-3FDFEA7B7C1E}" sibTransId="{2B1E1C58-F9A2-4A83-8AF4-2FFACF5AD52B}"/>
    <dgm:cxn modelId="{87707449-8D88-49C7-B592-59B136AC3C53}" type="presOf" srcId="{11E8DCBB-6B37-40CB-901E-6393140919E5}" destId="{C69C191F-B19B-4A68-8592-DB23F4FA30F3}" srcOrd="0" destOrd="0" presId="urn:microsoft.com/office/officeart/2008/layout/VerticalCurvedList"/>
    <dgm:cxn modelId="{09FD7E58-38C9-4ADE-92F1-A56F9B75E68F}" type="presOf" srcId="{82C59D11-4BE4-40CF-B0E3-40528F2A0F5B}" destId="{D87C7926-CDA0-47ED-B33A-38147468DB59}" srcOrd="0" destOrd="0" presId="urn:microsoft.com/office/officeart/2008/layout/VerticalCurvedList"/>
    <dgm:cxn modelId="{E3FBF87B-170C-4439-A3CA-D8783D8F6CE1}" type="presOf" srcId="{2D1BF804-7C33-45F1-B12C-F3EC32DA49BF}" destId="{577E1DD6-1C14-4E21-961C-736914A7A9E4}" srcOrd="0" destOrd="0" presId="urn:microsoft.com/office/officeart/2008/layout/VerticalCurvedList"/>
    <dgm:cxn modelId="{1CD94B88-163E-4F64-8CAF-114FA482FAFA}" srcId="{82C59D11-4BE4-40CF-B0E3-40528F2A0F5B}" destId="{2F53197F-BDBF-428F-A632-5BFA0462E1FD}" srcOrd="0" destOrd="0" parTransId="{34DA3C2D-7E57-43D0-A157-1B4707FB106C}" sibTransId="{11E8DCBB-6B37-40CB-901E-6393140919E5}"/>
    <dgm:cxn modelId="{62F36694-54A4-43C9-AEEB-FAE0BD8C0C4B}" type="presOf" srcId="{2F53197F-BDBF-428F-A632-5BFA0462E1FD}" destId="{7F2CA8C3-9186-415B-9B46-BBC24490838C}" srcOrd="0" destOrd="0" presId="urn:microsoft.com/office/officeart/2008/layout/VerticalCurvedList"/>
    <dgm:cxn modelId="{689B8F9A-E078-43ED-9F0C-343B7AA3218B}" type="presOf" srcId="{28AEE839-48E0-4277-A609-6062D0DF7EB6}" destId="{71EC266D-F211-45DB-86E0-77EF88D8C746}" srcOrd="0" destOrd="0" presId="urn:microsoft.com/office/officeart/2008/layout/VerticalCurvedList"/>
    <dgm:cxn modelId="{38C8ABBC-A4E6-404D-A096-C4619228D1B2}" srcId="{82C59D11-4BE4-40CF-B0E3-40528F2A0F5B}" destId="{D3CB4E50-7780-46D6-B5FF-B754FBDCEB3D}" srcOrd="2" destOrd="0" parTransId="{54B5722A-BB61-4F98-BFBA-08DC09FF950B}" sibTransId="{ED4A6039-85FB-45F7-A653-B5414ACD83EC}"/>
    <dgm:cxn modelId="{603D66D6-0B3A-42A9-AA99-195DAD8FA619}" srcId="{82C59D11-4BE4-40CF-B0E3-40528F2A0F5B}" destId="{28AEE839-48E0-4277-A609-6062D0DF7EB6}" srcOrd="1" destOrd="0" parTransId="{92AF4F43-72DC-4B0D-BD83-30DADAE11A43}" sibTransId="{921E1F38-2D4B-4783-A82C-BB90728525A1}"/>
    <dgm:cxn modelId="{8EC12AF5-E5E2-4273-9F47-58AD685AB05C}" type="presParOf" srcId="{D87C7926-CDA0-47ED-B33A-38147468DB59}" destId="{6269FA09-711C-4B51-8227-3ABC040AC37C}" srcOrd="0" destOrd="0" presId="urn:microsoft.com/office/officeart/2008/layout/VerticalCurvedList"/>
    <dgm:cxn modelId="{BDFCAD1F-F5B1-44D0-A2FC-C3EC2937096C}" type="presParOf" srcId="{6269FA09-711C-4B51-8227-3ABC040AC37C}" destId="{C8FF0FEF-F5C6-4311-985A-2C8FB69FB7C6}" srcOrd="0" destOrd="0" presId="urn:microsoft.com/office/officeart/2008/layout/VerticalCurvedList"/>
    <dgm:cxn modelId="{6DAAA1E3-D4CA-4B69-9488-CBDE134253C4}" type="presParOf" srcId="{C8FF0FEF-F5C6-4311-985A-2C8FB69FB7C6}" destId="{C046C5C3-09E8-419E-B030-F80E85148B20}" srcOrd="0" destOrd="0" presId="urn:microsoft.com/office/officeart/2008/layout/VerticalCurvedList"/>
    <dgm:cxn modelId="{87474159-B13B-4EC9-B134-DF6AF357DB94}" type="presParOf" srcId="{C8FF0FEF-F5C6-4311-985A-2C8FB69FB7C6}" destId="{C69C191F-B19B-4A68-8592-DB23F4FA30F3}" srcOrd="1" destOrd="0" presId="urn:microsoft.com/office/officeart/2008/layout/VerticalCurvedList"/>
    <dgm:cxn modelId="{A79A289E-F80C-4987-BF73-86FAE45DFF0E}" type="presParOf" srcId="{C8FF0FEF-F5C6-4311-985A-2C8FB69FB7C6}" destId="{F9D58F15-D8ED-4B48-BA6A-75DDC759C99C}" srcOrd="2" destOrd="0" presId="urn:microsoft.com/office/officeart/2008/layout/VerticalCurvedList"/>
    <dgm:cxn modelId="{3C7FDFA8-ACB1-441A-8E60-FA5D6478BE3B}" type="presParOf" srcId="{C8FF0FEF-F5C6-4311-985A-2C8FB69FB7C6}" destId="{CDD2CAAE-792C-4ADC-948C-95DE5086DA16}" srcOrd="3" destOrd="0" presId="urn:microsoft.com/office/officeart/2008/layout/VerticalCurvedList"/>
    <dgm:cxn modelId="{A81FBDBD-8C0B-44BE-9CE2-DB05D71CD429}" type="presParOf" srcId="{6269FA09-711C-4B51-8227-3ABC040AC37C}" destId="{7F2CA8C3-9186-415B-9B46-BBC24490838C}" srcOrd="1" destOrd="0" presId="urn:microsoft.com/office/officeart/2008/layout/VerticalCurvedList"/>
    <dgm:cxn modelId="{7407FD7A-3F41-401A-97FF-9962E30F7AB9}" type="presParOf" srcId="{6269FA09-711C-4B51-8227-3ABC040AC37C}" destId="{D4CD549D-733E-441A-9F6B-C8977E1E3706}" srcOrd="2" destOrd="0" presId="urn:microsoft.com/office/officeart/2008/layout/VerticalCurvedList"/>
    <dgm:cxn modelId="{EB13DE54-24F8-4573-AE1B-3C1116CA5EA2}" type="presParOf" srcId="{D4CD549D-733E-441A-9F6B-C8977E1E3706}" destId="{0C29FC7A-4469-4B60-9859-AE8F0619BEB5}" srcOrd="0" destOrd="0" presId="urn:microsoft.com/office/officeart/2008/layout/VerticalCurvedList"/>
    <dgm:cxn modelId="{70DD9805-612D-4C6A-9E51-F71E89F36E92}" type="presParOf" srcId="{6269FA09-711C-4B51-8227-3ABC040AC37C}" destId="{71EC266D-F211-45DB-86E0-77EF88D8C746}" srcOrd="3" destOrd="0" presId="urn:microsoft.com/office/officeart/2008/layout/VerticalCurvedList"/>
    <dgm:cxn modelId="{B34A6DDE-187B-4084-B877-787912507E26}" type="presParOf" srcId="{6269FA09-711C-4B51-8227-3ABC040AC37C}" destId="{1422D1B4-E138-414D-8DCD-B177F1F8F779}" srcOrd="4" destOrd="0" presId="urn:microsoft.com/office/officeart/2008/layout/VerticalCurvedList"/>
    <dgm:cxn modelId="{28E2B38B-009A-49AC-839E-7A1965E0DB2F}" type="presParOf" srcId="{1422D1B4-E138-414D-8DCD-B177F1F8F779}" destId="{27AFD8A7-42F5-4623-9E5E-F7CA0EF2C734}" srcOrd="0" destOrd="0" presId="urn:microsoft.com/office/officeart/2008/layout/VerticalCurvedList"/>
    <dgm:cxn modelId="{46ADC03A-D3E6-4BF6-8D71-44D46D53D18F}" type="presParOf" srcId="{6269FA09-711C-4B51-8227-3ABC040AC37C}" destId="{1DB77326-F3F4-4A4F-8542-FA6DA93B410F}" srcOrd="5" destOrd="0" presId="urn:microsoft.com/office/officeart/2008/layout/VerticalCurvedList"/>
    <dgm:cxn modelId="{82F52CA8-2555-4323-BA5F-71422317A188}" type="presParOf" srcId="{6269FA09-711C-4B51-8227-3ABC040AC37C}" destId="{D7960A46-BE8E-4CAB-9404-F65F6E05936E}" srcOrd="6" destOrd="0" presId="urn:microsoft.com/office/officeart/2008/layout/VerticalCurvedList"/>
    <dgm:cxn modelId="{E346749E-FDF2-4DE6-85FF-835B6472CBA1}" type="presParOf" srcId="{D7960A46-BE8E-4CAB-9404-F65F6E05936E}" destId="{720DB34C-8E9A-414A-9171-085F4FFB60C8}" srcOrd="0" destOrd="0" presId="urn:microsoft.com/office/officeart/2008/layout/VerticalCurvedList"/>
    <dgm:cxn modelId="{D789AE8E-C880-4903-B39D-04EEA4AC1059}" type="presParOf" srcId="{6269FA09-711C-4B51-8227-3ABC040AC37C}" destId="{577E1DD6-1C14-4E21-961C-736914A7A9E4}" srcOrd="7" destOrd="0" presId="urn:microsoft.com/office/officeart/2008/layout/VerticalCurvedList"/>
    <dgm:cxn modelId="{2B45CFBC-D2C0-477E-B4D4-201744264872}" type="presParOf" srcId="{6269FA09-711C-4B51-8227-3ABC040AC37C}" destId="{C1C76EF9-50FB-40F5-8D64-1E296CB92ACB}" srcOrd="8" destOrd="0" presId="urn:microsoft.com/office/officeart/2008/layout/VerticalCurvedList"/>
    <dgm:cxn modelId="{D9935A71-7300-4A50-8C5C-96E3067FA995}" type="presParOf" srcId="{C1C76EF9-50FB-40F5-8D64-1E296CB92ACB}" destId="{0EA3E431-4802-4942-95CD-4D3CA9D7849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50F8C6-CC86-4602-A91E-C4812C099E8F}" type="doc">
      <dgm:prSet loTypeId="urn:microsoft.com/office/officeart/2005/8/layout/hProcess4" loCatId="process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0193ECA-342D-41EB-8C76-6D8B08DBF0BF}">
      <dgm:prSet phldrT="[Text]" custT="1"/>
      <dgm:spPr/>
      <dgm:t>
        <a:bodyPr/>
        <a:lstStyle/>
        <a:p>
          <a:r>
            <a:rPr lang="en-US" sz="2800" dirty="0">
              <a:latin typeface="Arial" pitchFamily="34" charset="0"/>
              <a:cs typeface="Arial" pitchFamily="34" charset="0"/>
            </a:rPr>
            <a:t>Ma </a:t>
          </a:r>
          <a:r>
            <a:rPr lang="en-US" sz="2800" dirty="0" err="1">
              <a:latin typeface="Arial" pitchFamily="34" charset="0"/>
              <a:cs typeface="Arial" pitchFamily="34" charset="0"/>
            </a:rPr>
            <a:t>túy</a:t>
          </a:r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186723AC-6801-4FA0-A159-D16B869FB26E}" type="parTrans" cxnId="{24237A35-3446-4A25-B445-6A86143216A4}">
      <dgm:prSet/>
      <dgm:spPr/>
      <dgm:t>
        <a:bodyPr/>
        <a:lstStyle/>
        <a:p>
          <a:endParaRPr lang="en-US"/>
        </a:p>
      </dgm:t>
    </dgm:pt>
    <dgm:pt modelId="{B05C6EDE-88A8-48D6-B0BE-194538C0D293}" type="sibTrans" cxnId="{24237A35-3446-4A25-B445-6A86143216A4}">
      <dgm:prSet/>
      <dgm:spPr/>
      <dgm:t>
        <a:bodyPr/>
        <a:lstStyle/>
        <a:p>
          <a:endParaRPr lang="en-US" sz="2300">
            <a:latin typeface="Arial" pitchFamily="34" charset="0"/>
            <a:cs typeface="Arial" pitchFamily="34" charset="0"/>
          </a:endParaRPr>
        </a:p>
      </dgm:t>
    </dgm:pt>
    <dgm:pt modelId="{6B6F03B2-0290-4B29-9D19-F4C253D14741}">
      <dgm:prSet phldrT="[Text]" custT="1"/>
      <dgm:spPr/>
      <dgm:t>
        <a:bodyPr/>
        <a:lstStyle/>
        <a:p>
          <a:r>
            <a:rPr lang="en-US" sz="2700" dirty="0" err="1">
              <a:latin typeface="Arial" pitchFamily="34" charset="0"/>
              <a:cs typeface="Arial" pitchFamily="34" charset="0"/>
            </a:rPr>
            <a:t>Tệ</a:t>
          </a:r>
          <a:r>
            <a:rPr lang="en-US" sz="2700" dirty="0">
              <a:latin typeface="Arial" pitchFamily="34" charset="0"/>
              <a:cs typeface="Arial" pitchFamily="34" charset="0"/>
            </a:rPr>
            <a:t> </a:t>
          </a:r>
          <a:r>
            <a:rPr lang="en-US" sz="2700" dirty="0" err="1">
              <a:latin typeface="Arial" pitchFamily="34" charset="0"/>
              <a:cs typeface="Arial" pitchFamily="34" charset="0"/>
            </a:rPr>
            <a:t>nạn</a:t>
          </a:r>
          <a:r>
            <a:rPr lang="en-US" sz="2700" dirty="0">
              <a:latin typeface="Arial" pitchFamily="34" charset="0"/>
              <a:cs typeface="Arial" pitchFamily="34" charset="0"/>
            </a:rPr>
            <a:t> </a:t>
          </a:r>
          <a:r>
            <a:rPr lang="en-US" sz="2700" dirty="0" err="1">
              <a:latin typeface="Arial" pitchFamily="34" charset="0"/>
              <a:cs typeface="Arial" pitchFamily="34" charset="0"/>
            </a:rPr>
            <a:t>xã</a:t>
          </a:r>
          <a:r>
            <a:rPr lang="en-US" sz="2700" dirty="0">
              <a:latin typeface="Arial" pitchFamily="34" charset="0"/>
              <a:cs typeface="Arial" pitchFamily="34" charset="0"/>
            </a:rPr>
            <a:t> </a:t>
          </a:r>
          <a:r>
            <a:rPr lang="en-US" sz="2700" dirty="0" err="1">
              <a:latin typeface="Arial" pitchFamily="34" charset="0"/>
              <a:cs typeface="Arial" pitchFamily="34" charset="0"/>
            </a:rPr>
            <a:t>hội</a:t>
          </a:r>
          <a:endParaRPr lang="en-US" sz="2700" dirty="0">
            <a:latin typeface="Arial" pitchFamily="34" charset="0"/>
            <a:cs typeface="Arial" pitchFamily="34" charset="0"/>
          </a:endParaRPr>
        </a:p>
      </dgm:t>
    </dgm:pt>
    <dgm:pt modelId="{E73442EB-80BB-440A-8178-9B7116616717}" type="parTrans" cxnId="{36A9CDBA-FB21-4800-8046-6B9696D84B1D}">
      <dgm:prSet/>
      <dgm:spPr/>
      <dgm:t>
        <a:bodyPr/>
        <a:lstStyle/>
        <a:p>
          <a:endParaRPr lang="en-US"/>
        </a:p>
      </dgm:t>
    </dgm:pt>
    <dgm:pt modelId="{8850D772-6EDB-415C-BCAD-9A0BEF3CD58F}" type="sibTrans" cxnId="{36A9CDBA-FB21-4800-8046-6B9696D84B1D}">
      <dgm:prSet/>
      <dgm:spPr/>
      <dgm:t>
        <a:bodyPr/>
        <a:lstStyle/>
        <a:p>
          <a:endParaRPr lang="en-US"/>
        </a:p>
      </dgm:t>
    </dgm:pt>
    <dgm:pt modelId="{A3123BC2-FB22-46CE-99B8-93A557A09A44}">
      <dgm:prSet phldrT="[Text]" custT="1"/>
      <dgm:spPr/>
      <dgm:t>
        <a:bodyPr/>
        <a:lstStyle/>
        <a:p>
          <a:r>
            <a:rPr lang="en-US" sz="2300" b="1" dirty="0">
              <a:latin typeface="Arial" pitchFamily="34" charset="0"/>
              <a:cs typeface="Arial" pitchFamily="34" charset="0"/>
            </a:rPr>
            <a:t>Methadone </a:t>
          </a:r>
        </a:p>
      </dgm:t>
    </dgm:pt>
    <dgm:pt modelId="{2C1C4E92-A406-4939-AD22-3D8CFCD592B6}" type="parTrans" cxnId="{6CF0A2DC-A8DE-475A-B307-3FA7B1A55978}">
      <dgm:prSet/>
      <dgm:spPr/>
      <dgm:t>
        <a:bodyPr/>
        <a:lstStyle/>
        <a:p>
          <a:endParaRPr lang="en-US"/>
        </a:p>
      </dgm:t>
    </dgm:pt>
    <dgm:pt modelId="{B5AC9776-8649-47EA-990D-7B4E47766E51}" type="sibTrans" cxnId="{6CF0A2DC-A8DE-475A-B307-3FA7B1A55978}">
      <dgm:prSet/>
      <dgm:spPr/>
      <dgm:t>
        <a:bodyPr/>
        <a:lstStyle/>
        <a:p>
          <a:endParaRPr lang="en-US" sz="2300">
            <a:latin typeface="Arial" pitchFamily="34" charset="0"/>
            <a:cs typeface="Arial" pitchFamily="34" charset="0"/>
          </a:endParaRPr>
        </a:p>
      </dgm:t>
    </dgm:pt>
    <dgm:pt modelId="{91B5B473-7491-473F-8453-BAFB2000B4C7}">
      <dgm:prSet phldrT="[Text]" custT="1"/>
      <dgm:spPr/>
      <dgm:t>
        <a:bodyPr/>
        <a:lstStyle/>
        <a:p>
          <a:r>
            <a:rPr lang="en-US" sz="2600" dirty="0" err="1">
              <a:latin typeface="Arial" pitchFamily="34" charset="0"/>
              <a:cs typeface="Arial" pitchFamily="34" charset="0"/>
            </a:rPr>
            <a:t>Giảm</a:t>
          </a:r>
          <a:r>
            <a:rPr lang="en-US" sz="2600" dirty="0">
              <a:latin typeface="Arial" pitchFamily="34" charset="0"/>
              <a:cs typeface="Arial" pitchFamily="34" charset="0"/>
            </a:rPr>
            <a:t> </a:t>
          </a:r>
          <a:r>
            <a:rPr lang="en-US" sz="2600" dirty="0" err="1">
              <a:latin typeface="Arial" pitchFamily="34" charset="0"/>
              <a:cs typeface="Arial" pitchFamily="34" charset="0"/>
            </a:rPr>
            <a:t>sự</a:t>
          </a:r>
          <a:r>
            <a:rPr lang="en-US" sz="2600" dirty="0">
              <a:latin typeface="Arial" pitchFamily="34" charset="0"/>
              <a:cs typeface="Arial" pitchFamily="34" charset="0"/>
            </a:rPr>
            <a:t> </a:t>
          </a:r>
          <a:r>
            <a:rPr lang="en-US" sz="2600" dirty="0" err="1">
              <a:latin typeface="Arial" pitchFamily="34" charset="0"/>
              <a:cs typeface="Arial" pitchFamily="34" charset="0"/>
            </a:rPr>
            <a:t>lệ</a:t>
          </a:r>
          <a:r>
            <a:rPr lang="en-US" sz="2600" dirty="0">
              <a:latin typeface="Arial" pitchFamily="34" charset="0"/>
              <a:cs typeface="Arial" pitchFamily="34" charset="0"/>
            </a:rPr>
            <a:t> </a:t>
          </a:r>
          <a:r>
            <a:rPr lang="en-US" sz="2600" dirty="0" err="1">
              <a:latin typeface="Arial" pitchFamily="34" charset="0"/>
              <a:cs typeface="Arial" pitchFamily="34" charset="0"/>
            </a:rPr>
            <a:t>thuộc</a:t>
          </a:r>
          <a:endParaRPr lang="en-US" sz="2600" dirty="0">
            <a:latin typeface="Arial" pitchFamily="34" charset="0"/>
            <a:cs typeface="Arial" pitchFamily="34" charset="0"/>
          </a:endParaRPr>
        </a:p>
      </dgm:t>
    </dgm:pt>
    <dgm:pt modelId="{1081497F-F087-4DA6-9D63-A7C5407FF580}" type="parTrans" cxnId="{28634F58-A08A-487F-BA4D-C0531B749C23}">
      <dgm:prSet/>
      <dgm:spPr/>
      <dgm:t>
        <a:bodyPr/>
        <a:lstStyle/>
        <a:p>
          <a:endParaRPr lang="en-US"/>
        </a:p>
      </dgm:t>
    </dgm:pt>
    <dgm:pt modelId="{1C872ECC-870F-4FE9-B142-61B59363BBD2}" type="sibTrans" cxnId="{28634F58-A08A-487F-BA4D-C0531B749C23}">
      <dgm:prSet/>
      <dgm:spPr/>
      <dgm:t>
        <a:bodyPr/>
        <a:lstStyle/>
        <a:p>
          <a:endParaRPr lang="en-US"/>
        </a:p>
      </dgm:t>
    </dgm:pt>
    <dgm:pt modelId="{44718538-710C-4201-ABCF-4974E8EA0D2A}">
      <dgm:prSet phldrT="[Text]" custT="1"/>
      <dgm:spPr/>
      <dgm:t>
        <a:bodyPr/>
        <a:lstStyle/>
        <a:p>
          <a:r>
            <a:rPr lang="en-US" sz="2400" b="1" dirty="0" err="1">
              <a:latin typeface="Arial" pitchFamily="34" charset="0"/>
              <a:cs typeface="Arial" pitchFamily="34" charset="0"/>
            </a:rPr>
            <a:t>Duy</a:t>
          </a:r>
          <a:r>
            <a:rPr lang="en-US" sz="2400" b="1" baseline="0" dirty="0">
              <a:latin typeface="Arial" pitchFamily="34" charset="0"/>
              <a:cs typeface="Arial" pitchFamily="34" charset="0"/>
            </a:rPr>
            <a:t> </a:t>
          </a:r>
          <a:r>
            <a:rPr lang="en-US" sz="2400" b="1" baseline="0" dirty="0" err="1">
              <a:latin typeface="Arial" pitchFamily="34" charset="0"/>
              <a:cs typeface="Arial" pitchFamily="34" charset="0"/>
            </a:rPr>
            <a:t>trì</a:t>
          </a:r>
          <a:r>
            <a:rPr lang="en-US" sz="2400" b="1" baseline="0" dirty="0">
              <a:latin typeface="Arial" pitchFamily="34" charset="0"/>
              <a:cs typeface="Arial" pitchFamily="34" charset="0"/>
            </a:rPr>
            <a:t> // </a:t>
          </a:r>
          <a:r>
            <a:rPr lang="en-US" sz="2400" b="1" baseline="0" dirty="0" err="1">
              <a:latin typeface="Arial" pitchFamily="34" charset="0"/>
              <a:cs typeface="Arial" pitchFamily="34" charset="0"/>
            </a:rPr>
            <a:t>Bỏ</a:t>
          </a:r>
          <a:r>
            <a:rPr lang="en-US" sz="2400" b="1" baseline="0" dirty="0">
              <a:latin typeface="Arial" pitchFamily="34" charset="0"/>
              <a:cs typeface="Arial" pitchFamily="34" charset="0"/>
            </a:rPr>
            <a:t> </a:t>
          </a:r>
          <a:r>
            <a:rPr lang="en-US" sz="2400" b="1" baseline="0" dirty="0" err="1">
              <a:latin typeface="Arial" pitchFamily="34" charset="0"/>
              <a:cs typeface="Arial" pitchFamily="34" charset="0"/>
            </a:rPr>
            <a:t>trị</a:t>
          </a:r>
          <a:endParaRPr lang="en-US" sz="2400" b="1" dirty="0">
            <a:latin typeface="Arial" pitchFamily="34" charset="0"/>
            <a:cs typeface="Arial" pitchFamily="34" charset="0"/>
          </a:endParaRPr>
        </a:p>
      </dgm:t>
    </dgm:pt>
    <dgm:pt modelId="{7F3CE9FD-7542-46EF-A658-93F536B45193}" type="parTrans" cxnId="{7651FE19-D1E3-497E-A41C-AEE25B759D87}">
      <dgm:prSet/>
      <dgm:spPr/>
      <dgm:t>
        <a:bodyPr/>
        <a:lstStyle/>
        <a:p>
          <a:endParaRPr lang="en-US"/>
        </a:p>
      </dgm:t>
    </dgm:pt>
    <dgm:pt modelId="{134919B3-D453-4A8A-8CB3-65F8A69ADE30}" type="sibTrans" cxnId="{7651FE19-D1E3-497E-A41C-AEE25B759D87}">
      <dgm:prSet/>
      <dgm:spPr/>
      <dgm:t>
        <a:bodyPr/>
        <a:lstStyle/>
        <a:p>
          <a:endParaRPr lang="en-US"/>
        </a:p>
      </dgm:t>
    </dgm:pt>
    <dgm:pt modelId="{09832DB9-D23D-4DEE-8F74-862C31854AF2}">
      <dgm:prSet phldrT="[Text]" custT="1"/>
      <dgm:spPr/>
      <dgm:t>
        <a:bodyPr/>
        <a:lstStyle/>
        <a:p>
          <a:r>
            <a:rPr lang="en-US" sz="2800" dirty="0" err="1">
              <a:latin typeface="Arial" pitchFamily="34" charset="0"/>
              <a:cs typeface="Arial" pitchFamily="34" charset="0"/>
            </a:rPr>
            <a:t>Thách</a:t>
          </a:r>
          <a:r>
            <a:rPr lang="en-US" sz="2800" dirty="0">
              <a:latin typeface="Arial" pitchFamily="34" charset="0"/>
              <a:cs typeface="Arial" pitchFamily="34" charset="0"/>
            </a:rPr>
            <a:t> </a:t>
          </a:r>
          <a:r>
            <a:rPr lang="en-US" sz="2800" dirty="0" err="1">
              <a:latin typeface="Arial" pitchFamily="34" charset="0"/>
              <a:cs typeface="Arial" pitchFamily="34" charset="0"/>
            </a:rPr>
            <a:t>thức</a:t>
          </a:r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DBDE987A-562D-4B98-BD17-0EC7BC1B670F}" type="parTrans" cxnId="{A9B23A88-165A-419D-9F13-42F48A3DCA4B}">
      <dgm:prSet/>
      <dgm:spPr/>
      <dgm:t>
        <a:bodyPr/>
        <a:lstStyle/>
        <a:p>
          <a:endParaRPr lang="en-US"/>
        </a:p>
      </dgm:t>
    </dgm:pt>
    <dgm:pt modelId="{2CCE19CB-EEE2-4DC3-BA1E-A60C35BA76A0}" type="sibTrans" cxnId="{A9B23A88-165A-419D-9F13-42F48A3DCA4B}">
      <dgm:prSet/>
      <dgm:spPr/>
      <dgm:t>
        <a:bodyPr/>
        <a:lstStyle/>
        <a:p>
          <a:endParaRPr lang="en-US"/>
        </a:p>
      </dgm:t>
    </dgm:pt>
    <dgm:pt modelId="{F86A18CD-8223-43B7-AEA4-38C7EF299F5A}">
      <dgm:prSet phldrT="[Text]" custT="1"/>
      <dgm:spPr/>
      <dgm:t>
        <a:bodyPr/>
        <a:lstStyle/>
        <a:p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EB56E670-2F8B-4821-A06D-61EA1AC8682E}" type="parTrans" cxnId="{951D74EB-4A88-40E1-9878-C4E3B5B97424}">
      <dgm:prSet/>
      <dgm:spPr/>
      <dgm:t>
        <a:bodyPr/>
        <a:lstStyle/>
        <a:p>
          <a:endParaRPr lang="en-US"/>
        </a:p>
      </dgm:t>
    </dgm:pt>
    <dgm:pt modelId="{1DA88F9E-6368-42D8-891E-CCF9178B3971}" type="sibTrans" cxnId="{951D74EB-4A88-40E1-9878-C4E3B5B97424}">
      <dgm:prSet/>
      <dgm:spPr/>
      <dgm:t>
        <a:bodyPr/>
        <a:lstStyle/>
        <a:p>
          <a:endParaRPr lang="en-US"/>
        </a:p>
      </dgm:t>
    </dgm:pt>
    <dgm:pt modelId="{0E7F1588-F16C-4D66-A449-18ED7F7366E7}">
      <dgm:prSet phldrT="[Text]" custT="1"/>
      <dgm:spPr/>
      <dgm:t>
        <a:bodyPr/>
        <a:lstStyle/>
        <a:p>
          <a:r>
            <a:rPr lang="en-US" sz="2600" dirty="0" err="1">
              <a:latin typeface="Arial" pitchFamily="34" charset="0"/>
              <a:cs typeface="Arial" pitchFamily="34" charset="0"/>
            </a:rPr>
            <a:t>Giảm</a:t>
          </a:r>
          <a:r>
            <a:rPr lang="en-US" sz="2600" dirty="0">
              <a:latin typeface="Arial" pitchFamily="34" charset="0"/>
              <a:cs typeface="Arial" pitchFamily="34" charset="0"/>
            </a:rPr>
            <a:t> </a:t>
          </a:r>
          <a:r>
            <a:rPr lang="en-US" sz="2600" dirty="0" err="1">
              <a:latin typeface="Arial" pitchFamily="34" charset="0"/>
              <a:cs typeface="Arial" pitchFamily="34" charset="0"/>
            </a:rPr>
            <a:t>gánh</a:t>
          </a:r>
          <a:r>
            <a:rPr lang="en-US" sz="2600" dirty="0">
              <a:latin typeface="Arial" pitchFamily="34" charset="0"/>
              <a:cs typeface="Arial" pitchFamily="34" charset="0"/>
            </a:rPr>
            <a:t> </a:t>
          </a:r>
          <a:r>
            <a:rPr lang="en-US" sz="2600" dirty="0" err="1">
              <a:latin typeface="Arial" pitchFamily="34" charset="0"/>
              <a:cs typeface="Arial" pitchFamily="34" charset="0"/>
            </a:rPr>
            <a:t>nặng</a:t>
          </a:r>
          <a:r>
            <a:rPr lang="en-US" sz="2600" dirty="0">
              <a:latin typeface="Arial" pitchFamily="34" charset="0"/>
              <a:cs typeface="Arial" pitchFamily="34" charset="0"/>
            </a:rPr>
            <a:t> do ma </a:t>
          </a:r>
          <a:r>
            <a:rPr lang="en-US" sz="2600" dirty="0" err="1">
              <a:latin typeface="Arial" pitchFamily="34" charset="0"/>
              <a:cs typeface="Arial" pitchFamily="34" charset="0"/>
            </a:rPr>
            <a:t>túy</a:t>
          </a:r>
          <a:r>
            <a:rPr lang="en-US" sz="2600" dirty="0">
              <a:latin typeface="Arial" pitchFamily="34" charset="0"/>
              <a:cs typeface="Arial" pitchFamily="34" charset="0"/>
            </a:rPr>
            <a:t> </a:t>
          </a:r>
        </a:p>
      </dgm:t>
    </dgm:pt>
    <dgm:pt modelId="{173652EB-6C86-4474-8E6E-788BEDE5CB8A}" type="parTrans" cxnId="{D9E2F3CE-39BF-43FB-A066-9AAD13991868}">
      <dgm:prSet/>
      <dgm:spPr/>
      <dgm:t>
        <a:bodyPr/>
        <a:lstStyle/>
        <a:p>
          <a:endParaRPr lang="en-US"/>
        </a:p>
      </dgm:t>
    </dgm:pt>
    <dgm:pt modelId="{10CFAF62-971B-4060-AED3-18E89070693C}" type="sibTrans" cxnId="{D9E2F3CE-39BF-43FB-A066-9AAD13991868}">
      <dgm:prSet/>
      <dgm:spPr/>
      <dgm:t>
        <a:bodyPr/>
        <a:lstStyle/>
        <a:p>
          <a:endParaRPr lang="en-US"/>
        </a:p>
      </dgm:t>
    </dgm:pt>
    <dgm:pt modelId="{84BBA839-D481-4226-9C2A-5E7F4332E846}">
      <dgm:prSet phldrT="[Text]" custT="1"/>
      <dgm:spPr/>
      <dgm:t>
        <a:bodyPr/>
        <a:lstStyle/>
        <a:p>
          <a:endParaRPr lang="en-US" sz="2700" dirty="0">
            <a:latin typeface="Arial" pitchFamily="34" charset="0"/>
            <a:cs typeface="Arial" pitchFamily="34" charset="0"/>
          </a:endParaRPr>
        </a:p>
      </dgm:t>
    </dgm:pt>
    <dgm:pt modelId="{A1C7B4C6-2160-4414-B7A8-EAB53E3E0D6E}" type="parTrans" cxnId="{A75BCDB7-4E3E-491C-86C3-93F496374FD5}">
      <dgm:prSet/>
      <dgm:spPr/>
      <dgm:t>
        <a:bodyPr/>
        <a:lstStyle/>
        <a:p>
          <a:endParaRPr lang="en-US"/>
        </a:p>
      </dgm:t>
    </dgm:pt>
    <dgm:pt modelId="{C3064A5B-6C27-4957-8FB5-1487A0DDAB5C}" type="sibTrans" cxnId="{A75BCDB7-4E3E-491C-86C3-93F496374FD5}">
      <dgm:prSet/>
      <dgm:spPr/>
      <dgm:t>
        <a:bodyPr/>
        <a:lstStyle/>
        <a:p>
          <a:endParaRPr lang="en-US"/>
        </a:p>
      </dgm:t>
    </dgm:pt>
    <dgm:pt modelId="{43695DB8-878B-46D3-9445-74E664CEB55B}">
      <dgm:prSet phldrT="[Text]" custT="1"/>
      <dgm:spPr/>
      <dgm:t>
        <a:bodyPr/>
        <a:lstStyle/>
        <a:p>
          <a:r>
            <a:rPr lang="en-US" sz="2700" dirty="0" err="1">
              <a:latin typeface="Arial" pitchFamily="34" charset="0"/>
              <a:cs typeface="Arial" pitchFamily="34" charset="0"/>
            </a:rPr>
            <a:t>Các</a:t>
          </a:r>
          <a:r>
            <a:rPr lang="en-US" sz="2700" dirty="0">
              <a:latin typeface="Arial" pitchFamily="34" charset="0"/>
              <a:cs typeface="Arial" pitchFamily="34" charset="0"/>
            </a:rPr>
            <a:t> </a:t>
          </a:r>
          <a:r>
            <a:rPr lang="en-US" sz="2700" dirty="0" err="1">
              <a:latin typeface="Arial" pitchFamily="34" charset="0"/>
              <a:cs typeface="Arial" pitchFamily="34" charset="0"/>
            </a:rPr>
            <a:t>mối</a:t>
          </a:r>
          <a:r>
            <a:rPr lang="en-US" sz="2700" dirty="0">
              <a:latin typeface="Arial" pitchFamily="34" charset="0"/>
              <a:cs typeface="Arial" pitchFamily="34" charset="0"/>
            </a:rPr>
            <a:t> </a:t>
          </a:r>
          <a:r>
            <a:rPr lang="en-US" sz="2700" dirty="0" err="1">
              <a:latin typeface="Arial" pitchFamily="34" charset="0"/>
              <a:cs typeface="Arial" pitchFamily="34" charset="0"/>
            </a:rPr>
            <a:t>quan</a:t>
          </a:r>
          <a:r>
            <a:rPr lang="en-US" sz="2700" dirty="0">
              <a:latin typeface="Arial" pitchFamily="34" charset="0"/>
              <a:cs typeface="Arial" pitchFamily="34" charset="0"/>
            </a:rPr>
            <a:t> </a:t>
          </a:r>
          <a:r>
            <a:rPr lang="en-US" sz="2700" dirty="0" err="1">
              <a:latin typeface="Arial" pitchFamily="34" charset="0"/>
              <a:cs typeface="Arial" pitchFamily="34" charset="0"/>
            </a:rPr>
            <a:t>hệ</a:t>
          </a:r>
          <a:endParaRPr lang="en-US" sz="2700" dirty="0">
            <a:latin typeface="Arial" pitchFamily="34" charset="0"/>
            <a:cs typeface="Arial" pitchFamily="34" charset="0"/>
          </a:endParaRPr>
        </a:p>
      </dgm:t>
    </dgm:pt>
    <dgm:pt modelId="{4BE41289-A2C8-4754-9EB7-D0DB33D4F1E3}" type="parTrans" cxnId="{C5DFB8DE-9704-45DE-8EC8-ADFC0AB0E44F}">
      <dgm:prSet/>
      <dgm:spPr/>
      <dgm:t>
        <a:bodyPr/>
        <a:lstStyle/>
        <a:p>
          <a:endParaRPr lang="en-US"/>
        </a:p>
      </dgm:t>
    </dgm:pt>
    <dgm:pt modelId="{813B4F40-4DEB-40EB-8462-3054B3A3A8CF}" type="sibTrans" cxnId="{C5DFB8DE-9704-45DE-8EC8-ADFC0AB0E44F}">
      <dgm:prSet/>
      <dgm:spPr/>
      <dgm:t>
        <a:bodyPr/>
        <a:lstStyle/>
        <a:p>
          <a:endParaRPr lang="en-US"/>
        </a:p>
      </dgm:t>
    </dgm:pt>
    <dgm:pt modelId="{A28B7F84-6678-465A-A5DD-A38B98D0ADF1}">
      <dgm:prSet phldrT="[Text]" custT="1"/>
      <dgm:spPr/>
      <dgm:t>
        <a:bodyPr/>
        <a:lstStyle/>
        <a:p>
          <a:r>
            <a:rPr lang="en-US" sz="2700" dirty="0">
              <a:latin typeface="Arial" pitchFamily="34" charset="0"/>
              <a:cs typeface="Arial" pitchFamily="34" charset="0"/>
            </a:rPr>
            <a:t>HIV/AIDS, VGB, VGC</a:t>
          </a:r>
        </a:p>
      </dgm:t>
    </dgm:pt>
    <dgm:pt modelId="{7CB9A17E-5E60-4284-92F5-88A37303A214}" type="parTrans" cxnId="{8FFD9388-3E18-4F61-AB96-E025F40CDA99}">
      <dgm:prSet/>
      <dgm:spPr/>
      <dgm:t>
        <a:bodyPr/>
        <a:lstStyle/>
        <a:p>
          <a:endParaRPr lang="en-US"/>
        </a:p>
      </dgm:t>
    </dgm:pt>
    <dgm:pt modelId="{44D5ECAC-F29E-424A-9113-C7E0886DE02B}" type="sibTrans" cxnId="{8FFD9388-3E18-4F61-AB96-E025F40CDA99}">
      <dgm:prSet/>
      <dgm:spPr/>
      <dgm:t>
        <a:bodyPr/>
        <a:lstStyle/>
        <a:p>
          <a:endParaRPr lang="en-US"/>
        </a:p>
      </dgm:t>
    </dgm:pt>
    <dgm:pt modelId="{89CFBB10-04CC-4F40-9A74-0311F3C7624B}">
      <dgm:prSet phldrT="[Text]" custT="1"/>
      <dgm:spPr/>
      <dgm:t>
        <a:bodyPr/>
        <a:lstStyle/>
        <a:p>
          <a:r>
            <a:rPr lang="en-US" sz="2800" dirty="0" err="1">
              <a:latin typeface="Arial" pitchFamily="34" charset="0"/>
              <a:cs typeface="Arial" pitchFamily="34" charset="0"/>
            </a:rPr>
            <a:t>Tái</a:t>
          </a:r>
          <a:r>
            <a:rPr lang="en-US" sz="2800" dirty="0">
              <a:latin typeface="Arial" pitchFamily="34" charset="0"/>
              <a:cs typeface="Arial" pitchFamily="34" charset="0"/>
            </a:rPr>
            <a:t> </a:t>
          </a:r>
          <a:r>
            <a:rPr lang="en-US" sz="2800" dirty="0" err="1">
              <a:latin typeface="Arial" pitchFamily="34" charset="0"/>
              <a:cs typeface="Arial" pitchFamily="34" charset="0"/>
            </a:rPr>
            <a:t>nghiện</a:t>
          </a:r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D09A24E3-FC09-4F74-BAC7-2B42E1AF5DDB}" type="parTrans" cxnId="{90951062-7BCF-41CB-8B7C-081730297E75}">
      <dgm:prSet/>
      <dgm:spPr/>
      <dgm:t>
        <a:bodyPr/>
        <a:lstStyle/>
        <a:p>
          <a:endParaRPr lang="en-US"/>
        </a:p>
      </dgm:t>
    </dgm:pt>
    <dgm:pt modelId="{F57796F5-ED59-470D-8E8C-BC12C6842971}" type="sibTrans" cxnId="{90951062-7BCF-41CB-8B7C-081730297E75}">
      <dgm:prSet/>
      <dgm:spPr/>
      <dgm:t>
        <a:bodyPr/>
        <a:lstStyle/>
        <a:p>
          <a:endParaRPr lang="en-US"/>
        </a:p>
      </dgm:t>
    </dgm:pt>
    <dgm:pt modelId="{DFFE140C-5518-4DFD-99D6-4F2BE4090D1F}">
      <dgm:prSet phldrT="[Text]" custT="1"/>
      <dgm:spPr/>
      <dgm:t>
        <a:bodyPr/>
        <a:lstStyle/>
        <a:p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37E01565-81AD-4CFA-85B6-B4132C37A8F4}" type="parTrans" cxnId="{0867D6AF-4269-4F5F-9F3B-0933EEC56D3C}">
      <dgm:prSet/>
      <dgm:spPr/>
      <dgm:t>
        <a:bodyPr/>
        <a:lstStyle/>
        <a:p>
          <a:endParaRPr lang="en-US"/>
        </a:p>
      </dgm:t>
    </dgm:pt>
    <dgm:pt modelId="{46C72DFB-462C-4DB7-B723-6D25F27CA927}" type="sibTrans" cxnId="{0867D6AF-4269-4F5F-9F3B-0933EEC56D3C}">
      <dgm:prSet/>
      <dgm:spPr/>
      <dgm:t>
        <a:bodyPr/>
        <a:lstStyle/>
        <a:p>
          <a:endParaRPr lang="en-US"/>
        </a:p>
      </dgm:t>
    </dgm:pt>
    <dgm:pt modelId="{B5BFC23D-567F-4751-8964-304B101E021F}" type="pres">
      <dgm:prSet presAssocID="{AA50F8C6-CC86-4602-A91E-C4812C099E8F}" presName="Name0" presStyleCnt="0">
        <dgm:presLayoutVars>
          <dgm:dir/>
          <dgm:animLvl val="lvl"/>
          <dgm:resizeHandles val="exact"/>
        </dgm:presLayoutVars>
      </dgm:prSet>
      <dgm:spPr/>
    </dgm:pt>
    <dgm:pt modelId="{0BE239D0-52FC-413F-BFB4-56A896FEC647}" type="pres">
      <dgm:prSet presAssocID="{AA50F8C6-CC86-4602-A91E-C4812C099E8F}" presName="tSp" presStyleCnt="0"/>
      <dgm:spPr/>
    </dgm:pt>
    <dgm:pt modelId="{238CEE5A-887D-4D0D-9734-31D752918907}" type="pres">
      <dgm:prSet presAssocID="{AA50F8C6-CC86-4602-A91E-C4812C099E8F}" presName="bSp" presStyleCnt="0"/>
      <dgm:spPr/>
    </dgm:pt>
    <dgm:pt modelId="{9ED174CE-3E04-4B73-A993-AF7C08ADE81E}" type="pres">
      <dgm:prSet presAssocID="{AA50F8C6-CC86-4602-A91E-C4812C099E8F}" presName="process" presStyleCnt="0"/>
      <dgm:spPr/>
    </dgm:pt>
    <dgm:pt modelId="{BE706845-17FC-4804-B236-4BE9A7AC400B}" type="pres">
      <dgm:prSet presAssocID="{A0193ECA-342D-41EB-8C76-6D8B08DBF0BF}" presName="composite1" presStyleCnt="0"/>
      <dgm:spPr/>
    </dgm:pt>
    <dgm:pt modelId="{996D3F8B-2A9F-4A83-B0EB-4D04214A2A47}" type="pres">
      <dgm:prSet presAssocID="{A0193ECA-342D-41EB-8C76-6D8B08DBF0BF}" presName="dummyNode1" presStyleLbl="node1" presStyleIdx="0" presStyleCnt="3"/>
      <dgm:spPr/>
    </dgm:pt>
    <dgm:pt modelId="{0477FB62-2CC4-4A16-9793-65DA2B3E230C}" type="pres">
      <dgm:prSet presAssocID="{A0193ECA-342D-41EB-8C76-6D8B08DBF0BF}" presName="childNode1" presStyleLbl="bgAcc1" presStyleIdx="0" presStyleCnt="3" custScaleX="265245" custScaleY="208253">
        <dgm:presLayoutVars>
          <dgm:bulletEnabled val="1"/>
        </dgm:presLayoutVars>
      </dgm:prSet>
      <dgm:spPr/>
    </dgm:pt>
    <dgm:pt modelId="{6155F5AF-80E5-4910-AF34-96232BFFB6D5}" type="pres">
      <dgm:prSet presAssocID="{A0193ECA-342D-41EB-8C76-6D8B08DBF0BF}" presName="childNode1tx" presStyleLbl="bgAcc1" presStyleIdx="0" presStyleCnt="3">
        <dgm:presLayoutVars>
          <dgm:bulletEnabled val="1"/>
        </dgm:presLayoutVars>
      </dgm:prSet>
      <dgm:spPr/>
    </dgm:pt>
    <dgm:pt modelId="{5E0231E9-7C2E-43E7-9E26-550581658AF7}" type="pres">
      <dgm:prSet presAssocID="{A0193ECA-342D-41EB-8C76-6D8B08DBF0BF}" presName="parentNode1" presStyleLbl="node1" presStyleIdx="0" presStyleCnt="3" custScaleX="162883" custScaleY="122022" custLinFactNeighborX="-32904" custLinFactNeighborY="86116">
        <dgm:presLayoutVars>
          <dgm:chMax val="1"/>
          <dgm:bulletEnabled val="1"/>
        </dgm:presLayoutVars>
      </dgm:prSet>
      <dgm:spPr/>
    </dgm:pt>
    <dgm:pt modelId="{429333C5-3046-46E7-BD1A-B0461AFD00E3}" type="pres">
      <dgm:prSet presAssocID="{A0193ECA-342D-41EB-8C76-6D8B08DBF0BF}" presName="connSite1" presStyleCnt="0"/>
      <dgm:spPr/>
    </dgm:pt>
    <dgm:pt modelId="{61787A33-94EF-4710-AC97-DB7834C44A92}" type="pres">
      <dgm:prSet presAssocID="{B05C6EDE-88A8-48D6-B0BE-194538C0D293}" presName="Name9" presStyleLbl="sibTrans2D1" presStyleIdx="0" presStyleCnt="2"/>
      <dgm:spPr/>
    </dgm:pt>
    <dgm:pt modelId="{A389D7C8-B6C2-4BB8-92DA-911CD39117B7}" type="pres">
      <dgm:prSet presAssocID="{A3123BC2-FB22-46CE-99B8-93A557A09A44}" presName="composite2" presStyleCnt="0"/>
      <dgm:spPr/>
    </dgm:pt>
    <dgm:pt modelId="{63DB1041-E618-4729-9E38-95DBFE62EFDA}" type="pres">
      <dgm:prSet presAssocID="{A3123BC2-FB22-46CE-99B8-93A557A09A44}" presName="dummyNode2" presStyleLbl="node1" presStyleIdx="0" presStyleCnt="3"/>
      <dgm:spPr/>
    </dgm:pt>
    <dgm:pt modelId="{1F3C4F41-9274-4DE0-AEC0-0630C3063389}" type="pres">
      <dgm:prSet presAssocID="{A3123BC2-FB22-46CE-99B8-93A557A09A44}" presName="childNode2" presStyleLbl="bgAcc1" presStyleIdx="1" presStyleCnt="3" custScaleX="215262" custScaleY="256633" custLinFactNeighborX="-922" custLinFactNeighborY="4798">
        <dgm:presLayoutVars>
          <dgm:bulletEnabled val="1"/>
        </dgm:presLayoutVars>
      </dgm:prSet>
      <dgm:spPr/>
    </dgm:pt>
    <dgm:pt modelId="{68FCF7C2-9CBA-4A14-9839-55268F59F14F}" type="pres">
      <dgm:prSet presAssocID="{A3123BC2-FB22-46CE-99B8-93A557A09A44}" presName="childNode2tx" presStyleLbl="bgAcc1" presStyleIdx="1" presStyleCnt="3">
        <dgm:presLayoutVars>
          <dgm:bulletEnabled val="1"/>
        </dgm:presLayoutVars>
      </dgm:prSet>
      <dgm:spPr/>
    </dgm:pt>
    <dgm:pt modelId="{B7BBB5A1-5A04-4A27-921A-5455A9B51F48}" type="pres">
      <dgm:prSet presAssocID="{A3123BC2-FB22-46CE-99B8-93A557A09A44}" presName="parentNode2" presStyleLbl="node1" presStyleIdx="1" presStyleCnt="3" custScaleX="185118" custScaleY="161995" custLinFactY="-51786" custLinFactNeighborX="-22679" custLinFactNeighborY="-100000">
        <dgm:presLayoutVars>
          <dgm:chMax val="0"/>
          <dgm:bulletEnabled val="1"/>
        </dgm:presLayoutVars>
      </dgm:prSet>
      <dgm:spPr/>
    </dgm:pt>
    <dgm:pt modelId="{BB9023B1-C0F6-4F0F-97B9-FF51CC051F02}" type="pres">
      <dgm:prSet presAssocID="{A3123BC2-FB22-46CE-99B8-93A557A09A44}" presName="connSite2" presStyleCnt="0"/>
      <dgm:spPr/>
    </dgm:pt>
    <dgm:pt modelId="{DA32F885-4939-41DE-8040-B2911F600562}" type="pres">
      <dgm:prSet presAssocID="{B5AC9776-8649-47EA-990D-7B4E47766E51}" presName="Name18" presStyleLbl="sibTrans2D1" presStyleIdx="1" presStyleCnt="2"/>
      <dgm:spPr/>
    </dgm:pt>
    <dgm:pt modelId="{3726F7C2-A8AA-403D-BA8B-48DA3AD05B1E}" type="pres">
      <dgm:prSet presAssocID="{44718538-710C-4201-ABCF-4974E8EA0D2A}" presName="composite1" presStyleCnt="0"/>
      <dgm:spPr/>
    </dgm:pt>
    <dgm:pt modelId="{086C144F-EF9A-45D1-8C05-E76CFE9A98E6}" type="pres">
      <dgm:prSet presAssocID="{44718538-710C-4201-ABCF-4974E8EA0D2A}" presName="dummyNode1" presStyleLbl="node1" presStyleIdx="1" presStyleCnt="3"/>
      <dgm:spPr/>
    </dgm:pt>
    <dgm:pt modelId="{B020CEAD-EF24-4F1E-8C22-072D23D02C13}" type="pres">
      <dgm:prSet presAssocID="{44718538-710C-4201-ABCF-4974E8EA0D2A}" presName="childNode1" presStyleLbl="bgAcc1" presStyleIdx="2" presStyleCnt="3" custScaleX="222087" custScaleY="232548" custLinFactNeighborX="270" custLinFactNeighborY="6016">
        <dgm:presLayoutVars>
          <dgm:bulletEnabled val="1"/>
        </dgm:presLayoutVars>
      </dgm:prSet>
      <dgm:spPr/>
    </dgm:pt>
    <dgm:pt modelId="{DD19EC53-A383-47CC-82A1-40789574698E}" type="pres">
      <dgm:prSet presAssocID="{44718538-710C-4201-ABCF-4974E8EA0D2A}" presName="childNode1tx" presStyleLbl="bgAcc1" presStyleIdx="2" presStyleCnt="3">
        <dgm:presLayoutVars>
          <dgm:bulletEnabled val="1"/>
        </dgm:presLayoutVars>
      </dgm:prSet>
      <dgm:spPr/>
    </dgm:pt>
    <dgm:pt modelId="{79C21D47-AED4-4B59-B46C-016ACED2EA02}" type="pres">
      <dgm:prSet presAssocID="{44718538-710C-4201-ABCF-4974E8EA0D2A}" presName="parentNode1" presStyleLbl="node1" presStyleIdx="2" presStyleCnt="3" custScaleX="222276" custScaleY="195901" custLinFactY="41943" custLinFactNeighborX="-17898" custLinFactNeighborY="100000">
        <dgm:presLayoutVars>
          <dgm:chMax val="1"/>
          <dgm:bulletEnabled val="1"/>
        </dgm:presLayoutVars>
      </dgm:prSet>
      <dgm:spPr/>
    </dgm:pt>
    <dgm:pt modelId="{5894CDCA-700E-4447-B30F-A58A7C12DE0E}" type="pres">
      <dgm:prSet presAssocID="{44718538-710C-4201-ABCF-4974E8EA0D2A}" presName="connSite1" presStyleCnt="0"/>
      <dgm:spPr/>
    </dgm:pt>
  </dgm:ptLst>
  <dgm:cxnLst>
    <dgm:cxn modelId="{01FE0302-B423-460E-BB61-1A54A5452D37}" type="presOf" srcId="{A0193ECA-342D-41EB-8C76-6D8B08DBF0BF}" destId="{5E0231E9-7C2E-43E7-9E26-550581658AF7}" srcOrd="0" destOrd="0" presId="urn:microsoft.com/office/officeart/2005/8/layout/hProcess4"/>
    <dgm:cxn modelId="{3C607402-3989-481D-AA27-CD8937E563CE}" type="presOf" srcId="{6B6F03B2-0290-4B29-9D19-F4C253D14741}" destId="{6155F5AF-80E5-4910-AF34-96232BFFB6D5}" srcOrd="1" destOrd="0" presId="urn:microsoft.com/office/officeart/2005/8/layout/hProcess4"/>
    <dgm:cxn modelId="{D1E6C213-4B7F-4F86-8608-B2F8CC3C6486}" type="presOf" srcId="{F86A18CD-8223-43B7-AEA4-38C7EF299F5A}" destId="{DD19EC53-A383-47CC-82A1-40789574698E}" srcOrd="1" destOrd="3" presId="urn:microsoft.com/office/officeart/2005/8/layout/hProcess4"/>
    <dgm:cxn modelId="{7651FE19-D1E3-497E-A41C-AEE25B759D87}" srcId="{AA50F8C6-CC86-4602-A91E-C4812C099E8F}" destId="{44718538-710C-4201-ABCF-4974E8EA0D2A}" srcOrd="2" destOrd="0" parTransId="{7F3CE9FD-7542-46EF-A658-93F536B45193}" sibTransId="{134919B3-D453-4A8A-8CB3-65F8A69ADE30}"/>
    <dgm:cxn modelId="{D2B11A29-ABBC-4416-A80C-5D6D030E873E}" type="presOf" srcId="{A28B7F84-6678-465A-A5DD-A38B98D0ADF1}" destId="{6155F5AF-80E5-4910-AF34-96232BFFB6D5}" srcOrd="1" destOrd="2" presId="urn:microsoft.com/office/officeart/2005/8/layout/hProcess4"/>
    <dgm:cxn modelId="{A141A72B-7009-4197-B25A-71920BBE8367}" type="presOf" srcId="{09832DB9-D23D-4DEE-8F74-862C31854AF2}" destId="{DD19EC53-A383-47CC-82A1-40789574698E}" srcOrd="1" destOrd="1" presId="urn:microsoft.com/office/officeart/2005/8/layout/hProcess4"/>
    <dgm:cxn modelId="{24237A35-3446-4A25-B445-6A86143216A4}" srcId="{AA50F8C6-CC86-4602-A91E-C4812C099E8F}" destId="{A0193ECA-342D-41EB-8C76-6D8B08DBF0BF}" srcOrd="0" destOrd="0" parTransId="{186723AC-6801-4FA0-A159-D16B869FB26E}" sibTransId="{B05C6EDE-88A8-48D6-B0BE-194538C0D293}"/>
    <dgm:cxn modelId="{207F9836-3D03-497A-8D8A-C71425187C7C}" type="presOf" srcId="{84BBA839-D481-4226-9C2A-5E7F4332E846}" destId="{0477FB62-2CC4-4A16-9793-65DA2B3E230C}" srcOrd="0" destOrd="3" presId="urn:microsoft.com/office/officeart/2005/8/layout/hProcess4"/>
    <dgm:cxn modelId="{10152439-525B-4EB4-8791-08439E01A6BB}" type="presOf" srcId="{AA50F8C6-CC86-4602-A91E-C4812C099E8F}" destId="{B5BFC23D-567F-4751-8964-304B101E021F}" srcOrd="0" destOrd="0" presId="urn:microsoft.com/office/officeart/2005/8/layout/hProcess4"/>
    <dgm:cxn modelId="{90951062-7BCF-41CB-8B7C-081730297E75}" srcId="{44718538-710C-4201-ABCF-4974E8EA0D2A}" destId="{89CFBB10-04CC-4F40-9A74-0311F3C7624B}" srcOrd="2" destOrd="0" parTransId="{D09A24E3-FC09-4F74-BAC7-2B42E1AF5DDB}" sibTransId="{F57796F5-ED59-470D-8E8C-BC12C6842971}"/>
    <dgm:cxn modelId="{15DAB342-DEFE-4778-A152-68969296B975}" type="presOf" srcId="{0E7F1588-F16C-4D66-A449-18ED7F7366E7}" destId="{68FCF7C2-9CBA-4A14-9839-55268F59F14F}" srcOrd="1" destOrd="1" presId="urn:microsoft.com/office/officeart/2005/8/layout/hProcess4"/>
    <dgm:cxn modelId="{184DA368-B029-454E-A785-2B3758E7F2B2}" type="presOf" srcId="{DFFE140C-5518-4DFD-99D6-4F2BE4090D1F}" destId="{DD19EC53-A383-47CC-82A1-40789574698E}" srcOrd="1" destOrd="0" presId="urn:microsoft.com/office/officeart/2005/8/layout/hProcess4"/>
    <dgm:cxn modelId="{78DA604B-58B4-407F-AAF0-569457F47A3E}" type="presOf" srcId="{43695DB8-878B-46D3-9445-74E664CEB55B}" destId="{6155F5AF-80E5-4910-AF34-96232BFFB6D5}" srcOrd="1" destOrd="1" presId="urn:microsoft.com/office/officeart/2005/8/layout/hProcess4"/>
    <dgm:cxn modelId="{32634D4E-AAF3-4CC3-846E-618EAD8E2CCF}" type="presOf" srcId="{A28B7F84-6678-465A-A5DD-A38B98D0ADF1}" destId="{0477FB62-2CC4-4A16-9793-65DA2B3E230C}" srcOrd="0" destOrd="2" presId="urn:microsoft.com/office/officeart/2005/8/layout/hProcess4"/>
    <dgm:cxn modelId="{6CDD774E-FC53-4646-B5F4-39024C4B132E}" type="presOf" srcId="{0E7F1588-F16C-4D66-A449-18ED7F7366E7}" destId="{1F3C4F41-9274-4DE0-AEC0-0630C3063389}" srcOrd="0" destOrd="1" presId="urn:microsoft.com/office/officeart/2005/8/layout/hProcess4"/>
    <dgm:cxn modelId="{1503B56E-E79F-464E-89FB-BA5E2F916398}" type="presOf" srcId="{A3123BC2-FB22-46CE-99B8-93A557A09A44}" destId="{B7BBB5A1-5A04-4A27-921A-5455A9B51F48}" srcOrd="0" destOrd="0" presId="urn:microsoft.com/office/officeart/2005/8/layout/hProcess4"/>
    <dgm:cxn modelId="{56BFAC6F-8DE7-4078-A59E-3A9474C4C933}" type="presOf" srcId="{89CFBB10-04CC-4F40-9A74-0311F3C7624B}" destId="{B020CEAD-EF24-4F1E-8C22-072D23D02C13}" srcOrd="0" destOrd="2" presId="urn:microsoft.com/office/officeart/2005/8/layout/hProcess4"/>
    <dgm:cxn modelId="{C8C70476-AE1F-4209-BC43-79DD9E9A505A}" type="presOf" srcId="{91B5B473-7491-473F-8453-BAFB2000B4C7}" destId="{1F3C4F41-9274-4DE0-AEC0-0630C3063389}" srcOrd="0" destOrd="0" presId="urn:microsoft.com/office/officeart/2005/8/layout/hProcess4"/>
    <dgm:cxn modelId="{28634F58-A08A-487F-BA4D-C0531B749C23}" srcId="{A3123BC2-FB22-46CE-99B8-93A557A09A44}" destId="{91B5B473-7491-473F-8453-BAFB2000B4C7}" srcOrd="0" destOrd="0" parTransId="{1081497F-F087-4DA6-9D63-A7C5407FF580}" sibTransId="{1C872ECC-870F-4FE9-B142-61B59363BBD2}"/>
    <dgm:cxn modelId="{64233059-F437-47F3-BD9E-12D14F92BCC6}" type="presOf" srcId="{09832DB9-D23D-4DEE-8F74-862C31854AF2}" destId="{B020CEAD-EF24-4F1E-8C22-072D23D02C13}" srcOrd="0" destOrd="1" presId="urn:microsoft.com/office/officeart/2005/8/layout/hProcess4"/>
    <dgm:cxn modelId="{F0CA9184-D57B-490E-9648-D24F6AF52992}" type="presOf" srcId="{DFFE140C-5518-4DFD-99D6-4F2BE4090D1F}" destId="{B020CEAD-EF24-4F1E-8C22-072D23D02C13}" srcOrd="0" destOrd="0" presId="urn:microsoft.com/office/officeart/2005/8/layout/hProcess4"/>
    <dgm:cxn modelId="{A9B23A88-165A-419D-9F13-42F48A3DCA4B}" srcId="{44718538-710C-4201-ABCF-4974E8EA0D2A}" destId="{09832DB9-D23D-4DEE-8F74-862C31854AF2}" srcOrd="1" destOrd="0" parTransId="{DBDE987A-562D-4B98-BD17-0EC7BC1B670F}" sibTransId="{2CCE19CB-EEE2-4DC3-BA1E-A60C35BA76A0}"/>
    <dgm:cxn modelId="{8FFD9388-3E18-4F61-AB96-E025F40CDA99}" srcId="{A0193ECA-342D-41EB-8C76-6D8B08DBF0BF}" destId="{A28B7F84-6678-465A-A5DD-A38B98D0ADF1}" srcOrd="2" destOrd="0" parTransId="{7CB9A17E-5E60-4284-92F5-88A37303A214}" sibTransId="{44D5ECAC-F29E-424A-9113-C7E0886DE02B}"/>
    <dgm:cxn modelId="{5A9DC188-5610-464B-AA8A-7E66B4E32BB3}" type="presOf" srcId="{B05C6EDE-88A8-48D6-B0BE-194538C0D293}" destId="{61787A33-94EF-4710-AC97-DB7834C44A92}" srcOrd="0" destOrd="0" presId="urn:microsoft.com/office/officeart/2005/8/layout/hProcess4"/>
    <dgm:cxn modelId="{B44A1599-02F4-43DA-9285-332E8F22DC37}" type="presOf" srcId="{84BBA839-D481-4226-9C2A-5E7F4332E846}" destId="{6155F5AF-80E5-4910-AF34-96232BFFB6D5}" srcOrd="1" destOrd="3" presId="urn:microsoft.com/office/officeart/2005/8/layout/hProcess4"/>
    <dgm:cxn modelId="{907E5F9B-B26D-490E-82A7-2F7C5DBC8A52}" type="presOf" srcId="{44718538-710C-4201-ABCF-4974E8EA0D2A}" destId="{79C21D47-AED4-4B59-B46C-016ACED2EA02}" srcOrd="0" destOrd="0" presId="urn:microsoft.com/office/officeart/2005/8/layout/hProcess4"/>
    <dgm:cxn modelId="{13C01D9D-2BB4-4F12-B98B-3312AC5C51E4}" type="presOf" srcId="{6B6F03B2-0290-4B29-9D19-F4C253D14741}" destId="{0477FB62-2CC4-4A16-9793-65DA2B3E230C}" srcOrd="0" destOrd="0" presId="urn:microsoft.com/office/officeart/2005/8/layout/hProcess4"/>
    <dgm:cxn modelId="{0867D6AF-4269-4F5F-9F3B-0933EEC56D3C}" srcId="{44718538-710C-4201-ABCF-4974E8EA0D2A}" destId="{DFFE140C-5518-4DFD-99D6-4F2BE4090D1F}" srcOrd="0" destOrd="0" parTransId="{37E01565-81AD-4CFA-85B6-B4132C37A8F4}" sibTransId="{46C72DFB-462C-4DB7-B723-6D25F27CA927}"/>
    <dgm:cxn modelId="{A75BCDB7-4E3E-491C-86C3-93F496374FD5}" srcId="{A0193ECA-342D-41EB-8C76-6D8B08DBF0BF}" destId="{84BBA839-D481-4226-9C2A-5E7F4332E846}" srcOrd="3" destOrd="0" parTransId="{A1C7B4C6-2160-4414-B7A8-EAB53E3E0D6E}" sibTransId="{C3064A5B-6C27-4957-8FB5-1487A0DDAB5C}"/>
    <dgm:cxn modelId="{36A9CDBA-FB21-4800-8046-6B9696D84B1D}" srcId="{A0193ECA-342D-41EB-8C76-6D8B08DBF0BF}" destId="{6B6F03B2-0290-4B29-9D19-F4C253D14741}" srcOrd="0" destOrd="0" parTransId="{E73442EB-80BB-440A-8178-9B7116616717}" sibTransId="{8850D772-6EDB-415C-BCAD-9A0BEF3CD58F}"/>
    <dgm:cxn modelId="{004F8FBC-3CE5-4D73-89D5-86EFB955733E}" type="presOf" srcId="{F86A18CD-8223-43B7-AEA4-38C7EF299F5A}" destId="{B020CEAD-EF24-4F1E-8C22-072D23D02C13}" srcOrd="0" destOrd="3" presId="urn:microsoft.com/office/officeart/2005/8/layout/hProcess4"/>
    <dgm:cxn modelId="{BF9FDFCA-58EE-4016-8504-965CCFA511B3}" type="presOf" srcId="{43695DB8-878B-46D3-9445-74E664CEB55B}" destId="{0477FB62-2CC4-4A16-9793-65DA2B3E230C}" srcOrd="0" destOrd="1" presId="urn:microsoft.com/office/officeart/2005/8/layout/hProcess4"/>
    <dgm:cxn modelId="{D9E2F3CE-39BF-43FB-A066-9AAD13991868}" srcId="{A3123BC2-FB22-46CE-99B8-93A557A09A44}" destId="{0E7F1588-F16C-4D66-A449-18ED7F7366E7}" srcOrd="1" destOrd="0" parTransId="{173652EB-6C86-4474-8E6E-788BEDE5CB8A}" sibTransId="{10CFAF62-971B-4060-AED3-18E89070693C}"/>
    <dgm:cxn modelId="{B0E7C1D7-6535-4A40-9E69-79A92864B773}" type="presOf" srcId="{91B5B473-7491-473F-8453-BAFB2000B4C7}" destId="{68FCF7C2-9CBA-4A14-9839-55268F59F14F}" srcOrd="1" destOrd="0" presId="urn:microsoft.com/office/officeart/2005/8/layout/hProcess4"/>
    <dgm:cxn modelId="{012B9DDC-4C35-4121-B134-00368360B5CD}" type="presOf" srcId="{B5AC9776-8649-47EA-990D-7B4E47766E51}" destId="{DA32F885-4939-41DE-8040-B2911F600562}" srcOrd="0" destOrd="0" presId="urn:microsoft.com/office/officeart/2005/8/layout/hProcess4"/>
    <dgm:cxn modelId="{6CF0A2DC-A8DE-475A-B307-3FA7B1A55978}" srcId="{AA50F8C6-CC86-4602-A91E-C4812C099E8F}" destId="{A3123BC2-FB22-46CE-99B8-93A557A09A44}" srcOrd="1" destOrd="0" parTransId="{2C1C4E92-A406-4939-AD22-3D8CFCD592B6}" sibTransId="{B5AC9776-8649-47EA-990D-7B4E47766E51}"/>
    <dgm:cxn modelId="{C5DFB8DE-9704-45DE-8EC8-ADFC0AB0E44F}" srcId="{A0193ECA-342D-41EB-8C76-6D8B08DBF0BF}" destId="{43695DB8-878B-46D3-9445-74E664CEB55B}" srcOrd="1" destOrd="0" parTransId="{4BE41289-A2C8-4754-9EB7-D0DB33D4F1E3}" sibTransId="{813B4F40-4DEB-40EB-8462-3054B3A3A8CF}"/>
    <dgm:cxn modelId="{FF4DAFE5-5994-44F9-ACDD-15D135DA54BC}" type="presOf" srcId="{89CFBB10-04CC-4F40-9A74-0311F3C7624B}" destId="{DD19EC53-A383-47CC-82A1-40789574698E}" srcOrd="1" destOrd="2" presId="urn:microsoft.com/office/officeart/2005/8/layout/hProcess4"/>
    <dgm:cxn modelId="{951D74EB-4A88-40E1-9878-C4E3B5B97424}" srcId="{44718538-710C-4201-ABCF-4974E8EA0D2A}" destId="{F86A18CD-8223-43B7-AEA4-38C7EF299F5A}" srcOrd="3" destOrd="0" parTransId="{EB56E670-2F8B-4821-A06D-61EA1AC8682E}" sibTransId="{1DA88F9E-6368-42D8-891E-CCF9178B3971}"/>
    <dgm:cxn modelId="{37358EA4-339D-4986-9817-93B2A7DFFA2E}" type="presParOf" srcId="{B5BFC23D-567F-4751-8964-304B101E021F}" destId="{0BE239D0-52FC-413F-BFB4-56A896FEC647}" srcOrd="0" destOrd="0" presId="urn:microsoft.com/office/officeart/2005/8/layout/hProcess4"/>
    <dgm:cxn modelId="{FAB82A19-3F5C-4F1F-AE1E-20EDE52860AD}" type="presParOf" srcId="{B5BFC23D-567F-4751-8964-304B101E021F}" destId="{238CEE5A-887D-4D0D-9734-31D752918907}" srcOrd="1" destOrd="0" presId="urn:microsoft.com/office/officeart/2005/8/layout/hProcess4"/>
    <dgm:cxn modelId="{171ADFD6-9F2C-40B1-A00C-67F8AE54983D}" type="presParOf" srcId="{B5BFC23D-567F-4751-8964-304B101E021F}" destId="{9ED174CE-3E04-4B73-A993-AF7C08ADE81E}" srcOrd="2" destOrd="0" presId="urn:microsoft.com/office/officeart/2005/8/layout/hProcess4"/>
    <dgm:cxn modelId="{C24880F6-C84C-44A0-935F-1A5DDECC9DF2}" type="presParOf" srcId="{9ED174CE-3E04-4B73-A993-AF7C08ADE81E}" destId="{BE706845-17FC-4804-B236-4BE9A7AC400B}" srcOrd="0" destOrd="0" presId="urn:microsoft.com/office/officeart/2005/8/layout/hProcess4"/>
    <dgm:cxn modelId="{EC0426CF-ED68-494D-B183-FE83B3AB5513}" type="presParOf" srcId="{BE706845-17FC-4804-B236-4BE9A7AC400B}" destId="{996D3F8B-2A9F-4A83-B0EB-4D04214A2A47}" srcOrd="0" destOrd="0" presId="urn:microsoft.com/office/officeart/2005/8/layout/hProcess4"/>
    <dgm:cxn modelId="{5166130E-1260-4C8B-9ED0-31F9EB459DAC}" type="presParOf" srcId="{BE706845-17FC-4804-B236-4BE9A7AC400B}" destId="{0477FB62-2CC4-4A16-9793-65DA2B3E230C}" srcOrd="1" destOrd="0" presId="urn:microsoft.com/office/officeart/2005/8/layout/hProcess4"/>
    <dgm:cxn modelId="{14E05238-E009-49C3-9113-DCE51B1BE4BF}" type="presParOf" srcId="{BE706845-17FC-4804-B236-4BE9A7AC400B}" destId="{6155F5AF-80E5-4910-AF34-96232BFFB6D5}" srcOrd="2" destOrd="0" presId="urn:microsoft.com/office/officeart/2005/8/layout/hProcess4"/>
    <dgm:cxn modelId="{69A1F2E6-6363-43B4-ABE2-140919088B57}" type="presParOf" srcId="{BE706845-17FC-4804-B236-4BE9A7AC400B}" destId="{5E0231E9-7C2E-43E7-9E26-550581658AF7}" srcOrd="3" destOrd="0" presId="urn:microsoft.com/office/officeart/2005/8/layout/hProcess4"/>
    <dgm:cxn modelId="{E30FF1F9-891C-458A-B7FB-BED16C1BE27A}" type="presParOf" srcId="{BE706845-17FC-4804-B236-4BE9A7AC400B}" destId="{429333C5-3046-46E7-BD1A-B0461AFD00E3}" srcOrd="4" destOrd="0" presId="urn:microsoft.com/office/officeart/2005/8/layout/hProcess4"/>
    <dgm:cxn modelId="{494DE289-E078-41CB-A63E-B84F46076516}" type="presParOf" srcId="{9ED174CE-3E04-4B73-A993-AF7C08ADE81E}" destId="{61787A33-94EF-4710-AC97-DB7834C44A92}" srcOrd="1" destOrd="0" presId="urn:microsoft.com/office/officeart/2005/8/layout/hProcess4"/>
    <dgm:cxn modelId="{D7C58606-DC17-407F-B8C2-8E678E885A36}" type="presParOf" srcId="{9ED174CE-3E04-4B73-A993-AF7C08ADE81E}" destId="{A389D7C8-B6C2-4BB8-92DA-911CD39117B7}" srcOrd="2" destOrd="0" presId="urn:microsoft.com/office/officeart/2005/8/layout/hProcess4"/>
    <dgm:cxn modelId="{0838F485-D9BF-4A68-A0B1-B9A0A9F4ED7D}" type="presParOf" srcId="{A389D7C8-B6C2-4BB8-92DA-911CD39117B7}" destId="{63DB1041-E618-4729-9E38-95DBFE62EFDA}" srcOrd="0" destOrd="0" presId="urn:microsoft.com/office/officeart/2005/8/layout/hProcess4"/>
    <dgm:cxn modelId="{CB3DA0BE-014C-4C7E-BBA3-651A7BCAF162}" type="presParOf" srcId="{A389D7C8-B6C2-4BB8-92DA-911CD39117B7}" destId="{1F3C4F41-9274-4DE0-AEC0-0630C3063389}" srcOrd="1" destOrd="0" presId="urn:microsoft.com/office/officeart/2005/8/layout/hProcess4"/>
    <dgm:cxn modelId="{A3D54A8B-BD61-4C92-9DF8-8927B26B6A6D}" type="presParOf" srcId="{A389D7C8-B6C2-4BB8-92DA-911CD39117B7}" destId="{68FCF7C2-9CBA-4A14-9839-55268F59F14F}" srcOrd="2" destOrd="0" presId="urn:microsoft.com/office/officeart/2005/8/layout/hProcess4"/>
    <dgm:cxn modelId="{462BF581-698F-45C6-8D2F-7300A9971FDD}" type="presParOf" srcId="{A389D7C8-B6C2-4BB8-92DA-911CD39117B7}" destId="{B7BBB5A1-5A04-4A27-921A-5455A9B51F48}" srcOrd="3" destOrd="0" presId="urn:microsoft.com/office/officeart/2005/8/layout/hProcess4"/>
    <dgm:cxn modelId="{92DDE059-65E7-4F7C-A2F8-5290244A4326}" type="presParOf" srcId="{A389D7C8-B6C2-4BB8-92DA-911CD39117B7}" destId="{BB9023B1-C0F6-4F0F-97B9-FF51CC051F02}" srcOrd="4" destOrd="0" presId="urn:microsoft.com/office/officeart/2005/8/layout/hProcess4"/>
    <dgm:cxn modelId="{F77E0416-E1DB-4502-BD6F-6EED4227EF70}" type="presParOf" srcId="{9ED174CE-3E04-4B73-A993-AF7C08ADE81E}" destId="{DA32F885-4939-41DE-8040-B2911F600562}" srcOrd="3" destOrd="0" presId="urn:microsoft.com/office/officeart/2005/8/layout/hProcess4"/>
    <dgm:cxn modelId="{323418BB-0036-482E-B5BA-F90A14730E57}" type="presParOf" srcId="{9ED174CE-3E04-4B73-A993-AF7C08ADE81E}" destId="{3726F7C2-A8AA-403D-BA8B-48DA3AD05B1E}" srcOrd="4" destOrd="0" presId="urn:microsoft.com/office/officeart/2005/8/layout/hProcess4"/>
    <dgm:cxn modelId="{65E85996-BE5A-47C1-9AC3-20A261196A02}" type="presParOf" srcId="{3726F7C2-A8AA-403D-BA8B-48DA3AD05B1E}" destId="{086C144F-EF9A-45D1-8C05-E76CFE9A98E6}" srcOrd="0" destOrd="0" presId="urn:microsoft.com/office/officeart/2005/8/layout/hProcess4"/>
    <dgm:cxn modelId="{722AFF7E-4F8B-42C2-8DD7-2A786C6CD087}" type="presParOf" srcId="{3726F7C2-A8AA-403D-BA8B-48DA3AD05B1E}" destId="{B020CEAD-EF24-4F1E-8C22-072D23D02C13}" srcOrd="1" destOrd="0" presId="urn:microsoft.com/office/officeart/2005/8/layout/hProcess4"/>
    <dgm:cxn modelId="{59790B52-AF42-48EA-B682-7CA3D0CB7586}" type="presParOf" srcId="{3726F7C2-A8AA-403D-BA8B-48DA3AD05B1E}" destId="{DD19EC53-A383-47CC-82A1-40789574698E}" srcOrd="2" destOrd="0" presId="urn:microsoft.com/office/officeart/2005/8/layout/hProcess4"/>
    <dgm:cxn modelId="{B993B57B-5608-486A-9A4E-B351E766E8B8}" type="presParOf" srcId="{3726F7C2-A8AA-403D-BA8B-48DA3AD05B1E}" destId="{79C21D47-AED4-4B59-B46C-016ACED2EA02}" srcOrd="3" destOrd="0" presId="urn:microsoft.com/office/officeart/2005/8/layout/hProcess4"/>
    <dgm:cxn modelId="{FD68327D-8720-425F-9D49-6A579CD224F0}" type="presParOf" srcId="{3726F7C2-A8AA-403D-BA8B-48DA3AD05B1E}" destId="{5894CDCA-700E-4447-B30F-A58A7C12DE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BDE007-B6A0-40E1-B4D4-9262ED2651EC}" type="doc">
      <dgm:prSet loTypeId="urn:microsoft.com/office/officeart/2005/8/layout/hList9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7183ED-ACF5-402D-A174-CD1CF048112B}">
      <dgm:prSet phldrT="[Text]"/>
      <dgm:spPr/>
      <dgm:t>
        <a:bodyPr/>
        <a:lstStyle/>
        <a:p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Đoàn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hệ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hồi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cứu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4E3BDD-D9A8-4208-8938-F55C2D5DF16C}" type="parTrans" cxnId="{CCE3474C-3D63-4735-A1C2-F33595B5F3B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A042DA-9300-4BA0-8BE9-C1020470C5FC}" type="sibTrans" cxnId="{CCE3474C-3D63-4735-A1C2-F33595B5F3B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F17E4B-42DE-479A-B1E9-E35DB085F1F3}">
      <dgm:prSet phldrT="[Text]" custT="1"/>
      <dgm:spPr/>
      <dgm:t>
        <a:bodyPr/>
        <a:lstStyle/>
        <a:p>
          <a:pPr algn="ctr"/>
          <a:r>
            <a:rPr lang="en-US" sz="3600" dirty="0">
              <a:latin typeface="Arial" panose="020B0604020202020204" pitchFamily="34" charset="0"/>
              <a:cs typeface="Arial" panose="020B0604020202020204" pitchFamily="34" charset="0"/>
            </a:rPr>
            <a:t>1066 </a:t>
          </a:r>
        </a:p>
        <a:p>
          <a:pPr algn="ctr"/>
          <a:r>
            <a:rPr lang="en-US" sz="3600" dirty="0" err="1">
              <a:latin typeface="Arial" panose="020B0604020202020204" pitchFamily="34" charset="0"/>
              <a:cs typeface="Arial" panose="020B0604020202020204" pitchFamily="34" charset="0"/>
            </a:rPr>
            <a:t>Bệnh</a:t>
          </a:r>
          <a:r>
            <a:rPr lang="en-US" sz="3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3600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endParaRPr lang="en-US" sz="3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53C8D2-7148-4A41-88A9-FF86857424F5}" type="parTrans" cxnId="{4FD55885-C48D-495D-9F1A-7812E69F29A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B55714-2245-4080-A049-C1D5ECF0A988}" type="sibTrans" cxnId="{4FD55885-C48D-495D-9F1A-7812E69F29A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782638-107E-4531-88EF-1F437F5E9991}">
      <dgm:prSet phldrT="[Text]"/>
      <dgm:spPr/>
      <dgm:t>
        <a:bodyPr/>
        <a:lstStyle/>
        <a:p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Định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tính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Phỏng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vấn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sâu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3A33D1-EE63-4A63-ABF6-376F6874F98C}" type="parTrans" cxnId="{4E34CF96-52ED-428A-BB99-253E2E15367B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9664F5-70C5-4A59-81D7-9971045DF997}" type="sibTrans" cxnId="{4E34CF96-52ED-428A-BB99-253E2E15367B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2D2C6B-21F4-4BCD-8127-3C58E9F83099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6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viên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tế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8 BN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ra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khỏi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chương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3 BN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ra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khỏi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CT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và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đã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quay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lại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điều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3 BN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trong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giai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đoạn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duy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trì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1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Đồng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đẳng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43216E-54A3-4990-A2AB-1F50F9EF7FD9}" type="parTrans" cxnId="{AE2673CF-294E-4001-99E6-9B1FAEB6B0B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18A99F-E137-4B7D-BAA8-27ABDC6799D2}" type="sibTrans" cxnId="{AE2673CF-294E-4001-99E6-9B1FAEB6B0B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7214C3-9E6B-4A8C-8203-B9AC18691A60}" type="pres">
      <dgm:prSet presAssocID="{ACBDE007-B6A0-40E1-B4D4-9262ED2651EC}" presName="list" presStyleCnt="0">
        <dgm:presLayoutVars>
          <dgm:dir/>
          <dgm:animLvl val="lvl"/>
        </dgm:presLayoutVars>
      </dgm:prSet>
      <dgm:spPr/>
    </dgm:pt>
    <dgm:pt modelId="{451D08FC-FEEF-468C-9977-F029755AC045}" type="pres">
      <dgm:prSet presAssocID="{277183ED-ACF5-402D-A174-CD1CF048112B}" presName="posSpace" presStyleCnt="0"/>
      <dgm:spPr/>
    </dgm:pt>
    <dgm:pt modelId="{61C92C8C-3299-426D-A467-2E7EF61CB118}" type="pres">
      <dgm:prSet presAssocID="{277183ED-ACF5-402D-A174-CD1CF048112B}" presName="vertFlow" presStyleCnt="0"/>
      <dgm:spPr/>
    </dgm:pt>
    <dgm:pt modelId="{3FCFC5FE-ABD2-45BF-AF54-61712A69966B}" type="pres">
      <dgm:prSet presAssocID="{277183ED-ACF5-402D-A174-CD1CF048112B}" presName="topSpace" presStyleCnt="0"/>
      <dgm:spPr/>
    </dgm:pt>
    <dgm:pt modelId="{67AC4A75-560F-430A-B4D2-7230BCFA139A}" type="pres">
      <dgm:prSet presAssocID="{277183ED-ACF5-402D-A174-CD1CF048112B}" presName="firstComp" presStyleCnt="0"/>
      <dgm:spPr/>
    </dgm:pt>
    <dgm:pt modelId="{28F23377-B079-438E-A00E-6B3D686DA1AF}" type="pres">
      <dgm:prSet presAssocID="{277183ED-ACF5-402D-A174-CD1CF048112B}" presName="firstChild" presStyleLbl="bgAccFollowNode1" presStyleIdx="0" presStyleCnt="2" custLinFactNeighborX="-14821" custLinFactNeighborY="1766"/>
      <dgm:spPr/>
    </dgm:pt>
    <dgm:pt modelId="{3F55D9A5-A25F-4BEB-975F-3A7EEBD55260}" type="pres">
      <dgm:prSet presAssocID="{277183ED-ACF5-402D-A174-CD1CF048112B}" presName="firstChildTx" presStyleLbl="bgAccFollowNode1" presStyleIdx="0" presStyleCnt="2">
        <dgm:presLayoutVars>
          <dgm:bulletEnabled val="1"/>
        </dgm:presLayoutVars>
      </dgm:prSet>
      <dgm:spPr/>
    </dgm:pt>
    <dgm:pt modelId="{2E5EC135-187F-4A5A-8007-204D12162724}" type="pres">
      <dgm:prSet presAssocID="{277183ED-ACF5-402D-A174-CD1CF048112B}" presName="negSpace" presStyleCnt="0"/>
      <dgm:spPr/>
    </dgm:pt>
    <dgm:pt modelId="{82FC61B8-5A27-49FA-9C36-508F0B6E6BCA}" type="pres">
      <dgm:prSet presAssocID="{277183ED-ACF5-402D-A174-CD1CF048112B}" presName="circle" presStyleLbl="node1" presStyleIdx="0" presStyleCnt="2"/>
      <dgm:spPr/>
    </dgm:pt>
    <dgm:pt modelId="{66C9787D-C303-4E88-8E10-9CEE36BF69E2}" type="pres">
      <dgm:prSet presAssocID="{8AA042DA-9300-4BA0-8BE9-C1020470C5FC}" presName="transSpace" presStyleCnt="0"/>
      <dgm:spPr/>
    </dgm:pt>
    <dgm:pt modelId="{B0CFA6C4-010A-4B3B-9059-BBCE35010BFA}" type="pres">
      <dgm:prSet presAssocID="{E9782638-107E-4531-88EF-1F437F5E9991}" presName="posSpace" presStyleCnt="0"/>
      <dgm:spPr/>
    </dgm:pt>
    <dgm:pt modelId="{1B55F8A2-FD0E-4CB6-9C09-979175AECCB8}" type="pres">
      <dgm:prSet presAssocID="{E9782638-107E-4531-88EF-1F437F5E9991}" presName="vertFlow" presStyleCnt="0"/>
      <dgm:spPr/>
    </dgm:pt>
    <dgm:pt modelId="{C3439A1E-8162-41F1-BF1B-A693CADCB003}" type="pres">
      <dgm:prSet presAssocID="{E9782638-107E-4531-88EF-1F437F5E9991}" presName="topSpace" presStyleCnt="0"/>
      <dgm:spPr/>
    </dgm:pt>
    <dgm:pt modelId="{1B5EBC3C-0E40-48DD-86C0-62E2B614ABFF}" type="pres">
      <dgm:prSet presAssocID="{E9782638-107E-4531-88EF-1F437F5E9991}" presName="firstComp" presStyleCnt="0"/>
      <dgm:spPr/>
    </dgm:pt>
    <dgm:pt modelId="{56251245-C281-4CA5-BA99-59440A3145DE}" type="pres">
      <dgm:prSet presAssocID="{E9782638-107E-4531-88EF-1F437F5E9991}" presName="firstChild" presStyleLbl="bgAccFollowNode1" presStyleIdx="1" presStyleCnt="2" custScaleX="123288" custScaleY="201699" custLinFactNeighborX="-25062" custLinFactNeighborY="-2850"/>
      <dgm:spPr/>
    </dgm:pt>
    <dgm:pt modelId="{B8A6FD54-231E-48AB-BABA-C8435505F659}" type="pres">
      <dgm:prSet presAssocID="{E9782638-107E-4531-88EF-1F437F5E9991}" presName="firstChildTx" presStyleLbl="bgAccFollowNode1" presStyleIdx="1" presStyleCnt="2">
        <dgm:presLayoutVars>
          <dgm:bulletEnabled val="1"/>
        </dgm:presLayoutVars>
      </dgm:prSet>
      <dgm:spPr/>
    </dgm:pt>
    <dgm:pt modelId="{51D33728-DA06-4787-A8F9-60F9085ECB11}" type="pres">
      <dgm:prSet presAssocID="{E9782638-107E-4531-88EF-1F437F5E9991}" presName="negSpace" presStyleCnt="0"/>
      <dgm:spPr/>
    </dgm:pt>
    <dgm:pt modelId="{1DC931E5-D9E4-4278-8BA6-E96B06170DC1}" type="pres">
      <dgm:prSet presAssocID="{E9782638-107E-4531-88EF-1F437F5E9991}" presName="circle" presStyleLbl="node1" presStyleIdx="1" presStyleCnt="2" custLinFactNeighborX="-48112" custLinFactNeighborY="-1764"/>
      <dgm:spPr/>
    </dgm:pt>
  </dgm:ptLst>
  <dgm:cxnLst>
    <dgm:cxn modelId="{AF2B7822-D687-4B65-9A94-84C62FB33C0A}" type="presOf" srcId="{F82D2C6B-21F4-4BCD-8127-3C58E9F83099}" destId="{B8A6FD54-231E-48AB-BABA-C8435505F659}" srcOrd="1" destOrd="0" presId="urn:microsoft.com/office/officeart/2005/8/layout/hList9"/>
    <dgm:cxn modelId="{6AF30537-E439-4E65-AE2B-E14642C26CCF}" type="presOf" srcId="{AFF17E4B-42DE-479A-B1E9-E35DB085F1F3}" destId="{3F55D9A5-A25F-4BEB-975F-3A7EEBD55260}" srcOrd="1" destOrd="0" presId="urn:microsoft.com/office/officeart/2005/8/layout/hList9"/>
    <dgm:cxn modelId="{7F1D4A3D-3ABA-4DD6-A1C9-0C7D4F8C99B1}" type="presOf" srcId="{F82D2C6B-21F4-4BCD-8127-3C58E9F83099}" destId="{56251245-C281-4CA5-BA99-59440A3145DE}" srcOrd="0" destOrd="0" presId="urn:microsoft.com/office/officeart/2005/8/layout/hList9"/>
    <dgm:cxn modelId="{DEA1BA6A-7620-42B8-B2A8-81B2D6A45BB2}" type="presOf" srcId="{ACBDE007-B6A0-40E1-B4D4-9262ED2651EC}" destId="{A57214C3-9E6B-4A8C-8203-B9AC18691A60}" srcOrd="0" destOrd="0" presId="urn:microsoft.com/office/officeart/2005/8/layout/hList9"/>
    <dgm:cxn modelId="{7AD7D16A-3D6A-4D92-AE7D-CABD8289DC0C}" type="presOf" srcId="{AFF17E4B-42DE-479A-B1E9-E35DB085F1F3}" destId="{28F23377-B079-438E-A00E-6B3D686DA1AF}" srcOrd="0" destOrd="0" presId="urn:microsoft.com/office/officeart/2005/8/layout/hList9"/>
    <dgm:cxn modelId="{CCE3474C-3D63-4735-A1C2-F33595B5F3BA}" srcId="{ACBDE007-B6A0-40E1-B4D4-9262ED2651EC}" destId="{277183ED-ACF5-402D-A174-CD1CF048112B}" srcOrd="0" destOrd="0" parTransId="{CF4E3BDD-D9A8-4208-8938-F55C2D5DF16C}" sibTransId="{8AA042DA-9300-4BA0-8BE9-C1020470C5FC}"/>
    <dgm:cxn modelId="{6013997F-E36A-4578-8402-959691D0BCFE}" type="presOf" srcId="{E9782638-107E-4531-88EF-1F437F5E9991}" destId="{1DC931E5-D9E4-4278-8BA6-E96B06170DC1}" srcOrd="0" destOrd="0" presId="urn:microsoft.com/office/officeart/2005/8/layout/hList9"/>
    <dgm:cxn modelId="{4FD55885-C48D-495D-9F1A-7812E69F29A2}" srcId="{277183ED-ACF5-402D-A174-CD1CF048112B}" destId="{AFF17E4B-42DE-479A-B1E9-E35DB085F1F3}" srcOrd="0" destOrd="0" parTransId="{B453C8D2-7148-4A41-88A9-FF86857424F5}" sibTransId="{AEB55714-2245-4080-A049-C1D5ECF0A988}"/>
    <dgm:cxn modelId="{4E34CF96-52ED-428A-BB99-253E2E15367B}" srcId="{ACBDE007-B6A0-40E1-B4D4-9262ED2651EC}" destId="{E9782638-107E-4531-88EF-1F437F5E9991}" srcOrd="1" destOrd="0" parTransId="{F43A33D1-EE63-4A63-ABF6-376F6874F98C}" sibTransId="{139664F5-70C5-4A59-81D7-9971045DF997}"/>
    <dgm:cxn modelId="{E83973AB-4D3F-4C7A-B2C9-E9455CC1A8F9}" type="presOf" srcId="{277183ED-ACF5-402D-A174-CD1CF048112B}" destId="{82FC61B8-5A27-49FA-9C36-508F0B6E6BCA}" srcOrd="0" destOrd="0" presId="urn:microsoft.com/office/officeart/2005/8/layout/hList9"/>
    <dgm:cxn modelId="{AE2673CF-294E-4001-99E6-9B1FAEB6B0B9}" srcId="{E9782638-107E-4531-88EF-1F437F5E9991}" destId="{F82D2C6B-21F4-4BCD-8127-3C58E9F83099}" srcOrd="0" destOrd="0" parTransId="{B643216E-54A3-4990-A2AB-1F50F9EF7FD9}" sibTransId="{3518A99F-E137-4B7D-BAA8-27ABDC6799D2}"/>
    <dgm:cxn modelId="{737F0DDF-0C39-4E39-BBE7-46DE73189A11}" type="presParOf" srcId="{A57214C3-9E6B-4A8C-8203-B9AC18691A60}" destId="{451D08FC-FEEF-468C-9977-F029755AC045}" srcOrd="0" destOrd="0" presId="urn:microsoft.com/office/officeart/2005/8/layout/hList9"/>
    <dgm:cxn modelId="{1386A8A9-1B41-4722-9AFD-BE3BA48EC356}" type="presParOf" srcId="{A57214C3-9E6B-4A8C-8203-B9AC18691A60}" destId="{61C92C8C-3299-426D-A467-2E7EF61CB118}" srcOrd="1" destOrd="0" presId="urn:microsoft.com/office/officeart/2005/8/layout/hList9"/>
    <dgm:cxn modelId="{FA58A6DD-BFDE-4908-B9C6-D79D972C2D7F}" type="presParOf" srcId="{61C92C8C-3299-426D-A467-2E7EF61CB118}" destId="{3FCFC5FE-ABD2-45BF-AF54-61712A69966B}" srcOrd="0" destOrd="0" presId="urn:microsoft.com/office/officeart/2005/8/layout/hList9"/>
    <dgm:cxn modelId="{CB6D3047-7255-47F8-AA61-E02A2C191423}" type="presParOf" srcId="{61C92C8C-3299-426D-A467-2E7EF61CB118}" destId="{67AC4A75-560F-430A-B4D2-7230BCFA139A}" srcOrd="1" destOrd="0" presId="urn:microsoft.com/office/officeart/2005/8/layout/hList9"/>
    <dgm:cxn modelId="{62B21FC2-8036-4A34-891E-75513315E424}" type="presParOf" srcId="{67AC4A75-560F-430A-B4D2-7230BCFA139A}" destId="{28F23377-B079-438E-A00E-6B3D686DA1AF}" srcOrd="0" destOrd="0" presId="urn:microsoft.com/office/officeart/2005/8/layout/hList9"/>
    <dgm:cxn modelId="{A7597F7C-FA90-44BA-8949-BCF8BFF9D257}" type="presParOf" srcId="{67AC4A75-560F-430A-B4D2-7230BCFA139A}" destId="{3F55D9A5-A25F-4BEB-975F-3A7EEBD55260}" srcOrd="1" destOrd="0" presId="urn:microsoft.com/office/officeart/2005/8/layout/hList9"/>
    <dgm:cxn modelId="{176C0D10-E91F-4F1D-8095-93B000F5D228}" type="presParOf" srcId="{A57214C3-9E6B-4A8C-8203-B9AC18691A60}" destId="{2E5EC135-187F-4A5A-8007-204D12162724}" srcOrd="2" destOrd="0" presId="urn:microsoft.com/office/officeart/2005/8/layout/hList9"/>
    <dgm:cxn modelId="{A0B9EDD2-E022-4A85-9C1E-21E2AA21A001}" type="presParOf" srcId="{A57214C3-9E6B-4A8C-8203-B9AC18691A60}" destId="{82FC61B8-5A27-49FA-9C36-508F0B6E6BCA}" srcOrd="3" destOrd="0" presId="urn:microsoft.com/office/officeart/2005/8/layout/hList9"/>
    <dgm:cxn modelId="{6EFADDDD-E6A2-42A0-8864-179C73650303}" type="presParOf" srcId="{A57214C3-9E6B-4A8C-8203-B9AC18691A60}" destId="{66C9787D-C303-4E88-8E10-9CEE36BF69E2}" srcOrd="4" destOrd="0" presId="urn:microsoft.com/office/officeart/2005/8/layout/hList9"/>
    <dgm:cxn modelId="{E0A1B367-2D54-43AD-805B-C9A226496572}" type="presParOf" srcId="{A57214C3-9E6B-4A8C-8203-B9AC18691A60}" destId="{B0CFA6C4-010A-4B3B-9059-BBCE35010BFA}" srcOrd="5" destOrd="0" presId="urn:microsoft.com/office/officeart/2005/8/layout/hList9"/>
    <dgm:cxn modelId="{D13A264A-CC8B-4523-9A07-4B5BB6A87E46}" type="presParOf" srcId="{A57214C3-9E6B-4A8C-8203-B9AC18691A60}" destId="{1B55F8A2-FD0E-4CB6-9C09-979175AECCB8}" srcOrd="6" destOrd="0" presId="urn:microsoft.com/office/officeart/2005/8/layout/hList9"/>
    <dgm:cxn modelId="{00F4B726-1ADB-46FA-9A1F-1C1603EA6CF2}" type="presParOf" srcId="{1B55F8A2-FD0E-4CB6-9C09-979175AECCB8}" destId="{C3439A1E-8162-41F1-BF1B-A693CADCB003}" srcOrd="0" destOrd="0" presId="urn:microsoft.com/office/officeart/2005/8/layout/hList9"/>
    <dgm:cxn modelId="{88648D58-D3F0-4515-93BA-1113782D9980}" type="presParOf" srcId="{1B55F8A2-FD0E-4CB6-9C09-979175AECCB8}" destId="{1B5EBC3C-0E40-48DD-86C0-62E2B614ABFF}" srcOrd="1" destOrd="0" presId="urn:microsoft.com/office/officeart/2005/8/layout/hList9"/>
    <dgm:cxn modelId="{90B78744-B7E0-45EF-8D96-1381CC9369C5}" type="presParOf" srcId="{1B5EBC3C-0E40-48DD-86C0-62E2B614ABFF}" destId="{56251245-C281-4CA5-BA99-59440A3145DE}" srcOrd="0" destOrd="0" presId="urn:microsoft.com/office/officeart/2005/8/layout/hList9"/>
    <dgm:cxn modelId="{9F471FE3-54E2-4E38-ABCE-1D5FA6827042}" type="presParOf" srcId="{1B5EBC3C-0E40-48DD-86C0-62E2B614ABFF}" destId="{B8A6FD54-231E-48AB-BABA-C8435505F659}" srcOrd="1" destOrd="0" presId="urn:microsoft.com/office/officeart/2005/8/layout/hList9"/>
    <dgm:cxn modelId="{63666021-FDE2-4FB7-924C-31FBEA894F3F}" type="presParOf" srcId="{A57214C3-9E6B-4A8C-8203-B9AC18691A60}" destId="{51D33728-DA06-4787-A8F9-60F9085ECB11}" srcOrd="7" destOrd="0" presId="urn:microsoft.com/office/officeart/2005/8/layout/hList9"/>
    <dgm:cxn modelId="{A8BB4765-E8C5-4659-840A-8AFB4274FE6A}" type="presParOf" srcId="{A57214C3-9E6B-4A8C-8203-B9AC18691A60}" destId="{1DC931E5-D9E4-4278-8BA6-E96B06170DC1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C191F-B19B-4A68-8592-DB23F4FA30F3}">
      <dsp:nvSpPr>
        <dsp:cNvPr id="0" name=""/>
        <dsp:cNvSpPr/>
      </dsp:nvSpPr>
      <dsp:spPr>
        <a:xfrm>
          <a:off x="-5944979" y="-909741"/>
          <a:ext cx="7077283" cy="7077283"/>
        </a:xfrm>
        <a:prstGeom prst="blockArc">
          <a:avLst>
            <a:gd name="adj1" fmla="val 18900000"/>
            <a:gd name="adj2" fmla="val 2700000"/>
            <a:gd name="adj3" fmla="val 305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2CA8C3-9186-415B-9B46-BBC24490838C}">
      <dsp:nvSpPr>
        <dsp:cNvPr id="0" name=""/>
        <dsp:cNvSpPr/>
      </dsp:nvSpPr>
      <dsp:spPr>
        <a:xfrm>
          <a:off x="592647" y="404219"/>
          <a:ext cx="7696260" cy="80885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2033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latin typeface="Arial" pitchFamily="34" charset="0"/>
              <a:cs typeface="Arial" pitchFamily="34" charset="0"/>
            </a:rPr>
            <a:t>Chương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trình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ĐT Methadone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tại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TPHCM</a:t>
          </a:r>
        </a:p>
      </dsp:txBody>
      <dsp:txXfrm>
        <a:off x="592647" y="404219"/>
        <a:ext cx="7696260" cy="808859"/>
      </dsp:txXfrm>
    </dsp:sp>
    <dsp:sp modelId="{0C29FC7A-4469-4B60-9859-AE8F0619BEB5}">
      <dsp:nvSpPr>
        <dsp:cNvPr id="0" name=""/>
        <dsp:cNvSpPr/>
      </dsp:nvSpPr>
      <dsp:spPr>
        <a:xfrm>
          <a:off x="87110" y="303112"/>
          <a:ext cx="1011074" cy="10110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EC266D-F211-45DB-86E0-77EF88D8C746}">
      <dsp:nvSpPr>
        <dsp:cNvPr id="0" name=""/>
        <dsp:cNvSpPr/>
      </dsp:nvSpPr>
      <dsp:spPr>
        <a:xfrm>
          <a:off x="1056385" y="1617719"/>
          <a:ext cx="7232523" cy="808859"/>
        </a:xfrm>
        <a:prstGeom prst="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2033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latin typeface="Arial" pitchFamily="34" charset="0"/>
              <a:cs typeface="Arial" pitchFamily="34" charset="0"/>
            </a:rPr>
            <a:t>Câu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hỏi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và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mục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tiêu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nghiên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cứu</a:t>
          </a:r>
          <a:endParaRPr lang="en-US" sz="3000" kern="1200" dirty="0">
            <a:latin typeface="Arial" pitchFamily="34" charset="0"/>
            <a:cs typeface="Arial" pitchFamily="34" charset="0"/>
          </a:endParaRPr>
        </a:p>
      </dsp:txBody>
      <dsp:txXfrm>
        <a:off x="1056385" y="1617719"/>
        <a:ext cx="7232523" cy="808859"/>
      </dsp:txXfrm>
    </dsp:sp>
    <dsp:sp modelId="{27AFD8A7-42F5-4623-9E5E-F7CA0EF2C734}">
      <dsp:nvSpPr>
        <dsp:cNvPr id="0" name=""/>
        <dsp:cNvSpPr/>
      </dsp:nvSpPr>
      <dsp:spPr>
        <a:xfrm>
          <a:off x="507068" y="1623483"/>
          <a:ext cx="1011074" cy="10110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B77326-F3F4-4A4F-8542-FA6DA93B410F}">
      <dsp:nvSpPr>
        <dsp:cNvPr id="0" name=""/>
        <dsp:cNvSpPr/>
      </dsp:nvSpPr>
      <dsp:spPr>
        <a:xfrm>
          <a:off x="1056385" y="2831220"/>
          <a:ext cx="7232523" cy="808859"/>
        </a:xfrm>
        <a:prstGeom prst="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2033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latin typeface="Arial" pitchFamily="34" charset="0"/>
              <a:cs typeface="Arial" pitchFamily="34" charset="0"/>
            </a:rPr>
            <a:t>Đối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tượng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và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phương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pháp</a:t>
          </a:r>
          <a:endParaRPr lang="en-US" sz="3000" kern="1200" dirty="0">
            <a:latin typeface="Arial" pitchFamily="34" charset="0"/>
            <a:cs typeface="Arial" pitchFamily="34" charset="0"/>
          </a:endParaRPr>
        </a:p>
      </dsp:txBody>
      <dsp:txXfrm>
        <a:off x="1056385" y="2831220"/>
        <a:ext cx="7232523" cy="808859"/>
      </dsp:txXfrm>
    </dsp:sp>
    <dsp:sp modelId="{720DB34C-8E9A-414A-9171-085F4FFB60C8}">
      <dsp:nvSpPr>
        <dsp:cNvPr id="0" name=""/>
        <dsp:cNvSpPr/>
      </dsp:nvSpPr>
      <dsp:spPr>
        <a:xfrm>
          <a:off x="550848" y="2730112"/>
          <a:ext cx="1011074" cy="10110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7E1DD6-1C14-4E21-961C-736914A7A9E4}">
      <dsp:nvSpPr>
        <dsp:cNvPr id="0" name=""/>
        <dsp:cNvSpPr/>
      </dsp:nvSpPr>
      <dsp:spPr>
        <a:xfrm>
          <a:off x="592647" y="4044720"/>
          <a:ext cx="7696260" cy="808859"/>
        </a:xfrm>
        <a:prstGeom prst="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2033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latin typeface="Arial" pitchFamily="34" charset="0"/>
              <a:cs typeface="Arial" pitchFamily="34" charset="0"/>
            </a:rPr>
            <a:t>Kết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quả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và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bàn</a:t>
          </a:r>
          <a:r>
            <a:rPr lang="en-US" sz="30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3000" kern="1200" dirty="0" err="1">
              <a:latin typeface="Arial" pitchFamily="34" charset="0"/>
              <a:cs typeface="Arial" pitchFamily="34" charset="0"/>
            </a:rPr>
            <a:t>luận</a:t>
          </a:r>
          <a:endParaRPr lang="en-US" sz="3000" kern="1200" dirty="0">
            <a:latin typeface="Arial" pitchFamily="34" charset="0"/>
            <a:cs typeface="Arial" pitchFamily="34" charset="0"/>
          </a:endParaRPr>
        </a:p>
      </dsp:txBody>
      <dsp:txXfrm>
        <a:off x="592647" y="4044720"/>
        <a:ext cx="7696260" cy="808859"/>
      </dsp:txXfrm>
    </dsp:sp>
    <dsp:sp modelId="{0EA3E431-4802-4942-95CD-4D3CA9D78490}">
      <dsp:nvSpPr>
        <dsp:cNvPr id="0" name=""/>
        <dsp:cNvSpPr/>
      </dsp:nvSpPr>
      <dsp:spPr>
        <a:xfrm>
          <a:off x="87110" y="3943612"/>
          <a:ext cx="1011074" cy="10110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77FB62-2CC4-4A16-9793-65DA2B3E230C}">
      <dsp:nvSpPr>
        <dsp:cNvPr id="0" name=""/>
        <dsp:cNvSpPr/>
      </dsp:nvSpPr>
      <dsp:spPr>
        <a:xfrm>
          <a:off x="3539" y="1112340"/>
          <a:ext cx="3529191" cy="22854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 err="1">
              <a:latin typeface="Arial" pitchFamily="34" charset="0"/>
              <a:cs typeface="Arial" pitchFamily="34" charset="0"/>
            </a:rPr>
            <a:t>Tệ</a:t>
          </a:r>
          <a:r>
            <a:rPr lang="en-US" sz="27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700" kern="1200" dirty="0" err="1">
              <a:latin typeface="Arial" pitchFamily="34" charset="0"/>
              <a:cs typeface="Arial" pitchFamily="34" charset="0"/>
            </a:rPr>
            <a:t>nạn</a:t>
          </a:r>
          <a:r>
            <a:rPr lang="en-US" sz="27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700" kern="1200" dirty="0" err="1">
              <a:latin typeface="Arial" pitchFamily="34" charset="0"/>
              <a:cs typeface="Arial" pitchFamily="34" charset="0"/>
            </a:rPr>
            <a:t>xã</a:t>
          </a:r>
          <a:r>
            <a:rPr lang="en-US" sz="27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700" kern="1200" dirty="0" err="1">
              <a:latin typeface="Arial" pitchFamily="34" charset="0"/>
              <a:cs typeface="Arial" pitchFamily="34" charset="0"/>
            </a:rPr>
            <a:t>hội</a:t>
          </a:r>
          <a:endParaRPr lang="en-US" sz="27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 err="1">
              <a:latin typeface="Arial" pitchFamily="34" charset="0"/>
              <a:cs typeface="Arial" pitchFamily="34" charset="0"/>
            </a:rPr>
            <a:t>Các</a:t>
          </a:r>
          <a:r>
            <a:rPr lang="en-US" sz="27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700" kern="1200" dirty="0" err="1">
              <a:latin typeface="Arial" pitchFamily="34" charset="0"/>
              <a:cs typeface="Arial" pitchFamily="34" charset="0"/>
            </a:rPr>
            <a:t>mối</a:t>
          </a:r>
          <a:r>
            <a:rPr lang="en-US" sz="27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700" kern="1200" dirty="0" err="1">
              <a:latin typeface="Arial" pitchFamily="34" charset="0"/>
              <a:cs typeface="Arial" pitchFamily="34" charset="0"/>
            </a:rPr>
            <a:t>quan</a:t>
          </a:r>
          <a:r>
            <a:rPr lang="en-US" sz="27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700" kern="1200" dirty="0" err="1">
              <a:latin typeface="Arial" pitchFamily="34" charset="0"/>
              <a:cs typeface="Arial" pitchFamily="34" charset="0"/>
            </a:rPr>
            <a:t>hệ</a:t>
          </a:r>
          <a:endParaRPr lang="en-US" sz="27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>
              <a:latin typeface="Arial" pitchFamily="34" charset="0"/>
              <a:cs typeface="Arial" pitchFamily="34" charset="0"/>
            </a:rPr>
            <a:t>HIV/AIDS, VGB, VGC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700" kern="1200" dirty="0">
            <a:latin typeface="Arial" pitchFamily="34" charset="0"/>
            <a:cs typeface="Arial" pitchFamily="34" charset="0"/>
          </a:endParaRPr>
        </a:p>
      </dsp:txBody>
      <dsp:txXfrm>
        <a:off x="3539" y="1112340"/>
        <a:ext cx="3529191" cy="1795675"/>
      </dsp:txXfrm>
    </dsp:sp>
    <dsp:sp modelId="{61787A33-94EF-4710-AC97-DB7834C44A92}">
      <dsp:nvSpPr>
        <dsp:cNvPr id="0" name=""/>
        <dsp:cNvSpPr/>
      </dsp:nvSpPr>
      <dsp:spPr>
        <a:xfrm>
          <a:off x="1172003" y="387875"/>
          <a:ext cx="3944395" cy="3944395"/>
        </a:xfrm>
        <a:prstGeom prst="leftCircularArrow">
          <a:avLst>
            <a:gd name="adj1" fmla="val 1309"/>
            <a:gd name="adj2" fmla="val 154450"/>
            <a:gd name="adj3" fmla="val 1524781"/>
            <a:gd name="adj4" fmla="val 8619310"/>
            <a:gd name="adj5" fmla="val 152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0231E9-7C2E-43E7-9E26-550581658AF7}">
      <dsp:nvSpPr>
        <dsp:cNvPr id="0" name=""/>
        <dsp:cNvSpPr/>
      </dsp:nvSpPr>
      <dsp:spPr>
        <a:xfrm>
          <a:off x="637524" y="2921826"/>
          <a:ext cx="1926421" cy="57389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itchFamily="34" charset="0"/>
              <a:cs typeface="Arial" pitchFamily="34" charset="0"/>
            </a:rPr>
            <a:t>Ma </a:t>
          </a:r>
          <a:r>
            <a:rPr lang="en-US" sz="2800" kern="1200" dirty="0" err="1">
              <a:latin typeface="Arial" pitchFamily="34" charset="0"/>
              <a:cs typeface="Arial" pitchFamily="34" charset="0"/>
            </a:rPr>
            <a:t>túy</a:t>
          </a:r>
          <a:endParaRPr lang="en-US" sz="2800" kern="1200" dirty="0">
            <a:latin typeface="Arial" pitchFamily="34" charset="0"/>
            <a:cs typeface="Arial" pitchFamily="34" charset="0"/>
          </a:endParaRPr>
        </a:p>
      </dsp:txBody>
      <dsp:txXfrm>
        <a:off x="637524" y="2921826"/>
        <a:ext cx="1926421" cy="573896"/>
      </dsp:txXfrm>
    </dsp:sp>
    <dsp:sp modelId="{1F3C4F41-9274-4DE0-AEC0-0630C3063389}">
      <dsp:nvSpPr>
        <dsp:cNvPr id="0" name=""/>
        <dsp:cNvSpPr/>
      </dsp:nvSpPr>
      <dsp:spPr>
        <a:xfrm>
          <a:off x="3766420" y="899529"/>
          <a:ext cx="2864147" cy="2816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 err="1">
              <a:latin typeface="Arial" pitchFamily="34" charset="0"/>
              <a:cs typeface="Arial" pitchFamily="34" charset="0"/>
            </a:rPr>
            <a:t>Giảm</a:t>
          </a:r>
          <a:r>
            <a:rPr lang="en-US" sz="26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600" kern="1200" dirty="0" err="1">
              <a:latin typeface="Arial" pitchFamily="34" charset="0"/>
              <a:cs typeface="Arial" pitchFamily="34" charset="0"/>
            </a:rPr>
            <a:t>sự</a:t>
          </a:r>
          <a:r>
            <a:rPr lang="en-US" sz="26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600" kern="1200" dirty="0" err="1">
              <a:latin typeface="Arial" pitchFamily="34" charset="0"/>
              <a:cs typeface="Arial" pitchFamily="34" charset="0"/>
            </a:rPr>
            <a:t>lệ</a:t>
          </a:r>
          <a:r>
            <a:rPr lang="en-US" sz="26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600" kern="1200" dirty="0" err="1">
              <a:latin typeface="Arial" pitchFamily="34" charset="0"/>
              <a:cs typeface="Arial" pitchFamily="34" charset="0"/>
            </a:rPr>
            <a:t>thuộc</a:t>
          </a:r>
          <a:endParaRPr lang="en-US" sz="26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 err="1">
              <a:latin typeface="Arial" pitchFamily="34" charset="0"/>
              <a:cs typeface="Arial" pitchFamily="34" charset="0"/>
            </a:rPr>
            <a:t>Giảm</a:t>
          </a:r>
          <a:r>
            <a:rPr lang="en-US" sz="26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600" kern="1200" dirty="0" err="1">
              <a:latin typeface="Arial" pitchFamily="34" charset="0"/>
              <a:cs typeface="Arial" pitchFamily="34" charset="0"/>
            </a:rPr>
            <a:t>gánh</a:t>
          </a:r>
          <a:r>
            <a:rPr lang="en-US" sz="26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600" kern="1200" dirty="0" err="1">
              <a:latin typeface="Arial" pitchFamily="34" charset="0"/>
              <a:cs typeface="Arial" pitchFamily="34" charset="0"/>
            </a:rPr>
            <a:t>nặng</a:t>
          </a:r>
          <a:r>
            <a:rPr lang="en-US" sz="2600" kern="1200" dirty="0">
              <a:latin typeface="Arial" pitchFamily="34" charset="0"/>
              <a:cs typeface="Arial" pitchFamily="34" charset="0"/>
            </a:rPr>
            <a:t> do ma </a:t>
          </a:r>
          <a:r>
            <a:rPr lang="en-US" sz="2600" kern="1200" dirty="0" err="1">
              <a:latin typeface="Arial" pitchFamily="34" charset="0"/>
              <a:cs typeface="Arial" pitchFamily="34" charset="0"/>
            </a:rPr>
            <a:t>túy</a:t>
          </a:r>
          <a:r>
            <a:rPr lang="en-US" sz="2600" kern="1200" dirty="0">
              <a:latin typeface="Arial" pitchFamily="34" charset="0"/>
              <a:cs typeface="Arial" pitchFamily="34" charset="0"/>
            </a:rPr>
            <a:t> </a:t>
          </a:r>
        </a:p>
      </dsp:txBody>
      <dsp:txXfrm>
        <a:off x="3766420" y="1503029"/>
        <a:ext cx="2864147" cy="2212835"/>
      </dsp:txXfrm>
    </dsp:sp>
    <dsp:sp modelId="{DA32F885-4939-41DE-8040-B2911F600562}">
      <dsp:nvSpPr>
        <dsp:cNvPr id="0" name=""/>
        <dsp:cNvSpPr/>
      </dsp:nvSpPr>
      <dsp:spPr>
        <a:xfrm>
          <a:off x="4541655" y="44176"/>
          <a:ext cx="3790610" cy="3790610"/>
        </a:xfrm>
        <a:prstGeom prst="circularArrow">
          <a:avLst>
            <a:gd name="adj1" fmla="val 1363"/>
            <a:gd name="adj2" fmla="val 160908"/>
            <a:gd name="adj3" fmla="val 20661176"/>
            <a:gd name="adj4" fmla="val 13573105"/>
            <a:gd name="adj5" fmla="val 159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BBB5A1-5A04-4A27-921A-5455A9B51F48}">
      <dsp:nvSpPr>
        <dsp:cNvPr id="0" name=""/>
        <dsp:cNvSpPr/>
      </dsp:nvSpPr>
      <dsp:spPr>
        <a:xfrm>
          <a:off x="4069596" y="611502"/>
          <a:ext cx="2189395" cy="761897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>
              <a:latin typeface="Arial" pitchFamily="34" charset="0"/>
              <a:cs typeface="Arial" pitchFamily="34" charset="0"/>
            </a:rPr>
            <a:t>Methadone </a:t>
          </a:r>
        </a:p>
      </dsp:txBody>
      <dsp:txXfrm>
        <a:off x="4069596" y="611502"/>
        <a:ext cx="2189395" cy="761897"/>
      </dsp:txXfrm>
    </dsp:sp>
    <dsp:sp modelId="{B020CEAD-EF24-4F1E-8C22-072D23D02C13}">
      <dsp:nvSpPr>
        <dsp:cNvPr id="0" name=""/>
        <dsp:cNvSpPr/>
      </dsp:nvSpPr>
      <dsp:spPr>
        <a:xfrm>
          <a:off x="6892385" y="1045052"/>
          <a:ext cx="2954957" cy="25520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" pitchFamily="34" charset="0"/>
            <a:cs typeface="Arial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 err="1">
              <a:latin typeface="Arial" pitchFamily="34" charset="0"/>
              <a:cs typeface="Arial" pitchFamily="34" charset="0"/>
            </a:rPr>
            <a:t>Thách</a:t>
          </a:r>
          <a:r>
            <a:rPr lang="en-US" sz="28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800" kern="1200" dirty="0" err="1">
              <a:latin typeface="Arial" pitchFamily="34" charset="0"/>
              <a:cs typeface="Arial" pitchFamily="34" charset="0"/>
            </a:rPr>
            <a:t>thức</a:t>
          </a:r>
          <a:endParaRPr lang="en-US" sz="2800" kern="1200" dirty="0">
            <a:latin typeface="Arial" pitchFamily="34" charset="0"/>
            <a:cs typeface="Arial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 err="1">
              <a:latin typeface="Arial" pitchFamily="34" charset="0"/>
              <a:cs typeface="Arial" pitchFamily="34" charset="0"/>
            </a:rPr>
            <a:t>Tái</a:t>
          </a:r>
          <a:r>
            <a:rPr lang="en-US" sz="2800" kern="1200" dirty="0">
              <a:latin typeface="Arial" pitchFamily="34" charset="0"/>
              <a:cs typeface="Arial" pitchFamily="34" charset="0"/>
            </a:rPr>
            <a:t> </a:t>
          </a:r>
          <a:r>
            <a:rPr lang="en-US" sz="2800" kern="1200" dirty="0" err="1">
              <a:latin typeface="Arial" pitchFamily="34" charset="0"/>
              <a:cs typeface="Arial" pitchFamily="34" charset="0"/>
            </a:rPr>
            <a:t>nghiện</a:t>
          </a:r>
          <a:endParaRPr lang="en-US" sz="2800" kern="1200" dirty="0">
            <a:latin typeface="Arial" pitchFamily="34" charset="0"/>
            <a:cs typeface="Arial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" pitchFamily="34" charset="0"/>
            <a:cs typeface="Arial" pitchFamily="34" charset="0"/>
          </a:endParaRPr>
        </a:p>
      </dsp:txBody>
      <dsp:txXfrm>
        <a:off x="6892385" y="1045052"/>
        <a:ext cx="2954957" cy="2005160"/>
      </dsp:txXfrm>
    </dsp:sp>
    <dsp:sp modelId="{79C21D47-AED4-4B59-B46C-016ACED2EA02}">
      <dsp:nvSpPr>
        <dsp:cNvPr id="0" name=""/>
        <dsp:cNvSpPr/>
      </dsp:nvSpPr>
      <dsp:spPr>
        <a:xfrm>
          <a:off x="7061916" y="3010658"/>
          <a:ext cx="2628863" cy="921365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latin typeface="Arial" pitchFamily="34" charset="0"/>
              <a:cs typeface="Arial" pitchFamily="34" charset="0"/>
            </a:rPr>
            <a:t>Duy</a:t>
          </a:r>
          <a:r>
            <a:rPr lang="en-US" sz="2400" b="1" kern="1200" baseline="0" dirty="0">
              <a:latin typeface="Arial" pitchFamily="34" charset="0"/>
              <a:cs typeface="Arial" pitchFamily="34" charset="0"/>
            </a:rPr>
            <a:t> </a:t>
          </a:r>
          <a:r>
            <a:rPr lang="en-US" sz="2400" b="1" kern="1200" baseline="0" dirty="0" err="1">
              <a:latin typeface="Arial" pitchFamily="34" charset="0"/>
              <a:cs typeface="Arial" pitchFamily="34" charset="0"/>
            </a:rPr>
            <a:t>trì</a:t>
          </a:r>
          <a:r>
            <a:rPr lang="en-US" sz="2400" b="1" kern="1200" baseline="0" dirty="0">
              <a:latin typeface="Arial" pitchFamily="34" charset="0"/>
              <a:cs typeface="Arial" pitchFamily="34" charset="0"/>
            </a:rPr>
            <a:t> // </a:t>
          </a:r>
          <a:r>
            <a:rPr lang="en-US" sz="2400" b="1" kern="1200" baseline="0" dirty="0" err="1">
              <a:latin typeface="Arial" pitchFamily="34" charset="0"/>
              <a:cs typeface="Arial" pitchFamily="34" charset="0"/>
            </a:rPr>
            <a:t>Bỏ</a:t>
          </a:r>
          <a:r>
            <a:rPr lang="en-US" sz="2400" b="1" kern="1200" baseline="0" dirty="0">
              <a:latin typeface="Arial" pitchFamily="34" charset="0"/>
              <a:cs typeface="Arial" pitchFamily="34" charset="0"/>
            </a:rPr>
            <a:t> </a:t>
          </a:r>
          <a:r>
            <a:rPr lang="en-US" sz="2400" b="1" kern="1200" baseline="0" dirty="0" err="1">
              <a:latin typeface="Arial" pitchFamily="34" charset="0"/>
              <a:cs typeface="Arial" pitchFamily="34" charset="0"/>
            </a:rPr>
            <a:t>trị</a:t>
          </a:r>
          <a:endParaRPr lang="en-US" sz="2400" b="1" kern="1200" dirty="0">
            <a:latin typeface="Arial" pitchFamily="34" charset="0"/>
            <a:cs typeface="Arial" pitchFamily="34" charset="0"/>
          </a:endParaRPr>
        </a:p>
      </dsp:txBody>
      <dsp:txXfrm>
        <a:off x="7061916" y="3010658"/>
        <a:ext cx="2628863" cy="9213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F23377-B079-438E-A00E-6B3D686DA1AF}">
      <dsp:nvSpPr>
        <dsp:cNvPr id="0" name=""/>
        <dsp:cNvSpPr/>
      </dsp:nvSpPr>
      <dsp:spPr>
        <a:xfrm>
          <a:off x="644089" y="685234"/>
          <a:ext cx="2456557" cy="16385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Arial" panose="020B0604020202020204" pitchFamily="34" charset="0"/>
              <a:cs typeface="Arial" panose="020B0604020202020204" pitchFamily="34" charset="0"/>
            </a:rPr>
            <a:t>1066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 err="1">
              <a:latin typeface="Arial" panose="020B0604020202020204" pitchFamily="34" charset="0"/>
              <a:cs typeface="Arial" panose="020B0604020202020204" pitchFamily="34" charset="0"/>
            </a:rPr>
            <a:t>Bệnh</a:t>
          </a:r>
          <a:r>
            <a:rPr lang="en-US" sz="3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3600" kern="1200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endParaRPr lang="en-US" sz="3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37138" y="685234"/>
        <a:ext cx="2063507" cy="1638523"/>
      </dsp:txXfrm>
    </dsp:sp>
    <dsp:sp modelId="{82FC61B8-5A27-49FA-9C36-508F0B6E6BCA}">
      <dsp:nvSpPr>
        <dsp:cNvPr id="0" name=""/>
        <dsp:cNvSpPr/>
      </dsp:nvSpPr>
      <dsp:spPr>
        <a:xfrm>
          <a:off x="-301987" y="1216"/>
          <a:ext cx="1637704" cy="16377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Đoàn</a:t>
          </a:r>
          <a:r>
            <a:rPr lang="en-US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hệ</a:t>
          </a:r>
          <a:r>
            <a:rPr lang="en-US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hồi</a:t>
          </a:r>
          <a:r>
            <a:rPr lang="en-US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cứu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-301987" y="1216"/>
        <a:ext cx="1637704" cy="1637704"/>
      </dsp:txXfrm>
    </dsp:sp>
    <dsp:sp modelId="{56251245-C281-4CA5-BA99-59440A3145DE}">
      <dsp:nvSpPr>
        <dsp:cNvPr id="0" name=""/>
        <dsp:cNvSpPr/>
      </dsp:nvSpPr>
      <dsp:spPr>
        <a:xfrm>
          <a:off x="4343400" y="609600"/>
          <a:ext cx="3733949" cy="33048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63576" rIns="163576" bIns="16357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6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viên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tế</a:t>
          </a:r>
          <a:endParaRPr lang="en-US" sz="23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8 BN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ra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khỏi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chương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endParaRPr lang="en-US" sz="23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3 BN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ra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khỏi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CT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và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đã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quay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lại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điều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endParaRPr lang="en-US" sz="23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3 BN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trong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giai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đoạn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duy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trì</a:t>
          </a:r>
          <a:endParaRPr lang="en-US" sz="23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1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Đồng</a:t>
          </a: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đẳng</a:t>
          </a:r>
          <a:endParaRPr lang="en-US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40832" y="609600"/>
        <a:ext cx="3136517" cy="3304885"/>
      </dsp:txXfrm>
    </dsp:sp>
    <dsp:sp modelId="{1DC931E5-D9E4-4278-8BA6-E96B06170DC1}">
      <dsp:nvSpPr>
        <dsp:cNvPr id="0" name=""/>
        <dsp:cNvSpPr/>
      </dsp:nvSpPr>
      <dsp:spPr>
        <a:xfrm>
          <a:off x="3257422" y="0"/>
          <a:ext cx="1637704" cy="16377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Định</a:t>
          </a:r>
          <a:r>
            <a:rPr lang="en-US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tính</a:t>
          </a:r>
          <a:r>
            <a:rPr lang="en-US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Phỏng</a:t>
          </a:r>
          <a:r>
            <a:rPr lang="en-US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vấn</a:t>
          </a:r>
          <a:r>
            <a:rPr lang="en-US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sâu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7422" y="0"/>
        <a:ext cx="1637704" cy="16377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0.03079</cdr:x>
      <cdr:y>0.79228</cdr:y>
    </cdr:from>
    <cdr:to>
      <cdr:x>0.72044</cdr:x>
      <cdr:y>0.86249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6071" y="4298951"/>
          <a:ext cx="30480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 err="1"/>
            <a:t>Trình</a:t>
          </a:r>
          <a:r>
            <a:rPr lang="en-US" sz="2000" b="1" dirty="0"/>
            <a:t> </a:t>
          </a:r>
          <a:r>
            <a:rPr lang="en-US" sz="2000" b="1" dirty="0" err="1"/>
            <a:t>độ</a:t>
          </a:r>
          <a:r>
            <a:rPr lang="en-US" sz="2000" b="1" dirty="0"/>
            <a:t> </a:t>
          </a:r>
          <a:r>
            <a:rPr lang="en-US" sz="2000" b="1" dirty="0" err="1"/>
            <a:t>học</a:t>
          </a:r>
          <a:r>
            <a:rPr lang="en-US" sz="2000" b="1" dirty="0"/>
            <a:t> </a:t>
          </a:r>
          <a:r>
            <a:rPr lang="en-US" sz="2000" b="1" dirty="0" err="1"/>
            <a:t>vấn</a:t>
          </a:r>
          <a:endParaRPr lang="en-US" sz="2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0.55556</cdr:x>
      <cdr:y>0.84057</cdr:y>
    </cdr:from>
    <cdr:to>
      <cdr:x>0.67593</cdr:x>
      <cdr:y>0.90814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72000" y="4739809"/>
          <a:ext cx="990597" cy="381013"/>
        </a:xfrm>
        <a:prstGeom xmlns:a="http://schemas.openxmlformats.org/drawingml/2006/main" prst="rect">
          <a:avLst/>
        </a:prstGeom>
        <a:solidFill xmlns:a="http://schemas.openxmlformats.org/drawingml/2006/main">
          <a:srgbClr val="66FF33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P =0,002</a:t>
          </a:r>
        </a:p>
      </cdr:txBody>
    </cdr:sp>
  </cdr:relSizeAnchor>
  <cdr:relSizeAnchor xmlns:cdr="http://schemas.openxmlformats.org/drawingml/2006/chartDrawing">
    <cdr:from>
      <cdr:x>0.75</cdr:x>
      <cdr:y>0.84008</cdr:y>
    </cdr:from>
    <cdr:to>
      <cdr:x>0.88195</cdr:x>
      <cdr:y>0.91104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172200" y="4737022"/>
          <a:ext cx="1085896" cy="400129"/>
        </a:xfrm>
        <a:prstGeom xmlns:a="http://schemas.openxmlformats.org/drawingml/2006/main" prst="rect">
          <a:avLst/>
        </a:prstGeom>
        <a:solidFill xmlns:a="http://schemas.openxmlformats.org/drawingml/2006/main">
          <a:srgbClr val="66FF33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/>
            <a:t>P =0,006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0.61229</cdr:x>
      <cdr:y>0.81535</cdr:y>
    </cdr:from>
    <cdr:to>
      <cdr:x>0.74704</cdr:x>
      <cdr:y>0.89162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933950" y="4277347"/>
          <a:ext cx="1085850" cy="400110"/>
        </a:xfrm>
        <a:prstGeom xmlns:a="http://schemas.openxmlformats.org/drawingml/2006/main" prst="rect">
          <a:avLst/>
        </a:prstGeom>
        <a:solidFill xmlns:a="http://schemas.openxmlformats.org/drawingml/2006/main">
          <a:srgbClr val="66FF33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/>
            <a:t>P =0,01</a:t>
          </a:r>
        </a:p>
      </cdr:txBody>
    </cdr:sp>
  </cdr:relSizeAnchor>
  <cdr:relSizeAnchor xmlns:cdr="http://schemas.openxmlformats.org/drawingml/2006/chartDrawing">
    <cdr:from>
      <cdr:x>0.37589</cdr:x>
      <cdr:y>0.81342</cdr:y>
    </cdr:from>
    <cdr:to>
      <cdr:x>0.51064</cdr:x>
      <cdr:y>0.88969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028950" y="4267201"/>
          <a:ext cx="1085850" cy="400110"/>
        </a:xfrm>
        <a:prstGeom xmlns:a="http://schemas.openxmlformats.org/drawingml/2006/main" prst="rect">
          <a:avLst/>
        </a:prstGeom>
        <a:solidFill xmlns:a="http://schemas.openxmlformats.org/drawingml/2006/main">
          <a:srgbClr val="66FF33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/>
            <a:t>P &lt;0,001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0.35</cdr:x>
      <cdr:y>0.0913</cdr:y>
    </cdr:from>
    <cdr:to>
      <cdr:x>0.46875</cdr:x>
      <cdr:y>0.1602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200400" y="530162"/>
          <a:ext cx="1085836" cy="400113"/>
        </a:xfrm>
        <a:prstGeom xmlns:a="http://schemas.openxmlformats.org/drawingml/2006/main" prst="rect">
          <a:avLst/>
        </a:prstGeom>
        <a:solidFill xmlns:a="http://schemas.openxmlformats.org/drawingml/2006/main">
          <a:srgbClr val="66FF33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/>
            <a:t>P =0.05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B5011-8194-413B-BF75-482002E43B52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AB452-34A6-4E59-A14E-AB8F4E85B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017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2796585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10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46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02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664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468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390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022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081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Ngoài</a:t>
            </a:r>
            <a:r>
              <a:rPr lang="en-US" baseline="0" dirty="0"/>
              <a:t> </a:t>
            </a:r>
            <a:r>
              <a:rPr lang="en-US" baseline="0" dirty="0" err="1"/>
              <a:t>sử</a:t>
            </a:r>
            <a:r>
              <a:rPr lang="en-US" baseline="0" dirty="0"/>
              <a:t> </a:t>
            </a:r>
            <a:r>
              <a:rPr lang="en-US" baseline="0" dirty="0" err="1"/>
              <a:t>dụng</a:t>
            </a:r>
            <a:r>
              <a:rPr lang="en-US" baseline="0" dirty="0"/>
              <a:t> CDTP </a:t>
            </a:r>
            <a:r>
              <a:rPr lang="en-US" baseline="0" dirty="0" err="1"/>
              <a:t>ra</a:t>
            </a:r>
            <a:r>
              <a:rPr lang="en-US" baseline="0" dirty="0"/>
              <a:t> </a:t>
            </a:r>
            <a:r>
              <a:rPr lang="en-US" baseline="0" dirty="0" err="1"/>
              <a:t>thì</a:t>
            </a:r>
            <a:r>
              <a:rPr lang="en-US" baseline="0" dirty="0"/>
              <a:t> </a:t>
            </a:r>
            <a:r>
              <a:rPr lang="en-US" baseline="0" dirty="0" err="1"/>
              <a:t>bệnh</a:t>
            </a:r>
            <a:r>
              <a:rPr lang="en-US" baseline="0" dirty="0"/>
              <a:t> </a:t>
            </a:r>
            <a:r>
              <a:rPr lang="en-US" baseline="0" dirty="0" err="1"/>
              <a:t>nhân</a:t>
            </a:r>
            <a:r>
              <a:rPr lang="en-US" baseline="0" dirty="0"/>
              <a:t> </a:t>
            </a:r>
            <a:r>
              <a:rPr lang="en-US" baseline="0" dirty="0" err="1"/>
              <a:t>còn</a:t>
            </a:r>
            <a:r>
              <a:rPr lang="en-US" baseline="0" dirty="0"/>
              <a:t> </a:t>
            </a:r>
            <a:r>
              <a:rPr lang="en-US" baseline="0" dirty="0" err="1"/>
              <a:t>sử</a:t>
            </a:r>
            <a:r>
              <a:rPr lang="en-US" baseline="0" dirty="0"/>
              <a:t> </a:t>
            </a:r>
            <a:r>
              <a:rPr lang="en-US" baseline="0" dirty="0" err="1"/>
              <a:t>dụng</a:t>
            </a:r>
            <a:r>
              <a:rPr lang="en-US" baseline="0" dirty="0"/>
              <a:t> 1 </a:t>
            </a:r>
            <a:r>
              <a:rPr lang="en-US" baseline="0" dirty="0" err="1"/>
              <a:t>số</a:t>
            </a:r>
            <a:r>
              <a:rPr lang="en-US" baseline="0" dirty="0"/>
              <a:t> </a:t>
            </a:r>
            <a:r>
              <a:rPr lang="en-US" baseline="0" dirty="0" err="1"/>
              <a:t>chất</a:t>
            </a:r>
            <a:r>
              <a:rPr lang="en-US" baseline="0" dirty="0"/>
              <a:t> </a:t>
            </a:r>
            <a:r>
              <a:rPr lang="en-US" baseline="0" dirty="0" err="1"/>
              <a:t>gây</a:t>
            </a:r>
            <a:r>
              <a:rPr lang="en-US" baseline="0" dirty="0"/>
              <a:t> </a:t>
            </a:r>
            <a:r>
              <a:rPr lang="en-US" baseline="0" dirty="0" err="1"/>
              <a:t>nghiện</a:t>
            </a:r>
            <a:r>
              <a:rPr lang="en-US" baseline="0" dirty="0"/>
              <a:t> </a:t>
            </a:r>
            <a:r>
              <a:rPr lang="en-US" baseline="0" dirty="0" err="1"/>
              <a:t>khác</a:t>
            </a:r>
            <a:r>
              <a:rPr lang="en-US" baseline="0" dirty="0"/>
              <a:t> </a:t>
            </a:r>
            <a:r>
              <a:rPr lang="en-US" baseline="0" dirty="0" err="1"/>
              <a:t>như</a:t>
            </a:r>
            <a:r>
              <a:rPr lang="en-US" baseline="0" dirty="0"/>
              <a:t> </a:t>
            </a:r>
            <a:r>
              <a:rPr lang="en-US" baseline="0" dirty="0" err="1"/>
              <a:t>cỏ</a:t>
            </a:r>
            <a:r>
              <a:rPr lang="en-US" baseline="0" dirty="0"/>
              <a:t> </a:t>
            </a:r>
            <a:r>
              <a:rPr lang="en-US" baseline="0" dirty="0" err="1"/>
              <a:t>mỹ</a:t>
            </a:r>
            <a:endParaRPr lang="en-US" baseline="0" dirty="0"/>
          </a:p>
          <a:p>
            <a:r>
              <a:rPr lang="en-US" baseline="0" dirty="0" err="1"/>
              <a:t>Đa</a:t>
            </a:r>
            <a:r>
              <a:rPr lang="en-US" baseline="0" dirty="0"/>
              <a:t> </a:t>
            </a:r>
            <a:r>
              <a:rPr lang="en-US" baseline="0" dirty="0" err="1"/>
              <a:t>số</a:t>
            </a:r>
            <a:r>
              <a:rPr lang="en-US" baseline="0" dirty="0"/>
              <a:t> </a:t>
            </a:r>
            <a:r>
              <a:rPr lang="en-US" baseline="0" dirty="0" err="1"/>
              <a:t>bệnh</a:t>
            </a:r>
            <a:r>
              <a:rPr lang="en-US" baseline="0" dirty="0"/>
              <a:t> </a:t>
            </a:r>
            <a:r>
              <a:rPr lang="en-US" baseline="0" dirty="0" err="1"/>
              <a:t>nhân</a:t>
            </a:r>
            <a:r>
              <a:rPr lang="en-US" baseline="0" dirty="0"/>
              <a:t> </a:t>
            </a:r>
            <a:r>
              <a:rPr lang="en-US" baseline="0" dirty="0" err="1"/>
              <a:t>bắt</a:t>
            </a:r>
            <a:r>
              <a:rPr lang="en-US" baseline="0" dirty="0"/>
              <a:t> </a:t>
            </a:r>
            <a:r>
              <a:rPr lang="en-US" baseline="0" dirty="0" err="1"/>
              <a:t>đầu</a:t>
            </a:r>
            <a:r>
              <a:rPr lang="en-US" baseline="0" dirty="0"/>
              <a:t> </a:t>
            </a:r>
            <a:r>
              <a:rPr lang="en-US" baseline="0" dirty="0" err="1"/>
              <a:t>sử</a:t>
            </a:r>
            <a:r>
              <a:rPr lang="en-US" baseline="0" dirty="0"/>
              <a:t> </a:t>
            </a:r>
            <a:r>
              <a:rPr lang="en-US" baseline="0" dirty="0" err="1"/>
              <a:t>dụng</a:t>
            </a:r>
            <a:r>
              <a:rPr lang="en-US" baseline="0" dirty="0"/>
              <a:t> </a:t>
            </a:r>
            <a:r>
              <a:rPr lang="en-US" baseline="0" dirty="0" err="1"/>
              <a:t>cdtp</a:t>
            </a:r>
            <a:r>
              <a:rPr lang="en-US" baseline="0" dirty="0"/>
              <a:t> </a:t>
            </a:r>
            <a:r>
              <a:rPr lang="en-US" baseline="0" dirty="0" err="1"/>
              <a:t>khi</a:t>
            </a:r>
            <a:r>
              <a:rPr lang="en-US" baseline="0" dirty="0"/>
              <a:t> </a:t>
            </a:r>
            <a:r>
              <a:rPr lang="en-US" baseline="0" dirty="0" err="1"/>
              <a:t>còn</a:t>
            </a:r>
            <a:r>
              <a:rPr lang="en-US" baseline="0" dirty="0"/>
              <a:t> </a:t>
            </a:r>
            <a:r>
              <a:rPr lang="en-US" baseline="0" dirty="0" err="1"/>
              <a:t>rất</a:t>
            </a:r>
            <a:r>
              <a:rPr lang="en-US" baseline="0" dirty="0"/>
              <a:t> </a:t>
            </a:r>
            <a:r>
              <a:rPr lang="en-US" baseline="0" dirty="0" err="1"/>
              <a:t>trẻ</a:t>
            </a:r>
            <a:r>
              <a:rPr lang="en-US" baseline="0" dirty="0"/>
              <a:t>, con </a:t>
            </a:r>
            <a:r>
              <a:rPr lang="en-US" baseline="0" dirty="0" err="1"/>
              <a:t>số</a:t>
            </a:r>
            <a:r>
              <a:rPr lang="en-US" baseline="0" dirty="0"/>
              <a:t> </a:t>
            </a:r>
            <a:r>
              <a:rPr lang="en-US" baseline="0" dirty="0" err="1"/>
              <a:t>này</a:t>
            </a:r>
            <a:r>
              <a:rPr lang="en-US" baseline="0" dirty="0"/>
              <a:t> </a:t>
            </a:r>
            <a:r>
              <a:rPr lang="en-US" baseline="0" dirty="0" err="1"/>
              <a:t>tập</a:t>
            </a:r>
            <a:r>
              <a:rPr lang="en-US" baseline="0" dirty="0"/>
              <a:t> </a:t>
            </a:r>
            <a:r>
              <a:rPr lang="en-US" baseline="0" dirty="0" err="1"/>
              <a:t>trung</a:t>
            </a:r>
            <a:r>
              <a:rPr lang="en-US" baseline="0" dirty="0"/>
              <a:t> </a:t>
            </a:r>
            <a:r>
              <a:rPr lang="en-US" baseline="0" dirty="0" err="1"/>
              <a:t>chủ</a:t>
            </a:r>
            <a:r>
              <a:rPr lang="en-US" baseline="0" dirty="0"/>
              <a:t> </a:t>
            </a:r>
            <a:r>
              <a:rPr lang="en-US" baseline="0" dirty="0" err="1"/>
              <a:t>yếu</a:t>
            </a:r>
            <a:r>
              <a:rPr lang="en-US" baseline="0" dirty="0"/>
              <a:t> ở </a:t>
            </a:r>
            <a:r>
              <a:rPr lang="en-US" baseline="0" dirty="0" err="1"/>
              <a:t>nhóm</a:t>
            </a:r>
            <a:r>
              <a:rPr lang="en-US" baseline="0" dirty="0"/>
              <a:t> </a:t>
            </a:r>
            <a:r>
              <a:rPr lang="en-US" baseline="0" dirty="0" err="1"/>
              <a:t>dưới</a:t>
            </a:r>
            <a:r>
              <a:rPr lang="en-US" baseline="0" dirty="0"/>
              <a:t> 24 </a:t>
            </a:r>
            <a:r>
              <a:rPr lang="en-US" baseline="0" dirty="0" err="1"/>
              <a:t>tuổi</a:t>
            </a:r>
            <a:r>
              <a:rPr lang="en-US" baseline="0" dirty="0"/>
              <a:t>. </a:t>
            </a:r>
            <a:r>
              <a:rPr lang="en-US" baseline="0" dirty="0" err="1"/>
              <a:t>Đây</a:t>
            </a:r>
            <a:r>
              <a:rPr lang="en-US" baseline="0" dirty="0"/>
              <a:t> </a:t>
            </a:r>
            <a:r>
              <a:rPr lang="en-US" baseline="0" dirty="0" err="1"/>
              <a:t>là</a:t>
            </a:r>
            <a:r>
              <a:rPr lang="en-US" baseline="0" dirty="0"/>
              <a:t> </a:t>
            </a:r>
            <a:r>
              <a:rPr lang="en-US" baseline="0" dirty="0" err="1"/>
              <a:t>độ</a:t>
            </a:r>
            <a:r>
              <a:rPr lang="en-US" baseline="0" dirty="0"/>
              <a:t> </a:t>
            </a:r>
            <a:r>
              <a:rPr lang="en-US" baseline="0" dirty="0" err="1"/>
              <a:t>tuổi</a:t>
            </a:r>
            <a:r>
              <a:rPr lang="en-US" baseline="0" dirty="0"/>
              <a:t> </a:t>
            </a:r>
            <a:r>
              <a:rPr lang="en-US" baseline="0" dirty="0" err="1"/>
              <a:t>chưa</a:t>
            </a:r>
            <a:r>
              <a:rPr lang="en-US" baseline="0" dirty="0"/>
              <a:t> </a:t>
            </a:r>
            <a:r>
              <a:rPr lang="en-US" baseline="0" dirty="0" err="1"/>
              <a:t>có</a:t>
            </a:r>
            <a:r>
              <a:rPr lang="en-US" baseline="0" dirty="0"/>
              <a:t> </a:t>
            </a:r>
            <a:r>
              <a:rPr lang="en-US" baseline="0" dirty="0" err="1"/>
              <a:t>nhận</a:t>
            </a:r>
            <a:r>
              <a:rPr lang="en-US" baseline="0" dirty="0"/>
              <a:t> </a:t>
            </a:r>
            <a:r>
              <a:rPr lang="en-US" baseline="0" dirty="0" err="1"/>
              <a:t>thức</a:t>
            </a:r>
            <a:r>
              <a:rPr lang="en-US" baseline="0" dirty="0"/>
              <a:t> </a:t>
            </a:r>
            <a:r>
              <a:rPr lang="en-US" baseline="0" dirty="0" err="1"/>
              <a:t>cao</a:t>
            </a:r>
            <a:r>
              <a:rPr lang="en-US" baseline="0" dirty="0"/>
              <a:t>, </a:t>
            </a:r>
            <a:r>
              <a:rPr lang="en-US" baseline="0" dirty="0" err="1"/>
              <a:t>tò</a:t>
            </a:r>
            <a:r>
              <a:rPr lang="en-US" baseline="0" dirty="0"/>
              <a:t> </a:t>
            </a:r>
            <a:r>
              <a:rPr lang="en-US" baseline="0" dirty="0" err="1"/>
              <a:t>mò</a:t>
            </a:r>
            <a:r>
              <a:rPr lang="en-US" baseline="0" dirty="0"/>
              <a:t>, </a:t>
            </a:r>
            <a:r>
              <a:rPr lang="en-US" baseline="0" dirty="0" err="1"/>
              <a:t>bốc</a:t>
            </a:r>
            <a:r>
              <a:rPr lang="en-US" baseline="0" dirty="0"/>
              <a:t> </a:t>
            </a:r>
            <a:r>
              <a:rPr lang="en-US" baseline="0" dirty="0" err="1"/>
              <a:t>đồng</a:t>
            </a:r>
            <a:r>
              <a:rPr lang="en-US" baseline="0" dirty="0"/>
              <a:t> </a:t>
            </a:r>
            <a:r>
              <a:rPr lang="en-US" baseline="0" dirty="0" err="1"/>
              <a:t>đẫn</a:t>
            </a:r>
            <a:r>
              <a:rPr lang="en-US" baseline="0" dirty="0"/>
              <a:t> </a:t>
            </a:r>
            <a:r>
              <a:rPr lang="en-US" baseline="0" dirty="0" err="1"/>
              <a:t>đến</a:t>
            </a:r>
            <a:r>
              <a:rPr lang="en-US" baseline="0" dirty="0"/>
              <a:t> </a:t>
            </a:r>
            <a:r>
              <a:rPr lang="en-US" baseline="0" dirty="0" err="1"/>
              <a:t>dễ</a:t>
            </a:r>
            <a:r>
              <a:rPr lang="en-US" baseline="0" dirty="0"/>
              <a:t> </a:t>
            </a:r>
            <a:r>
              <a:rPr lang="en-US" baseline="0" dirty="0" err="1"/>
              <a:t>bị</a:t>
            </a:r>
            <a:r>
              <a:rPr lang="en-US" baseline="0" dirty="0"/>
              <a:t> </a:t>
            </a:r>
            <a:r>
              <a:rPr lang="en-US" baseline="0" dirty="0" err="1"/>
              <a:t>lôi</a:t>
            </a:r>
            <a:r>
              <a:rPr lang="en-US" baseline="0" dirty="0"/>
              <a:t> </a:t>
            </a:r>
            <a:r>
              <a:rPr lang="en-US" baseline="0" dirty="0" err="1"/>
              <a:t>kéo</a:t>
            </a:r>
            <a:r>
              <a:rPr lang="en-US" baseline="0" dirty="0"/>
              <a:t> </a:t>
            </a:r>
            <a:r>
              <a:rPr lang="en-US" baseline="0" dirty="0" err="1"/>
              <a:t>vào</a:t>
            </a:r>
            <a:r>
              <a:rPr lang="en-US" baseline="0" dirty="0"/>
              <a:t> </a:t>
            </a:r>
            <a:r>
              <a:rPr lang="en-US" baseline="0" dirty="0" err="1"/>
              <a:t>các</a:t>
            </a:r>
            <a:r>
              <a:rPr lang="en-US" baseline="0" dirty="0"/>
              <a:t> </a:t>
            </a:r>
            <a:r>
              <a:rPr lang="en-US" baseline="0" dirty="0" err="1"/>
              <a:t>tệ</a:t>
            </a:r>
            <a:r>
              <a:rPr lang="en-US" baseline="0" dirty="0"/>
              <a:t> </a:t>
            </a:r>
            <a:r>
              <a:rPr lang="en-US" baseline="0" dirty="0" err="1"/>
              <a:t>nạn</a:t>
            </a:r>
            <a:r>
              <a:rPr lang="en-US" baseline="0" dirty="0"/>
              <a:t> </a:t>
            </a:r>
            <a:r>
              <a:rPr lang="en-US" baseline="0" dirty="0" err="1"/>
              <a:t>xã</a:t>
            </a:r>
            <a:r>
              <a:rPr lang="en-US" baseline="0" dirty="0"/>
              <a:t> </a:t>
            </a:r>
            <a:r>
              <a:rPr lang="en-US" baseline="0" dirty="0" err="1"/>
              <a:t>hội</a:t>
            </a:r>
            <a:r>
              <a:rPr lang="en-US" baseline="0" dirty="0"/>
              <a:t>. </a:t>
            </a:r>
          </a:p>
          <a:p>
            <a:r>
              <a:rPr lang="en-US" baseline="0" dirty="0" err="1"/>
              <a:t>Đặc</a:t>
            </a:r>
            <a:r>
              <a:rPr lang="en-US" baseline="0" dirty="0"/>
              <a:t> </a:t>
            </a:r>
            <a:r>
              <a:rPr lang="en-US" baseline="0" dirty="0" err="1"/>
              <a:t>biệt</a:t>
            </a:r>
            <a:r>
              <a:rPr lang="en-US" baseline="0" dirty="0"/>
              <a:t> </a:t>
            </a:r>
            <a:r>
              <a:rPr lang="en-US" baseline="0" dirty="0" err="1"/>
              <a:t>có</a:t>
            </a:r>
            <a:r>
              <a:rPr lang="en-US" baseline="0" dirty="0"/>
              <a:t> 20% </a:t>
            </a:r>
            <a:r>
              <a:rPr lang="en-US" baseline="0" dirty="0" err="1"/>
              <a:t>dưới</a:t>
            </a:r>
            <a:r>
              <a:rPr lang="en-US" baseline="0" dirty="0"/>
              <a:t> </a:t>
            </a:r>
            <a:r>
              <a:rPr lang="en-US" baseline="0" dirty="0" err="1"/>
              <a:t>tuoi</a:t>
            </a:r>
            <a:r>
              <a:rPr lang="en-US" baseline="0" dirty="0"/>
              <a:t> vi </a:t>
            </a:r>
            <a:r>
              <a:rPr lang="en-US" baseline="0" dirty="0" err="1"/>
              <a:t>thành</a:t>
            </a:r>
            <a:r>
              <a:rPr lang="en-US" baseline="0" dirty="0"/>
              <a:t> </a:t>
            </a:r>
            <a:r>
              <a:rPr lang="en-US" baseline="0" dirty="0" err="1"/>
              <a:t>niên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982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933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92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2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`</a:t>
            </a:r>
          </a:p>
          <a:p>
            <a:r>
              <a:rPr lang="fr-F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Khoi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lieu MMT	Lieu_1T	Lieu_3T	Lieu_6T	Lieu_9T	Lieu_12T	Lieu_15T	Lieu_18T	Lieu_21T	Lieu_24T	Lieu_27T	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N= 1066	1004	978	923	852	767	669	539	265	146	43	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03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123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3671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88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179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146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0490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1470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2594610" algn="l"/>
              </a:tabLst>
              <a:defRPr/>
            </a:pP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Vì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nỗi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sợ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methadone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liều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sẵn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sàng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không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uống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liều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đủ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mình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chỉ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uống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methadone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liều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thấp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cầm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chừng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tiếp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tục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heroin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mà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không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trao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đổi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bác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sĩ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tăng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liều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lên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Dẫn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đến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hậu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tái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0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2594610" algn="l"/>
              </a:tabLst>
            </a:pP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5095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7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 </a:t>
            </a:r>
            <a:r>
              <a:rPr lang="en-US" dirty="0" err="1"/>
              <a:t>túy</a:t>
            </a:r>
            <a:r>
              <a:rPr lang="en-US" baseline="0" dirty="0"/>
              <a:t> </a:t>
            </a:r>
            <a:r>
              <a:rPr lang="en-US" baseline="0" dirty="0" err="1"/>
              <a:t>xuất</a:t>
            </a:r>
            <a:r>
              <a:rPr lang="en-US" baseline="0" dirty="0"/>
              <a:t> </a:t>
            </a:r>
            <a:r>
              <a:rPr lang="en-US" baseline="0" dirty="0" err="1"/>
              <a:t>hiện</a:t>
            </a:r>
            <a:r>
              <a:rPr lang="en-US" baseline="0" dirty="0"/>
              <a:t> </a:t>
            </a:r>
            <a:r>
              <a:rPr lang="en-US" baseline="0" dirty="0" err="1"/>
              <a:t>gây</a:t>
            </a:r>
            <a:r>
              <a:rPr lang="en-US" baseline="0" dirty="0"/>
              <a:t> </a:t>
            </a:r>
            <a:r>
              <a:rPr lang="en-US" baseline="0" dirty="0" err="1"/>
              <a:t>nên</a:t>
            </a:r>
            <a:r>
              <a:rPr lang="en-US" baseline="0" dirty="0"/>
              <a:t> </a:t>
            </a:r>
            <a:r>
              <a:rPr lang="en-US" baseline="0" dirty="0" err="1"/>
              <a:t>các</a:t>
            </a:r>
            <a:r>
              <a:rPr lang="en-US" baseline="0" dirty="0"/>
              <a:t> </a:t>
            </a:r>
            <a:r>
              <a:rPr lang="en-US" baseline="0" dirty="0" err="1"/>
              <a:t>hậu</a:t>
            </a:r>
            <a:r>
              <a:rPr lang="en-US" baseline="0" dirty="0"/>
              <a:t> </a:t>
            </a:r>
            <a:r>
              <a:rPr lang="en-US" baseline="0" dirty="0" err="1"/>
              <a:t>quả</a:t>
            </a:r>
            <a:r>
              <a:rPr lang="en-US" baseline="0" dirty="0"/>
              <a:t> </a:t>
            </a:r>
            <a:r>
              <a:rPr lang="en-US" baseline="0" dirty="0" err="1"/>
              <a:t>nghiêm</a:t>
            </a:r>
            <a:r>
              <a:rPr lang="en-US" baseline="0" dirty="0"/>
              <a:t> </a:t>
            </a:r>
            <a:r>
              <a:rPr lang="en-US" baseline="0" dirty="0" err="1"/>
              <a:t>trọng</a:t>
            </a:r>
            <a:r>
              <a:rPr lang="en-US" baseline="0" dirty="0"/>
              <a:t> </a:t>
            </a:r>
            <a:r>
              <a:rPr lang="en-US" baseline="0" dirty="0" err="1"/>
              <a:t>về</a:t>
            </a:r>
            <a:r>
              <a:rPr lang="en-US" baseline="0" dirty="0"/>
              <a:t> </a:t>
            </a:r>
            <a:r>
              <a:rPr lang="en-US" baseline="0" dirty="0" err="1"/>
              <a:t>mặt</a:t>
            </a:r>
            <a:r>
              <a:rPr lang="en-US" baseline="0" dirty="0"/>
              <a:t> </a:t>
            </a:r>
            <a:r>
              <a:rPr lang="en-US" baseline="0" dirty="0" err="1"/>
              <a:t>xã</a:t>
            </a:r>
            <a:r>
              <a:rPr lang="en-US" baseline="0" dirty="0"/>
              <a:t> </a:t>
            </a:r>
            <a:r>
              <a:rPr lang="en-US" baseline="0" dirty="0" err="1"/>
              <a:t>hội</a:t>
            </a:r>
            <a:r>
              <a:rPr lang="en-US" baseline="0" dirty="0"/>
              <a:t>: </a:t>
            </a:r>
            <a:r>
              <a:rPr lang="en-US" baseline="0" dirty="0" err="1"/>
              <a:t>xuất</a:t>
            </a:r>
            <a:r>
              <a:rPr lang="en-US" baseline="0" dirty="0"/>
              <a:t> </a:t>
            </a:r>
            <a:r>
              <a:rPr lang="en-US" baseline="0" dirty="0" err="1"/>
              <a:t>hiện</a:t>
            </a:r>
            <a:r>
              <a:rPr lang="en-US" baseline="0" dirty="0"/>
              <a:t> </a:t>
            </a:r>
            <a:r>
              <a:rPr lang="en-US" baseline="0" dirty="0" err="1"/>
              <a:t>các</a:t>
            </a:r>
            <a:r>
              <a:rPr lang="en-US" baseline="0" dirty="0"/>
              <a:t> </a:t>
            </a:r>
            <a:r>
              <a:rPr lang="en-US" baseline="0" dirty="0" err="1"/>
              <a:t>tệ</a:t>
            </a:r>
            <a:r>
              <a:rPr lang="en-US" baseline="0" dirty="0"/>
              <a:t> </a:t>
            </a:r>
            <a:r>
              <a:rPr lang="en-US" baseline="0" dirty="0" err="1"/>
              <a:t>nạn</a:t>
            </a:r>
            <a:r>
              <a:rPr lang="en-US" baseline="0" dirty="0"/>
              <a:t> </a:t>
            </a:r>
            <a:r>
              <a:rPr lang="en-US" baseline="0" dirty="0" err="1"/>
              <a:t>xã</a:t>
            </a:r>
            <a:r>
              <a:rPr lang="en-US" baseline="0" dirty="0"/>
              <a:t> </a:t>
            </a:r>
            <a:r>
              <a:rPr lang="en-US" baseline="0" dirty="0" err="1"/>
              <a:t>hội</a:t>
            </a:r>
            <a:r>
              <a:rPr lang="en-US" baseline="0" dirty="0"/>
              <a:t>, </a:t>
            </a:r>
            <a:r>
              <a:rPr lang="en-US" baseline="0" dirty="0" err="1"/>
              <a:t>trộm</a:t>
            </a:r>
            <a:r>
              <a:rPr lang="en-US" baseline="0" dirty="0"/>
              <a:t> </a:t>
            </a:r>
            <a:r>
              <a:rPr lang="en-US" baseline="0" dirty="0" err="1"/>
              <a:t>cướp</a:t>
            </a:r>
            <a:r>
              <a:rPr lang="en-US" baseline="0" dirty="0"/>
              <a:t>, </a:t>
            </a:r>
            <a:r>
              <a:rPr lang="en-US" baseline="0" dirty="0" err="1"/>
              <a:t>buôn</a:t>
            </a:r>
            <a:r>
              <a:rPr lang="en-US" baseline="0" dirty="0"/>
              <a:t> </a:t>
            </a:r>
            <a:r>
              <a:rPr lang="en-US" baseline="0" dirty="0" err="1"/>
              <a:t>bán</a:t>
            </a:r>
            <a:r>
              <a:rPr lang="en-US" baseline="0" dirty="0"/>
              <a:t> ma </a:t>
            </a:r>
            <a:r>
              <a:rPr lang="en-US" baseline="0" dirty="0" err="1"/>
              <a:t>túy</a:t>
            </a:r>
            <a:r>
              <a:rPr lang="en-US" baseline="0" dirty="0"/>
              <a:t>…</a:t>
            </a:r>
          </a:p>
          <a:p>
            <a:r>
              <a:rPr lang="en-US" baseline="0" dirty="0" err="1"/>
              <a:t>Các</a:t>
            </a:r>
            <a:r>
              <a:rPr lang="en-US" baseline="0" dirty="0"/>
              <a:t> </a:t>
            </a:r>
            <a:r>
              <a:rPr lang="en-US" baseline="0" dirty="0" err="1"/>
              <a:t>mối</a:t>
            </a:r>
            <a:r>
              <a:rPr lang="en-US" baseline="0" dirty="0"/>
              <a:t> </a:t>
            </a:r>
            <a:r>
              <a:rPr lang="en-US" baseline="0" dirty="0" err="1"/>
              <a:t>quan</a:t>
            </a:r>
            <a:r>
              <a:rPr lang="en-US" baseline="0" dirty="0"/>
              <a:t> </a:t>
            </a:r>
            <a:r>
              <a:rPr lang="en-US" baseline="0" dirty="0" err="1"/>
              <a:t>hệ</a:t>
            </a:r>
            <a:r>
              <a:rPr lang="en-US" baseline="0" dirty="0"/>
              <a:t> </a:t>
            </a:r>
            <a:r>
              <a:rPr lang="en-US" baseline="0" dirty="0" err="1"/>
              <a:t>trong</a:t>
            </a:r>
            <a:r>
              <a:rPr lang="en-US" baseline="0" dirty="0"/>
              <a:t> </a:t>
            </a:r>
            <a:r>
              <a:rPr lang="en-US" baseline="0" dirty="0" err="1"/>
              <a:t>gia</a:t>
            </a:r>
            <a:r>
              <a:rPr lang="en-US" baseline="0" dirty="0"/>
              <a:t> </a:t>
            </a:r>
            <a:r>
              <a:rPr lang="en-US" baseline="0" dirty="0" err="1"/>
              <a:t>đình</a:t>
            </a:r>
            <a:r>
              <a:rPr lang="en-US" baseline="0" dirty="0"/>
              <a:t> </a:t>
            </a:r>
            <a:r>
              <a:rPr lang="en-US" baseline="0" dirty="0" err="1"/>
              <a:t>cộng</a:t>
            </a:r>
            <a:r>
              <a:rPr lang="en-US" baseline="0" dirty="0"/>
              <a:t> </a:t>
            </a:r>
            <a:r>
              <a:rPr lang="en-US" baseline="0" dirty="0" err="1"/>
              <a:t>đồng</a:t>
            </a:r>
            <a:r>
              <a:rPr lang="en-US" baseline="0" dirty="0"/>
              <a:t> </a:t>
            </a:r>
            <a:r>
              <a:rPr lang="en-US" baseline="0" dirty="0" err="1"/>
              <a:t>bị</a:t>
            </a:r>
            <a:r>
              <a:rPr lang="en-US" baseline="0" dirty="0"/>
              <a:t> </a:t>
            </a:r>
            <a:r>
              <a:rPr lang="en-US" baseline="0" dirty="0" err="1"/>
              <a:t>rạn</a:t>
            </a:r>
            <a:r>
              <a:rPr lang="en-US" baseline="0" dirty="0"/>
              <a:t> </a:t>
            </a:r>
            <a:r>
              <a:rPr lang="en-US" baseline="0" dirty="0" err="1"/>
              <a:t>nứt</a:t>
            </a:r>
            <a:endParaRPr lang="en-US" baseline="0" dirty="0"/>
          </a:p>
          <a:p>
            <a:r>
              <a:rPr lang="en-US" baseline="0" dirty="0" err="1"/>
              <a:t>Ngoài</a:t>
            </a:r>
            <a:r>
              <a:rPr lang="en-US" baseline="0" dirty="0"/>
              <a:t> </a:t>
            </a:r>
            <a:r>
              <a:rPr lang="en-US" baseline="0" dirty="0" err="1"/>
              <a:t>ra</a:t>
            </a:r>
            <a:r>
              <a:rPr lang="en-US" baseline="0" dirty="0"/>
              <a:t> </a:t>
            </a:r>
            <a:r>
              <a:rPr lang="en-US" baseline="0" dirty="0" err="1"/>
              <a:t>còn</a:t>
            </a:r>
            <a:r>
              <a:rPr lang="en-US" baseline="0" dirty="0"/>
              <a:t> </a:t>
            </a:r>
            <a:r>
              <a:rPr lang="en-US" baseline="0" dirty="0" err="1"/>
              <a:t>gây</a:t>
            </a:r>
            <a:r>
              <a:rPr lang="en-US" baseline="0" dirty="0"/>
              <a:t> </a:t>
            </a:r>
            <a:r>
              <a:rPr lang="en-US" baseline="0" dirty="0" err="1"/>
              <a:t>nên</a:t>
            </a:r>
            <a:r>
              <a:rPr lang="en-US" baseline="0" dirty="0"/>
              <a:t> </a:t>
            </a:r>
            <a:r>
              <a:rPr lang="en-US" baseline="0" dirty="0" err="1"/>
              <a:t>các</a:t>
            </a:r>
            <a:r>
              <a:rPr lang="en-US" baseline="0" dirty="0"/>
              <a:t> </a:t>
            </a:r>
            <a:r>
              <a:rPr lang="en-US" baseline="0" dirty="0" err="1"/>
              <a:t>gánh</a:t>
            </a:r>
            <a:r>
              <a:rPr lang="en-US" baseline="0" dirty="0"/>
              <a:t> </a:t>
            </a:r>
            <a:r>
              <a:rPr lang="en-US" baseline="0" dirty="0" err="1"/>
              <a:t>nặng</a:t>
            </a:r>
            <a:r>
              <a:rPr lang="en-US" baseline="0" dirty="0"/>
              <a:t> </a:t>
            </a:r>
            <a:r>
              <a:rPr lang="en-US" baseline="0" dirty="0" err="1"/>
              <a:t>về</a:t>
            </a:r>
            <a:r>
              <a:rPr lang="en-US" baseline="0" dirty="0"/>
              <a:t> y </a:t>
            </a:r>
            <a:r>
              <a:rPr lang="en-US" baseline="0" dirty="0" err="1"/>
              <a:t>tế</a:t>
            </a:r>
            <a:r>
              <a:rPr lang="en-US" baseline="0" dirty="0"/>
              <a:t>: </a:t>
            </a:r>
            <a:r>
              <a:rPr lang="en-US" baseline="0" dirty="0" err="1"/>
              <a:t>tiêm</a:t>
            </a:r>
            <a:r>
              <a:rPr lang="en-US" baseline="0" dirty="0"/>
              <a:t> </a:t>
            </a:r>
            <a:r>
              <a:rPr lang="en-US" baseline="0" dirty="0" err="1"/>
              <a:t>chích</a:t>
            </a:r>
            <a:r>
              <a:rPr lang="en-US" baseline="0" dirty="0"/>
              <a:t> ma </a:t>
            </a:r>
            <a:r>
              <a:rPr lang="en-US" baseline="0" dirty="0" err="1"/>
              <a:t>túy</a:t>
            </a:r>
            <a:r>
              <a:rPr lang="en-US" baseline="0" dirty="0"/>
              <a:t> </a:t>
            </a:r>
            <a:r>
              <a:rPr lang="en-US" baseline="0" dirty="0" err="1"/>
              <a:t>gây</a:t>
            </a:r>
            <a:r>
              <a:rPr lang="en-US" baseline="0" dirty="0"/>
              <a:t> </a:t>
            </a:r>
            <a:r>
              <a:rPr lang="en-US" baseline="0" dirty="0" err="1"/>
              <a:t>các</a:t>
            </a:r>
            <a:r>
              <a:rPr lang="en-US" baseline="0" dirty="0"/>
              <a:t> </a:t>
            </a:r>
            <a:r>
              <a:rPr lang="en-US" baseline="0" dirty="0" err="1"/>
              <a:t>bệnh</a:t>
            </a:r>
            <a:r>
              <a:rPr lang="en-US" baseline="0" dirty="0"/>
              <a:t> </a:t>
            </a:r>
            <a:r>
              <a:rPr lang="en-US" baseline="0" dirty="0" err="1"/>
              <a:t>lây</a:t>
            </a:r>
            <a:r>
              <a:rPr lang="en-US" baseline="0" dirty="0"/>
              <a:t> </a:t>
            </a:r>
            <a:r>
              <a:rPr lang="en-US" baseline="0" dirty="0" err="1"/>
              <a:t>truyền</a:t>
            </a:r>
            <a:r>
              <a:rPr lang="en-US" baseline="0" dirty="0"/>
              <a:t> qua </a:t>
            </a:r>
            <a:r>
              <a:rPr lang="en-US" baseline="0" dirty="0" err="1"/>
              <a:t>đường</a:t>
            </a:r>
            <a:r>
              <a:rPr lang="en-US" baseline="0" dirty="0"/>
              <a:t> </a:t>
            </a:r>
            <a:r>
              <a:rPr lang="en-US" baseline="0" dirty="0" err="1"/>
              <a:t>máu</a:t>
            </a:r>
            <a:r>
              <a:rPr lang="en-US" baseline="0" dirty="0"/>
              <a:t>, </a:t>
            </a:r>
            <a:r>
              <a:rPr lang="en-US" baseline="0" dirty="0" err="1"/>
              <a:t>như</a:t>
            </a:r>
            <a:r>
              <a:rPr lang="en-US" baseline="0" dirty="0"/>
              <a:t> HIV, VGB </a:t>
            </a:r>
            <a:r>
              <a:rPr lang="en-US" baseline="0" dirty="0" err="1"/>
              <a:t>và</a:t>
            </a:r>
            <a:r>
              <a:rPr lang="en-US" baseline="0" dirty="0"/>
              <a:t> C</a:t>
            </a:r>
          </a:p>
          <a:p>
            <a:r>
              <a:rPr lang="en-US" baseline="0" dirty="0"/>
              <a:t>------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/>
              <a:t>Chương</a:t>
            </a:r>
            <a:r>
              <a:rPr lang="en-US" baseline="0" dirty="0"/>
              <a:t> </a:t>
            </a:r>
            <a:r>
              <a:rPr lang="en-US" baseline="0" dirty="0" err="1"/>
              <a:t>trình</a:t>
            </a:r>
            <a:r>
              <a:rPr lang="en-US" baseline="0" dirty="0"/>
              <a:t> methadone </a:t>
            </a:r>
            <a:r>
              <a:rPr lang="en-US" baseline="0" dirty="0" err="1"/>
              <a:t>ra</a:t>
            </a:r>
            <a:r>
              <a:rPr lang="en-US" baseline="0" dirty="0"/>
              <a:t> </a:t>
            </a:r>
            <a:r>
              <a:rPr lang="en-US" baseline="0" dirty="0" err="1"/>
              <a:t>đời</a:t>
            </a:r>
            <a:r>
              <a:rPr lang="en-US" baseline="0" dirty="0"/>
              <a:t> </a:t>
            </a:r>
            <a:r>
              <a:rPr lang="en-US" baseline="0" dirty="0" err="1"/>
              <a:t>n</a:t>
            </a:r>
            <a:r>
              <a:rPr lang="en-US" dirty="0" err="1"/>
              <a:t>hằm</a:t>
            </a:r>
            <a:r>
              <a:rPr lang="en-US" dirty="0"/>
              <a:t> </a:t>
            </a:r>
            <a:r>
              <a:rPr lang="en-US" dirty="0" err="1"/>
              <a:t>giảm</a:t>
            </a:r>
            <a:r>
              <a:rPr lang="en-US" baseline="0" dirty="0"/>
              <a:t> </a:t>
            </a:r>
            <a:r>
              <a:rPr lang="en-US" baseline="0" dirty="0" err="1"/>
              <a:t>sự</a:t>
            </a:r>
            <a:r>
              <a:rPr lang="en-US" baseline="0" dirty="0"/>
              <a:t> </a:t>
            </a:r>
            <a:r>
              <a:rPr lang="en-US" baseline="0" dirty="0" err="1"/>
              <a:t>lệ</a:t>
            </a:r>
            <a:r>
              <a:rPr lang="en-US" baseline="0" dirty="0"/>
              <a:t> </a:t>
            </a:r>
            <a:r>
              <a:rPr lang="en-US" baseline="0" dirty="0" err="1"/>
              <a:t>thuộc</a:t>
            </a:r>
            <a:r>
              <a:rPr lang="en-US" baseline="0" dirty="0"/>
              <a:t> ma </a:t>
            </a:r>
            <a:r>
              <a:rPr lang="en-US" baseline="0" dirty="0" err="1"/>
              <a:t>túy</a:t>
            </a:r>
            <a:r>
              <a:rPr lang="en-US" baseline="0" dirty="0"/>
              <a:t> </a:t>
            </a:r>
            <a:r>
              <a:rPr lang="en-US" baseline="0" dirty="0" err="1"/>
              <a:t>của</a:t>
            </a:r>
            <a:r>
              <a:rPr lang="en-US" baseline="0" dirty="0"/>
              <a:t> </a:t>
            </a:r>
            <a:r>
              <a:rPr lang="en-US" baseline="0" dirty="0" err="1"/>
              <a:t>bệnh</a:t>
            </a:r>
            <a:r>
              <a:rPr lang="en-US" baseline="0" dirty="0"/>
              <a:t> </a:t>
            </a:r>
            <a:r>
              <a:rPr lang="en-US" baseline="0" dirty="0" err="1"/>
              <a:t>nhân</a:t>
            </a:r>
            <a:r>
              <a:rPr lang="en-US" baseline="0" dirty="0"/>
              <a:t> </a:t>
            </a:r>
            <a:r>
              <a:rPr lang="en-US" baseline="0" dirty="0" err="1"/>
              <a:t>và</a:t>
            </a:r>
            <a:r>
              <a:rPr lang="en-US" baseline="0" dirty="0"/>
              <a:t> </a:t>
            </a:r>
            <a:r>
              <a:rPr lang="en-US" dirty="0" err="1"/>
              <a:t>những</a:t>
            </a:r>
            <a:r>
              <a:rPr lang="en-US" baseline="0" dirty="0"/>
              <a:t> </a:t>
            </a:r>
            <a:r>
              <a:rPr lang="en-US" baseline="0" dirty="0" err="1"/>
              <a:t>tác</a:t>
            </a:r>
            <a:r>
              <a:rPr lang="en-US" baseline="0" dirty="0"/>
              <a:t> </a:t>
            </a:r>
            <a:r>
              <a:rPr lang="en-US" baseline="0" dirty="0" err="1"/>
              <a:t>hại</a:t>
            </a:r>
            <a:r>
              <a:rPr lang="en-US" baseline="0" dirty="0"/>
              <a:t> do ma </a:t>
            </a:r>
            <a:r>
              <a:rPr lang="en-US" baseline="0" dirty="0" err="1"/>
              <a:t>túy</a:t>
            </a:r>
            <a:r>
              <a:rPr lang="en-US" baseline="0" dirty="0"/>
              <a:t> </a:t>
            </a:r>
            <a:r>
              <a:rPr lang="en-US" baseline="0" dirty="0" err="1"/>
              <a:t>gây</a:t>
            </a:r>
            <a:r>
              <a:rPr lang="en-US" baseline="0" dirty="0"/>
              <a:t> </a:t>
            </a:r>
            <a:r>
              <a:rPr lang="en-US" baseline="0" dirty="0" err="1"/>
              <a:t>ra</a:t>
            </a:r>
            <a:r>
              <a:rPr lang="en-US" baseline="0" dirty="0"/>
              <a:t> </a:t>
            </a:r>
            <a:r>
              <a:rPr lang="en-US" baseline="0" dirty="0" err="1"/>
              <a:t>đòng</a:t>
            </a:r>
            <a:r>
              <a:rPr lang="en-US" baseline="0" dirty="0"/>
              <a:t> </a:t>
            </a:r>
            <a:r>
              <a:rPr lang="en-US" baseline="0" dirty="0" err="1"/>
              <a:t>thời</a:t>
            </a:r>
            <a:r>
              <a:rPr lang="en-US" baseline="0" dirty="0"/>
              <a:t> </a:t>
            </a:r>
            <a:r>
              <a:rPr lang="en-US" baseline="0" dirty="0" err="1"/>
              <a:t>đáp</a:t>
            </a:r>
            <a:r>
              <a:rPr lang="en-US" baseline="0" dirty="0"/>
              <a:t> </a:t>
            </a:r>
            <a:r>
              <a:rPr lang="en-US" baseline="0" dirty="0" err="1"/>
              <a:t>ứng</a:t>
            </a:r>
            <a:r>
              <a:rPr lang="en-US" baseline="0" dirty="0"/>
              <a:t> </a:t>
            </a:r>
            <a:r>
              <a:rPr lang="en-US" baseline="0" dirty="0" err="1"/>
              <a:t>nhu</a:t>
            </a:r>
            <a:r>
              <a:rPr lang="en-US" baseline="0" dirty="0"/>
              <a:t> </a:t>
            </a:r>
            <a:r>
              <a:rPr lang="en-US" baseline="0" dirty="0" err="1"/>
              <a:t>cầu</a:t>
            </a:r>
            <a:r>
              <a:rPr lang="en-US" baseline="0" dirty="0"/>
              <a:t> </a:t>
            </a:r>
            <a:r>
              <a:rPr lang="en-US" baseline="0" dirty="0" err="1"/>
              <a:t>tái</a:t>
            </a:r>
            <a:r>
              <a:rPr lang="en-US" baseline="0" dirty="0"/>
              <a:t> </a:t>
            </a:r>
            <a:r>
              <a:rPr lang="en-US" baseline="0" dirty="0" err="1"/>
              <a:t>hòa</a:t>
            </a:r>
            <a:r>
              <a:rPr lang="en-US" baseline="0" dirty="0"/>
              <a:t> </a:t>
            </a:r>
            <a:r>
              <a:rPr lang="en-US" baseline="0" dirty="0" err="1"/>
              <a:t>nhập</a:t>
            </a:r>
            <a:r>
              <a:rPr lang="en-US" baseline="0" dirty="0"/>
              <a:t> </a:t>
            </a:r>
            <a:r>
              <a:rPr lang="en-US" baseline="0" dirty="0" err="1"/>
              <a:t>cộng</a:t>
            </a:r>
            <a:r>
              <a:rPr lang="en-US" baseline="0" dirty="0"/>
              <a:t> </a:t>
            </a:r>
            <a:r>
              <a:rPr lang="en-US" baseline="0" dirty="0" err="1"/>
              <a:t>đồng</a:t>
            </a:r>
            <a:r>
              <a:rPr lang="en-US" baseline="0" dirty="0"/>
              <a:t> </a:t>
            </a:r>
            <a:r>
              <a:rPr lang="en-US" baseline="0" dirty="0" err="1"/>
              <a:t>của</a:t>
            </a:r>
            <a:r>
              <a:rPr lang="en-US" baseline="0" dirty="0"/>
              <a:t> </a:t>
            </a:r>
            <a:r>
              <a:rPr lang="en-US" baseline="0" dirty="0" err="1"/>
              <a:t>người</a:t>
            </a:r>
            <a:r>
              <a:rPr lang="en-US" baseline="0" dirty="0"/>
              <a:t> </a:t>
            </a:r>
            <a:r>
              <a:rPr lang="en-US" baseline="0" dirty="0" err="1"/>
              <a:t>nghiện</a:t>
            </a:r>
            <a:r>
              <a:rPr lang="en-US" baseline="0" dirty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------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/>
              <a:t>Tuy</a:t>
            </a:r>
            <a:r>
              <a:rPr lang="en-US" baseline="0" dirty="0"/>
              <a:t> </a:t>
            </a:r>
            <a:r>
              <a:rPr lang="en-US" baseline="0" dirty="0" err="1"/>
              <a:t>nhiên</a:t>
            </a:r>
            <a:r>
              <a:rPr lang="en-US" baseline="0" dirty="0"/>
              <a:t>, </a:t>
            </a:r>
            <a:r>
              <a:rPr lang="en-US" baseline="0" dirty="0" err="1"/>
              <a:t>việc</a:t>
            </a:r>
            <a:r>
              <a:rPr lang="en-US" baseline="0" dirty="0"/>
              <a:t> </a:t>
            </a:r>
            <a:r>
              <a:rPr lang="en-US" baseline="0" dirty="0" err="1"/>
              <a:t>tham</a:t>
            </a:r>
            <a:r>
              <a:rPr lang="en-US" baseline="0" dirty="0"/>
              <a:t> </a:t>
            </a:r>
            <a:r>
              <a:rPr lang="en-US" baseline="0" dirty="0" err="1"/>
              <a:t>gia</a:t>
            </a:r>
            <a:r>
              <a:rPr lang="en-US" baseline="0" dirty="0"/>
              <a:t> </a:t>
            </a:r>
            <a:r>
              <a:rPr lang="en-US" baseline="0" dirty="0" err="1"/>
              <a:t>mở</a:t>
            </a:r>
            <a:r>
              <a:rPr lang="en-US" baseline="0" dirty="0"/>
              <a:t> </a:t>
            </a:r>
            <a:r>
              <a:rPr lang="en-US" baseline="0" dirty="0" err="1"/>
              <a:t>rộng</a:t>
            </a:r>
            <a:r>
              <a:rPr lang="en-US" baseline="0" dirty="0"/>
              <a:t> </a:t>
            </a:r>
            <a:r>
              <a:rPr lang="en-US" baseline="0" dirty="0" err="1"/>
              <a:t>chương</a:t>
            </a:r>
            <a:r>
              <a:rPr lang="en-US" baseline="0" dirty="0"/>
              <a:t> </a:t>
            </a:r>
            <a:r>
              <a:rPr lang="en-US" baseline="0" dirty="0" err="1"/>
              <a:t>trinh</a:t>
            </a:r>
            <a:r>
              <a:rPr lang="en-US" baseline="0" dirty="0"/>
              <a:t> </a:t>
            </a:r>
            <a:r>
              <a:rPr lang="en-US" baseline="0" dirty="0" err="1"/>
              <a:t>đặc</a:t>
            </a:r>
            <a:r>
              <a:rPr lang="en-US" baseline="0" dirty="0"/>
              <a:t> </a:t>
            </a:r>
            <a:r>
              <a:rPr lang="en-US" baseline="0" dirty="0" err="1"/>
              <a:t>biệt</a:t>
            </a:r>
            <a:r>
              <a:rPr lang="en-US" baseline="0" dirty="0"/>
              <a:t> </a:t>
            </a:r>
            <a:r>
              <a:rPr lang="en-US" baseline="0" dirty="0" err="1"/>
              <a:t>việc</a:t>
            </a:r>
            <a:r>
              <a:rPr lang="en-US" baseline="0" dirty="0"/>
              <a:t> </a:t>
            </a:r>
            <a:r>
              <a:rPr lang="en-US" baseline="0" dirty="0" err="1"/>
              <a:t>phải</a:t>
            </a:r>
            <a:r>
              <a:rPr lang="en-US" baseline="0" dirty="0"/>
              <a:t> </a:t>
            </a:r>
            <a:r>
              <a:rPr lang="en-US" baseline="0" dirty="0" err="1"/>
              <a:t>uống</a:t>
            </a:r>
            <a:r>
              <a:rPr lang="en-US" baseline="0" dirty="0"/>
              <a:t> </a:t>
            </a:r>
            <a:r>
              <a:rPr lang="en-US" baseline="0" dirty="0" err="1"/>
              <a:t>thuốc</a:t>
            </a:r>
            <a:r>
              <a:rPr lang="en-US" baseline="0" dirty="0"/>
              <a:t> </a:t>
            </a:r>
            <a:r>
              <a:rPr lang="en-US" baseline="0" dirty="0" err="1"/>
              <a:t>hàng</a:t>
            </a:r>
            <a:r>
              <a:rPr lang="en-US" baseline="0" dirty="0"/>
              <a:t> </a:t>
            </a:r>
            <a:r>
              <a:rPr lang="en-US" baseline="0" dirty="0" err="1"/>
              <a:t>ngày</a:t>
            </a:r>
            <a:r>
              <a:rPr lang="en-US" baseline="0" dirty="0"/>
              <a:t> </a:t>
            </a:r>
            <a:r>
              <a:rPr lang="en-US" baseline="0" dirty="0" err="1"/>
              <a:t>là</a:t>
            </a:r>
            <a:r>
              <a:rPr lang="en-US" baseline="0" dirty="0"/>
              <a:t> </a:t>
            </a:r>
            <a:r>
              <a:rPr lang="en-US" baseline="0" dirty="0" err="1"/>
              <a:t>thách</a:t>
            </a:r>
            <a:r>
              <a:rPr lang="en-US" baseline="0" dirty="0"/>
              <a:t> </a:t>
            </a:r>
            <a:r>
              <a:rPr lang="en-US" baseline="0" dirty="0" err="1"/>
              <a:t>thức</a:t>
            </a:r>
            <a:r>
              <a:rPr lang="en-US" baseline="0" dirty="0"/>
              <a:t> </a:t>
            </a:r>
            <a:r>
              <a:rPr lang="en-US" baseline="0" dirty="0" err="1"/>
              <a:t>của</a:t>
            </a:r>
            <a:r>
              <a:rPr lang="en-US" baseline="0" dirty="0"/>
              <a:t> </a:t>
            </a:r>
            <a:r>
              <a:rPr lang="en-US" baseline="0" dirty="0" err="1"/>
              <a:t>việc</a:t>
            </a:r>
            <a:r>
              <a:rPr lang="en-US" baseline="0" dirty="0"/>
              <a:t> </a:t>
            </a:r>
            <a:r>
              <a:rPr lang="en-US" baseline="0" dirty="0" err="1"/>
              <a:t>duy</a:t>
            </a:r>
            <a:r>
              <a:rPr lang="en-US" baseline="0" dirty="0"/>
              <a:t> </a:t>
            </a:r>
            <a:r>
              <a:rPr lang="en-US" baseline="0" dirty="0" err="1"/>
              <a:t>trì</a:t>
            </a:r>
            <a:r>
              <a:rPr lang="en-US" baseline="0" dirty="0"/>
              <a:t> </a:t>
            </a:r>
            <a:r>
              <a:rPr lang="en-US" baseline="0" dirty="0" err="1"/>
              <a:t>điều</a:t>
            </a:r>
            <a:r>
              <a:rPr lang="en-US" baseline="0" dirty="0"/>
              <a:t> </a:t>
            </a:r>
            <a:r>
              <a:rPr lang="en-US" baseline="0" dirty="0" err="1"/>
              <a:t>trị</a:t>
            </a:r>
            <a:r>
              <a:rPr lang="en-US" baseline="0" dirty="0"/>
              <a:t>, </a:t>
            </a:r>
            <a:r>
              <a:rPr lang="en-US" baseline="0" dirty="0" err="1"/>
              <a:t>hậu</a:t>
            </a:r>
            <a:r>
              <a:rPr lang="en-US" baseline="0" dirty="0"/>
              <a:t> </a:t>
            </a:r>
            <a:r>
              <a:rPr lang="en-US" baseline="0" dirty="0" err="1"/>
              <a:t>quả</a:t>
            </a:r>
            <a:r>
              <a:rPr lang="en-US" baseline="0" dirty="0"/>
              <a:t> </a:t>
            </a:r>
            <a:r>
              <a:rPr lang="en-US" baseline="0" dirty="0" err="1"/>
              <a:t>dẫn</a:t>
            </a:r>
            <a:r>
              <a:rPr lang="en-US" baseline="0" dirty="0"/>
              <a:t> </a:t>
            </a:r>
            <a:r>
              <a:rPr lang="en-US" baseline="0" dirty="0" err="1"/>
              <a:t>đến</a:t>
            </a:r>
            <a:r>
              <a:rPr lang="en-US" baseline="0" dirty="0"/>
              <a:t> </a:t>
            </a:r>
            <a:r>
              <a:rPr lang="en-US" baseline="0" dirty="0" err="1"/>
              <a:t>tăng</a:t>
            </a:r>
            <a:r>
              <a:rPr lang="en-US" baseline="0" dirty="0"/>
              <a:t> </a:t>
            </a:r>
            <a:r>
              <a:rPr lang="en-US" baseline="0" dirty="0" err="1"/>
              <a:t>việc</a:t>
            </a:r>
            <a:r>
              <a:rPr lang="en-US" baseline="0" dirty="0"/>
              <a:t> </a:t>
            </a:r>
            <a:r>
              <a:rPr lang="en-US" baseline="0" dirty="0" err="1"/>
              <a:t>bỏ</a:t>
            </a:r>
            <a:r>
              <a:rPr lang="en-US" baseline="0" dirty="0"/>
              <a:t> </a:t>
            </a:r>
            <a:r>
              <a:rPr lang="en-US" baseline="0" dirty="0" err="1"/>
              <a:t>trị</a:t>
            </a:r>
            <a:r>
              <a:rPr lang="en-US" baseline="0" dirty="0"/>
              <a:t> </a:t>
            </a:r>
            <a:r>
              <a:rPr lang="en-US" baseline="0" dirty="0" err="1"/>
              <a:t>của</a:t>
            </a:r>
            <a:r>
              <a:rPr lang="en-US" baseline="0" dirty="0"/>
              <a:t> </a:t>
            </a:r>
            <a:r>
              <a:rPr lang="en-US" baseline="0" dirty="0" err="1"/>
              <a:t>bệnh</a:t>
            </a:r>
            <a:r>
              <a:rPr lang="en-US" baseline="0" dirty="0"/>
              <a:t> </a:t>
            </a:r>
            <a:r>
              <a:rPr lang="en-US" baseline="0" dirty="0" err="1"/>
              <a:t>nhân</a:t>
            </a:r>
            <a:r>
              <a:rPr lang="en-US" baseline="0" dirty="0"/>
              <a:t>. </a:t>
            </a:r>
            <a:r>
              <a:rPr lang="en-US" baseline="0" dirty="0" err="1"/>
              <a:t>Tỷ</a:t>
            </a:r>
            <a:r>
              <a:rPr lang="en-US" baseline="0" dirty="0"/>
              <a:t> </a:t>
            </a:r>
            <a:r>
              <a:rPr lang="en-US" baseline="0" dirty="0" err="1"/>
              <a:t>lệ</a:t>
            </a:r>
            <a:r>
              <a:rPr lang="en-US" baseline="0" dirty="0"/>
              <a:t> </a:t>
            </a:r>
            <a:r>
              <a:rPr lang="en-US" baseline="0" dirty="0" err="1"/>
              <a:t>bệnh</a:t>
            </a:r>
            <a:r>
              <a:rPr lang="en-US" baseline="0" dirty="0"/>
              <a:t> </a:t>
            </a:r>
            <a:r>
              <a:rPr lang="en-US" baseline="0" dirty="0" err="1"/>
              <a:t>nhân</a:t>
            </a:r>
            <a:r>
              <a:rPr lang="en-US" baseline="0" dirty="0"/>
              <a:t> </a:t>
            </a:r>
            <a:r>
              <a:rPr lang="en-US" baseline="0" dirty="0" err="1"/>
              <a:t>duy</a:t>
            </a:r>
            <a:r>
              <a:rPr lang="en-US" baseline="0" dirty="0"/>
              <a:t> </a:t>
            </a:r>
            <a:r>
              <a:rPr lang="en-US" baseline="0" dirty="0" err="1"/>
              <a:t>trì</a:t>
            </a:r>
            <a:r>
              <a:rPr lang="en-US" baseline="0" dirty="0"/>
              <a:t> </a:t>
            </a:r>
            <a:r>
              <a:rPr lang="en-US" baseline="0" dirty="0" err="1"/>
              <a:t>sau</a:t>
            </a:r>
            <a:r>
              <a:rPr lang="en-US" baseline="0" dirty="0"/>
              <a:t> 1 </a:t>
            </a:r>
            <a:r>
              <a:rPr lang="en-US" baseline="0" dirty="0" err="1"/>
              <a:t>năm</a:t>
            </a:r>
            <a:r>
              <a:rPr lang="en-US" baseline="0" dirty="0"/>
              <a:t> </a:t>
            </a:r>
            <a:r>
              <a:rPr lang="en-US" baseline="0" dirty="0" err="1"/>
              <a:t>điều</a:t>
            </a:r>
            <a:r>
              <a:rPr lang="en-US" baseline="0" dirty="0"/>
              <a:t> </a:t>
            </a:r>
            <a:r>
              <a:rPr lang="en-US" baseline="0" dirty="0" err="1"/>
              <a:t>trịtrong</a:t>
            </a:r>
            <a:r>
              <a:rPr lang="en-US" baseline="0" dirty="0"/>
              <a:t> </a:t>
            </a:r>
            <a:r>
              <a:rPr lang="en-US" baseline="0" dirty="0" err="1"/>
              <a:t>chương</a:t>
            </a:r>
            <a:r>
              <a:rPr lang="en-US" baseline="0" dirty="0"/>
              <a:t> </a:t>
            </a:r>
            <a:r>
              <a:rPr lang="en-US" baseline="0" dirty="0" err="1"/>
              <a:t>trình</a:t>
            </a:r>
            <a:r>
              <a:rPr lang="en-US" baseline="0" dirty="0"/>
              <a:t> </a:t>
            </a:r>
            <a:r>
              <a:rPr lang="en-US" baseline="0" dirty="0" err="1"/>
              <a:t>trên</a:t>
            </a:r>
            <a:r>
              <a:rPr lang="en-US" baseline="0" dirty="0"/>
              <a:t> </a:t>
            </a:r>
            <a:r>
              <a:rPr lang="en-US" baseline="0" dirty="0" err="1"/>
              <a:t>thế</a:t>
            </a:r>
            <a:r>
              <a:rPr lang="en-US" baseline="0" dirty="0"/>
              <a:t> </a:t>
            </a:r>
            <a:r>
              <a:rPr lang="en-US" baseline="0" dirty="0" err="1"/>
              <a:t>giới</a:t>
            </a:r>
            <a:r>
              <a:rPr lang="en-US" baseline="0" dirty="0"/>
              <a:t> </a:t>
            </a:r>
            <a:r>
              <a:rPr lang="en-US" baseline="0" dirty="0" err="1"/>
              <a:t>dao</a:t>
            </a:r>
            <a:r>
              <a:rPr lang="en-US" baseline="0" dirty="0"/>
              <a:t> </a:t>
            </a:r>
            <a:r>
              <a:rPr lang="en-US" baseline="0" dirty="0" err="1"/>
              <a:t>động</a:t>
            </a:r>
            <a:r>
              <a:rPr lang="en-US" baseline="0" dirty="0"/>
              <a:t> </a:t>
            </a:r>
            <a:r>
              <a:rPr lang="en-US" baseline="0" dirty="0" err="1"/>
              <a:t>trong</a:t>
            </a:r>
            <a:r>
              <a:rPr lang="en-US" baseline="0" dirty="0"/>
              <a:t> </a:t>
            </a:r>
            <a:r>
              <a:rPr lang="en-US" baseline="0" dirty="0" err="1"/>
              <a:t>khoảng</a:t>
            </a:r>
            <a:r>
              <a:rPr lang="en-US" baseline="0" dirty="0"/>
              <a:t> 60-85%, </a:t>
            </a:r>
            <a:r>
              <a:rPr lang="en-US" baseline="0" dirty="0" err="1"/>
              <a:t>như</a:t>
            </a:r>
            <a:r>
              <a:rPr lang="en-US" baseline="0" dirty="0"/>
              <a:t> </a:t>
            </a:r>
            <a:r>
              <a:rPr lang="en-US" baseline="0" dirty="0" err="1"/>
              <a:t>vậy</a:t>
            </a:r>
            <a:r>
              <a:rPr lang="en-US" baseline="0" dirty="0"/>
              <a:t> </a:t>
            </a:r>
            <a:r>
              <a:rPr lang="en-US" baseline="0" dirty="0" err="1"/>
              <a:t>đã</a:t>
            </a:r>
            <a:r>
              <a:rPr lang="en-US" baseline="0" dirty="0"/>
              <a:t> </a:t>
            </a:r>
            <a:r>
              <a:rPr lang="en-US" baseline="0" dirty="0" err="1"/>
              <a:t>có</a:t>
            </a:r>
            <a:r>
              <a:rPr lang="en-US" baseline="0" dirty="0"/>
              <a:t> </a:t>
            </a:r>
            <a:r>
              <a:rPr lang="en-US" baseline="0" dirty="0" err="1"/>
              <a:t>khoảng</a:t>
            </a:r>
            <a:r>
              <a:rPr lang="en-US" baseline="0" dirty="0"/>
              <a:t> 25-40% </a:t>
            </a:r>
            <a:r>
              <a:rPr lang="en-US" baseline="0" dirty="0" err="1"/>
              <a:t>đã</a:t>
            </a:r>
            <a:r>
              <a:rPr lang="en-US" baseline="0" dirty="0"/>
              <a:t> </a:t>
            </a:r>
            <a:r>
              <a:rPr lang="en-US" baseline="0" dirty="0" err="1"/>
              <a:t>bỏ</a:t>
            </a:r>
            <a:r>
              <a:rPr lang="en-US" baseline="0" dirty="0"/>
              <a:t> </a:t>
            </a:r>
            <a:r>
              <a:rPr lang="en-US" baseline="0" dirty="0" err="1"/>
              <a:t>điều</a:t>
            </a:r>
            <a:r>
              <a:rPr lang="en-US" baseline="0" dirty="0"/>
              <a:t> </a:t>
            </a:r>
            <a:r>
              <a:rPr lang="en-US" baseline="0" dirty="0" err="1"/>
              <a:t>trị</a:t>
            </a:r>
            <a:r>
              <a:rPr lang="en-US" baseline="0" dirty="0"/>
              <a:t>. </a:t>
            </a:r>
            <a:r>
              <a:rPr lang="en-US" baseline="0" dirty="0" err="1"/>
              <a:t>Tỷ</a:t>
            </a:r>
            <a:r>
              <a:rPr lang="en-US" baseline="0" dirty="0"/>
              <a:t> </a:t>
            </a:r>
            <a:r>
              <a:rPr lang="en-US" baseline="0" dirty="0" err="1"/>
              <a:t>lệ</a:t>
            </a:r>
            <a:r>
              <a:rPr lang="en-US" baseline="0" dirty="0"/>
              <a:t> </a:t>
            </a:r>
            <a:r>
              <a:rPr lang="en-US" baseline="0" dirty="0" err="1"/>
              <a:t>này</a:t>
            </a:r>
            <a:r>
              <a:rPr lang="en-US" baseline="0" dirty="0"/>
              <a:t> </a:t>
            </a:r>
            <a:r>
              <a:rPr lang="en-US" baseline="0" dirty="0" err="1"/>
              <a:t>dao</a:t>
            </a:r>
            <a:r>
              <a:rPr lang="en-US" baseline="0" dirty="0"/>
              <a:t> </a:t>
            </a:r>
            <a:r>
              <a:rPr lang="en-US" baseline="0" dirty="0" err="1"/>
              <a:t>động</a:t>
            </a:r>
            <a:r>
              <a:rPr lang="en-US" baseline="0" dirty="0"/>
              <a:t> </a:t>
            </a:r>
            <a:r>
              <a:rPr lang="en-US" baseline="0" dirty="0" err="1"/>
              <a:t>tùy</a:t>
            </a:r>
            <a:r>
              <a:rPr lang="en-US" baseline="0" dirty="0"/>
              <a:t> </a:t>
            </a:r>
            <a:r>
              <a:rPr lang="en-US" baseline="0" dirty="0" err="1"/>
              <a:t>thuộc</a:t>
            </a:r>
            <a:r>
              <a:rPr lang="en-US" baseline="0" dirty="0"/>
              <a:t> </a:t>
            </a:r>
            <a:r>
              <a:rPr lang="en-US" baseline="0" dirty="0" err="1"/>
              <a:t>các</a:t>
            </a:r>
            <a:r>
              <a:rPr lang="en-US" baseline="0" dirty="0"/>
              <a:t> </a:t>
            </a:r>
            <a:r>
              <a:rPr lang="en-US" baseline="0" dirty="0" err="1"/>
              <a:t>quốc</a:t>
            </a:r>
            <a:r>
              <a:rPr lang="en-US" baseline="0" dirty="0"/>
              <a:t> </a:t>
            </a:r>
            <a:r>
              <a:rPr lang="en-US" baseline="0" dirty="0" err="1"/>
              <a:t>gia</a:t>
            </a:r>
            <a:r>
              <a:rPr lang="en-US" baseline="0" dirty="0"/>
              <a:t> </a:t>
            </a:r>
            <a:r>
              <a:rPr lang="en-US" baseline="0" dirty="0" err="1"/>
              <a:t>và</a:t>
            </a:r>
            <a:r>
              <a:rPr lang="en-US" baseline="0" dirty="0"/>
              <a:t> </a:t>
            </a:r>
            <a:r>
              <a:rPr lang="en-US" baseline="0" dirty="0" err="1"/>
              <a:t>mô</a:t>
            </a:r>
            <a:r>
              <a:rPr lang="en-US" baseline="0" dirty="0"/>
              <a:t> </a:t>
            </a:r>
            <a:r>
              <a:rPr lang="en-US" baseline="0" dirty="0" err="1"/>
              <a:t>hình</a:t>
            </a:r>
            <a:r>
              <a:rPr lang="en-US" baseline="0" dirty="0"/>
              <a:t> </a:t>
            </a:r>
            <a:r>
              <a:rPr lang="en-US" baseline="0" dirty="0" err="1"/>
              <a:t>điêu</a:t>
            </a:r>
            <a:r>
              <a:rPr lang="en-US" baseline="0" dirty="0"/>
              <a:t> </a:t>
            </a:r>
            <a:r>
              <a:rPr lang="en-US" baseline="0" dirty="0" err="1"/>
              <a:t>trị</a:t>
            </a: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Verthein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et al. 2009, and Kelly SM et al. 2011;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Simpson et al. 1997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Phallyka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C., 2012; Liu E et al., 2009;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et al 2010)</a:t>
            </a: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035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phải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ưu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chương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methadone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nhân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muốn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bỏ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heroin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cuộc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thường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nhiên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phải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cũng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muốn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như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thế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một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uống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bắt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đầu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cảm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thấy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động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lực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để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uống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cuộc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xảy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mâu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thuẫn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ngừng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nhân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chương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sự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buộc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nhân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chưa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sự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muốn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ừm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này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việc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mà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nhân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uống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sự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ép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buộc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đình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tới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đây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uống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thì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đình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nghĩ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này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sẽ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tốt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mà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mà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nhân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chưa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muốn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tham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nhưng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ép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nhân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tới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đây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để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uống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vì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thế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xảy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tới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đó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một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thời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gian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nản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quá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thích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nữa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rồi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về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nhà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muốn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rồi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nảy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mâu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thuẫn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đình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rồi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ngừng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ngừng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uống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(PVS NVYT, 32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tuổi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8499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Bênh</a:t>
            </a:r>
            <a:r>
              <a:rPr lang="en-US" baseline="0" dirty="0"/>
              <a:t> </a:t>
            </a:r>
            <a:r>
              <a:rPr lang="en-US" baseline="0" dirty="0" err="1"/>
              <a:t>nhân</a:t>
            </a:r>
            <a:r>
              <a:rPr lang="en-US" baseline="0" dirty="0"/>
              <a:t> </a:t>
            </a:r>
            <a:r>
              <a:rPr lang="en-US" baseline="0" dirty="0" err="1"/>
              <a:t>từ</a:t>
            </a:r>
            <a:r>
              <a:rPr lang="en-US" baseline="0" dirty="0"/>
              <a:t> </a:t>
            </a:r>
            <a:r>
              <a:rPr lang="en-US" baseline="0" dirty="0" err="1"/>
              <a:t>Hóc</a:t>
            </a:r>
            <a:r>
              <a:rPr lang="en-US" baseline="0" dirty="0"/>
              <a:t> </a:t>
            </a:r>
            <a:r>
              <a:rPr lang="en-US" baseline="0" dirty="0" err="1"/>
              <a:t>Môn</a:t>
            </a:r>
            <a:r>
              <a:rPr lang="en-US" baseline="0" dirty="0"/>
              <a:t> </a:t>
            </a:r>
            <a:r>
              <a:rPr lang="en-US" baseline="0" dirty="0" err="1"/>
              <a:t>đến</a:t>
            </a:r>
            <a:r>
              <a:rPr lang="en-US" baseline="0" dirty="0"/>
              <a:t> </a:t>
            </a:r>
            <a:r>
              <a:rPr lang="en-US" baseline="0" dirty="0" err="1"/>
              <a:t>Gò</a:t>
            </a:r>
            <a:r>
              <a:rPr lang="en-US" baseline="0" dirty="0"/>
              <a:t> </a:t>
            </a:r>
            <a:r>
              <a:rPr lang="en-US" baseline="0" dirty="0" err="1"/>
              <a:t>vấp</a:t>
            </a:r>
            <a:r>
              <a:rPr lang="en-US" baseline="0" dirty="0"/>
              <a:t> </a:t>
            </a:r>
            <a:r>
              <a:rPr lang="en-US" baseline="0" dirty="0" err="1"/>
              <a:t>điều</a:t>
            </a:r>
            <a:r>
              <a:rPr lang="en-US" baseline="0" dirty="0"/>
              <a:t> tri MMT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8181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bị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bắt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muốn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quay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lại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uống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nhiên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cần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phải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lại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thủ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tục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hồ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lại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đầu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nên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uống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nữa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454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07821-D342-45EB-96AD-DBFFB432DEC9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993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28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545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2008</a:t>
            </a:r>
            <a:r>
              <a:rPr lang="en-US" baseline="0" dirty="0"/>
              <a:t> </a:t>
            </a:r>
            <a:r>
              <a:rPr lang="en-US" baseline="0" dirty="0" err="1"/>
              <a:t>bắt</a:t>
            </a:r>
            <a:r>
              <a:rPr lang="en-US" baseline="0" dirty="0"/>
              <a:t> </a:t>
            </a:r>
            <a:r>
              <a:rPr lang="en-US" baseline="0" dirty="0" err="1"/>
              <a:t>đâu</a:t>
            </a:r>
            <a:endParaRPr lang="en-US" baseline="0" dirty="0"/>
          </a:p>
          <a:p>
            <a:r>
              <a:rPr lang="en-US" baseline="0" dirty="0"/>
              <a:t>2008-2014: </a:t>
            </a:r>
            <a:r>
              <a:rPr lang="en-US" baseline="0" dirty="0" err="1"/>
              <a:t>phát</a:t>
            </a:r>
            <a:r>
              <a:rPr lang="en-US" baseline="0" dirty="0"/>
              <a:t> </a:t>
            </a:r>
            <a:r>
              <a:rPr lang="en-US" baseline="0" dirty="0" err="1"/>
              <a:t>triển</a:t>
            </a:r>
            <a:r>
              <a:rPr lang="en-US" baseline="0" dirty="0"/>
              <a:t> </a:t>
            </a:r>
            <a:r>
              <a:rPr lang="en-US" baseline="0" dirty="0" err="1"/>
              <a:t>phòng</a:t>
            </a:r>
            <a:r>
              <a:rPr lang="en-US" baseline="0" dirty="0"/>
              <a:t> </a:t>
            </a:r>
            <a:r>
              <a:rPr lang="en-US" baseline="0" dirty="0" err="1"/>
              <a:t>khám</a:t>
            </a:r>
            <a:r>
              <a:rPr lang="en-US" baseline="0" dirty="0"/>
              <a:t> </a:t>
            </a:r>
            <a:r>
              <a:rPr lang="en-US" baseline="0" dirty="0" err="1"/>
              <a:t>từ</a:t>
            </a:r>
            <a:r>
              <a:rPr lang="en-US" baseline="0" dirty="0"/>
              <a:t> </a:t>
            </a:r>
            <a:r>
              <a:rPr lang="en-US" baseline="0" dirty="0" err="1"/>
              <a:t>từ</a:t>
            </a:r>
            <a:r>
              <a:rPr lang="en-US" baseline="0" dirty="0"/>
              <a:t> </a:t>
            </a:r>
            <a:r>
              <a:rPr lang="en-US" baseline="0" dirty="0" err="1"/>
              <a:t>cẩn</a:t>
            </a:r>
            <a:r>
              <a:rPr lang="en-US" baseline="0" dirty="0"/>
              <a:t> </a:t>
            </a:r>
            <a:r>
              <a:rPr lang="en-US" baseline="0" dirty="0" err="1"/>
              <a:t>trọng</a:t>
            </a:r>
            <a:endParaRPr lang="en-US" baseline="0" dirty="0"/>
          </a:p>
          <a:p>
            <a:r>
              <a:rPr lang="en-US" baseline="0" dirty="0"/>
              <a:t>2015: </a:t>
            </a:r>
            <a:r>
              <a:rPr lang="en-US" baseline="0" dirty="0" err="1"/>
              <a:t>triển</a:t>
            </a:r>
            <a:r>
              <a:rPr lang="en-US" baseline="0" dirty="0"/>
              <a:t> </a:t>
            </a:r>
            <a:r>
              <a:rPr lang="en-US" baseline="0" dirty="0" err="1"/>
              <a:t>khai</a:t>
            </a:r>
            <a:r>
              <a:rPr lang="en-US" baseline="0" dirty="0"/>
              <a:t> </a:t>
            </a:r>
            <a:r>
              <a:rPr lang="en-US" baseline="0" dirty="0" err="1"/>
              <a:t>mở</a:t>
            </a:r>
            <a:r>
              <a:rPr lang="en-US" baseline="0" dirty="0"/>
              <a:t> </a:t>
            </a:r>
            <a:r>
              <a:rPr lang="en-US" baseline="0" dirty="0" err="1"/>
              <a:t>rộng</a:t>
            </a:r>
            <a:r>
              <a:rPr lang="en-US" baseline="0" dirty="0"/>
              <a:t> </a:t>
            </a:r>
            <a:r>
              <a:rPr lang="en-US" baseline="0" dirty="0" err="1"/>
              <a:t>và</a:t>
            </a:r>
            <a:r>
              <a:rPr lang="en-US" baseline="0" dirty="0"/>
              <a:t> </a:t>
            </a:r>
            <a:r>
              <a:rPr lang="en-US" baseline="0" dirty="0" err="1"/>
              <a:t>giữa</a:t>
            </a:r>
            <a:r>
              <a:rPr lang="en-US" baseline="0" dirty="0"/>
              <a:t> </a:t>
            </a:r>
            <a:r>
              <a:rPr lang="en-US" baseline="0" dirty="0" err="1"/>
              <a:t>nắm</a:t>
            </a:r>
            <a:r>
              <a:rPr lang="en-US" baseline="0" dirty="0"/>
              <a:t> 2015 </a:t>
            </a:r>
            <a:r>
              <a:rPr lang="en-US" baseline="0" dirty="0" err="1"/>
              <a:t>có</a:t>
            </a:r>
            <a:r>
              <a:rPr lang="en-US" baseline="0" dirty="0"/>
              <a:t> </a:t>
            </a:r>
            <a:r>
              <a:rPr lang="en-US" baseline="0" dirty="0" err="1"/>
              <a:t>thu</a:t>
            </a:r>
            <a:r>
              <a:rPr lang="en-US" baseline="0" dirty="0"/>
              <a:t> </a:t>
            </a:r>
            <a:r>
              <a:rPr lang="en-US" baseline="0" dirty="0" err="1"/>
              <a:t>phí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86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500" dirty="0" err="1">
                <a:latin typeface="Arial" panose="020B0604020202020204" pitchFamily="34" charset="0"/>
                <a:cs typeface="Arial" panose="020B0604020202020204" pitchFamily="34" charset="0"/>
              </a:rPr>
              <a:t>Viec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trien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rong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rai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chưong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kéo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so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luong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bo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tri </a:t>
            </a:r>
            <a:r>
              <a:rPr lang="en-US" sz="115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11500" baseline="0" dirty="0">
                <a:latin typeface="Arial" panose="020B0604020202020204" pitchFamily="34" charset="0"/>
                <a:cs typeface="Arial" panose="020B0604020202020204" pitchFamily="34" charset="0"/>
              </a:rPr>
              <a:t> tang</a:t>
            </a:r>
            <a:endParaRPr lang="en-US" sz="1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73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 </a:t>
            </a:r>
            <a:r>
              <a:rPr lang="en-US" dirty="0" err="1"/>
              <a:t>Muc</a:t>
            </a:r>
            <a:r>
              <a:rPr lang="en-US" baseline="0" dirty="0"/>
              <a:t> </a:t>
            </a:r>
            <a:r>
              <a:rPr lang="en-US" baseline="0" dirty="0" err="1"/>
              <a:t>tieu</a:t>
            </a:r>
            <a:r>
              <a:rPr lang="en-US" baseline="0" dirty="0"/>
              <a:t> </a:t>
            </a:r>
            <a:r>
              <a:rPr lang="en-US" baseline="0" dirty="0" err="1"/>
              <a:t>nghien</a:t>
            </a:r>
            <a:r>
              <a:rPr lang="en-US" baseline="0" dirty="0"/>
              <a:t> </a:t>
            </a:r>
            <a:r>
              <a:rPr lang="en-US" baseline="0" dirty="0" err="1"/>
              <a:t>cuu</a:t>
            </a:r>
            <a:r>
              <a:rPr lang="en-US" baseline="0" dirty="0"/>
              <a:t> </a:t>
            </a:r>
            <a:r>
              <a:rPr lang="en-US" baseline="0" dirty="0" err="1"/>
              <a:t>dinh</a:t>
            </a:r>
            <a:r>
              <a:rPr lang="en-US" baseline="0" dirty="0"/>
              <a:t> </a:t>
            </a:r>
            <a:r>
              <a:rPr lang="en-US" baseline="0" dirty="0" err="1"/>
              <a:t>tinh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44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59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Phương</a:t>
            </a:r>
            <a:r>
              <a:rPr lang="en-US" dirty="0"/>
              <a:t> </a:t>
            </a:r>
            <a:r>
              <a:rPr lang="en-US" dirty="0" err="1"/>
              <a:t>pháp</a:t>
            </a:r>
            <a:r>
              <a:rPr lang="en-US" dirty="0"/>
              <a:t> </a:t>
            </a:r>
            <a:r>
              <a:rPr lang="en-US" dirty="0" err="1"/>
              <a:t>nghiên</a:t>
            </a:r>
            <a:r>
              <a:rPr lang="en-US" dirty="0"/>
              <a:t> </a:t>
            </a:r>
            <a:r>
              <a:rPr lang="en-US" dirty="0" err="1"/>
              <a:t>cứu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(</a:t>
            </a:r>
            <a:r>
              <a:rPr lang="en-US" dirty="0" err="1"/>
              <a:t>đoàn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hồi</a:t>
            </a:r>
            <a:r>
              <a:rPr lang="en-US" dirty="0"/>
              <a:t> </a:t>
            </a:r>
            <a:r>
              <a:rPr lang="en-US" dirty="0" err="1"/>
              <a:t>cứu</a:t>
            </a:r>
            <a:r>
              <a:rPr lang="en-US" dirty="0"/>
              <a:t>) </a:t>
            </a:r>
            <a:r>
              <a:rPr lang="en-US" dirty="0" err="1"/>
              <a:t>được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mô</a:t>
            </a:r>
            <a:r>
              <a:rPr lang="en-US" dirty="0"/>
              <a:t> tả </a:t>
            </a:r>
            <a:r>
              <a:rPr lang="en-US" dirty="0" err="1"/>
              <a:t>đặc</a:t>
            </a:r>
            <a:r>
              <a:rPr lang="en-US" dirty="0"/>
              <a:t> </a:t>
            </a:r>
            <a:r>
              <a:rPr lang="en-US" dirty="0" err="1"/>
              <a:t>điểm</a:t>
            </a:r>
            <a:r>
              <a:rPr lang="en-US" dirty="0"/>
              <a:t> </a:t>
            </a:r>
            <a:r>
              <a:rPr lang="en-US" dirty="0" err="1"/>
              <a:t>của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khỏi</a:t>
            </a:r>
            <a:r>
              <a:rPr lang="en-US" dirty="0"/>
              <a:t> </a:t>
            </a:r>
            <a:r>
              <a:rPr lang="en-US" dirty="0" err="1"/>
              <a:t>chương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Methadone </a:t>
            </a:r>
            <a:r>
              <a:rPr lang="en-US" dirty="0" err="1"/>
              <a:t>va</a:t>
            </a:r>
            <a:r>
              <a:rPr lang="en-US" dirty="0"/>
              <a:t>̀ </a:t>
            </a:r>
            <a:r>
              <a:rPr lang="en-US" dirty="0" err="1"/>
              <a:t>các</a:t>
            </a:r>
            <a:r>
              <a:rPr lang="en-US" dirty="0"/>
              <a:t> </a:t>
            </a:r>
            <a:r>
              <a:rPr lang="en-US" dirty="0" err="1"/>
              <a:t>yếu</a:t>
            </a:r>
            <a:r>
              <a:rPr lang="en-US" dirty="0"/>
              <a:t> </a:t>
            </a:r>
            <a:r>
              <a:rPr lang="en-US" dirty="0" err="1"/>
              <a:t>tô</a:t>
            </a:r>
            <a:r>
              <a:rPr lang="en-US" dirty="0"/>
              <a:t>́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(</a:t>
            </a:r>
            <a:r>
              <a:rPr lang="en-US" dirty="0" err="1"/>
              <a:t>dựa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bô</a:t>
            </a:r>
            <a:r>
              <a:rPr lang="en-US" dirty="0"/>
              <a:t>̣ </a:t>
            </a:r>
            <a:r>
              <a:rPr lang="en-US" dirty="0" err="1"/>
              <a:t>câu</a:t>
            </a:r>
            <a:r>
              <a:rPr lang="en-US" dirty="0"/>
              <a:t> </a:t>
            </a:r>
            <a:r>
              <a:rPr lang="en-US" dirty="0" err="1"/>
              <a:t>hỏi</a:t>
            </a:r>
            <a:r>
              <a:rPr lang="en-US" dirty="0"/>
              <a:t> </a:t>
            </a:r>
            <a:r>
              <a:rPr lang="en-US" dirty="0" err="1"/>
              <a:t>hồi</a:t>
            </a:r>
            <a:r>
              <a:rPr lang="en-US" dirty="0"/>
              <a:t> </a:t>
            </a:r>
            <a:r>
              <a:rPr lang="en-US" dirty="0" err="1"/>
              <a:t>cứu</a:t>
            </a:r>
            <a:r>
              <a:rPr lang="en-US" dirty="0"/>
              <a:t> </a:t>
            </a:r>
            <a:r>
              <a:rPr lang="en-US" dirty="0" err="1"/>
              <a:t>hô</a:t>
            </a:r>
            <a:r>
              <a:rPr lang="en-US" dirty="0"/>
              <a:t>̀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bệnh</a:t>
            </a:r>
            <a:r>
              <a:rPr lang="en-US" dirty="0"/>
              <a:t> </a:t>
            </a:r>
            <a:r>
              <a:rPr lang="en-US" dirty="0" err="1"/>
              <a:t>án</a:t>
            </a:r>
            <a:r>
              <a:rPr lang="en-US" dirty="0"/>
              <a:t>) </a:t>
            </a:r>
          </a:p>
          <a:p>
            <a:r>
              <a:rPr lang="en-US" dirty="0"/>
              <a:t>- </a:t>
            </a:r>
            <a:r>
              <a:rPr lang="en-US" dirty="0" err="1"/>
              <a:t>Phương</a:t>
            </a:r>
            <a:r>
              <a:rPr lang="en-US" dirty="0"/>
              <a:t> </a:t>
            </a:r>
            <a:r>
              <a:rPr lang="en-US" dirty="0" err="1"/>
              <a:t>pháp</a:t>
            </a:r>
            <a:r>
              <a:rPr lang="en-US" dirty="0"/>
              <a:t> </a:t>
            </a:r>
            <a:r>
              <a:rPr lang="en-US" dirty="0" err="1"/>
              <a:t>nghiên</a:t>
            </a:r>
            <a:r>
              <a:rPr lang="en-US" dirty="0"/>
              <a:t> </a:t>
            </a:r>
            <a:r>
              <a:rPr lang="en-US" dirty="0" err="1"/>
              <a:t>cứu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tính</a:t>
            </a:r>
            <a:r>
              <a:rPr lang="en-US" dirty="0"/>
              <a:t> (</a:t>
            </a:r>
            <a:r>
              <a:rPr lang="en-US" dirty="0" err="1"/>
              <a:t>phỏng</a:t>
            </a:r>
            <a:r>
              <a:rPr lang="en-US" dirty="0"/>
              <a:t> </a:t>
            </a:r>
            <a:r>
              <a:rPr lang="en-US" dirty="0" err="1"/>
              <a:t>vấn</a:t>
            </a:r>
            <a:r>
              <a:rPr lang="en-US" dirty="0"/>
              <a:t> </a:t>
            </a:r>
            <a:r>
              <a:rPr lang="en-US" dirty="0" err="1"/>
              <a:t>sâu</a:t>
            </a:r>
            <a:r>
              <a:rPr lang="en-US" dirty="0"/>
              <a:t>) </a:t>
            </a:r>
            <a:r>
              <a:rPr lang="en-US" dirty="0" err="1"/>
              <a:t>được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tìm</a:t>
            </a:r>
            <a:r>
              <a:rPr lang="en-US" dirty="0"/>
              <a:t> </a:t>
            </a:r>
            <a:r>
              <a:rPr lang="en-US" dirty="0" err="1"/>
              <a:t>hiểu</a:t>
            </a:r>
            <a:r>
              <a:rPr lang="en-US" dirty="0"/>
              <a:t> </a:t>
            </a:r>
            <a:r>
              <a:rPr lang="en-US" dirty="0" err="1"/>
              <a:t>sâu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đế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đến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khỏi</a:t>
            </a:r>
            <a:r>
              <a:rPr lang="en-US" dirty="0"/>
              <a:t> </a:t>
            </a:r>
            <a:r>
              <a:rPr lang="en-US" dirty="0" err="1"/>
              <a:t>chương</a:t>
            </a:r>
            <a:r>
              <a:rPr lang="en-US" dirty="0"/>
              <a:t> </a:t>
            </a:r>
            <a:r>
              <a:rPr lang="en-US" dirty="0" err="1"/>
              <a:t>trình</a:t>
            </a:r>
            <a:r>
              <a:rPr lang="en-US" dirty="0"/>
              <a:t> </a:t>
            </a:r>
            <a:r>
              <a:rPr lang="en-US" dirty="0" err="1"/>
              <a:t>điều</a:t>
            </a:r>
            <a:r>
              <a:rPr lang="en-US" dirty="0"/>
              <a:t> trị Methadone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̀ </a:t>
            </a:r>
            <a:r>
              <a:rPr lang="en-US" dirty="0" err="1"/>
              <a:t>các</a:t>
            </a:r>
            <a:r>
              <a:rPr lang="en-US" dirty="0"/>
              <a:t> </a:t>
            </a:r>
            <a:r>
              <a:rPr lang="en-US" dirty="0" err="1"/>
              <a:t>giải</a:t>
            </a:r>
            <a:r>
              <a:rPr lang="en-US" dirty="0"/>
              <a:t> </a:t>
            </a:r>
            <a:r>
              <a:rPr lang="en-US" dirty="0" err="1"/>
              <a:t>pháp</a:t>
            </a:r>
            <a:r>
              <a:rPr lang="en-US" dirty="0"/>
              <a:t> </a:t>
            </a:r>
            <a:r>
              <a:rPr lang="en-US" dirty="0" err="1"/>
              <a:t>hiệu</a:t>
            </a:r>
            <a:r>
              <a:rPr lang="en-US" dirty="0"/>
              <a:t> quả.</a:t>
            </a:r>
          </a:p>
          <a:p>
            <a:pPr>
              <a:buFontTx/>
              <a:buChar char="-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452-34A6-4E59-A14E-AB8F4E85BF9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40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338B-289D-4978-BA92-D96A59D6EF25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094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8A53D-2110-46B0-98A8-746AC11A3C63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552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39B1-E977-4CFB-8399-F54DA47519FB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73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927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21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D84BD-E8AC-4E05-9CF0-2903FC05B580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4CAE-5F33-4146-98AC-F4D57F1CC6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63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1AF1-1AB9-497E-A9F8-008CE3F0412B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32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3821-C6DD-4EA7-ABB2-F51C902055AE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35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ED3C1-9373-4815-9A22-3D50CC72CD64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03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A17DB-5410-40A9-AACB-10040683FF31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58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C907-9275-4618-8402-159A48A19C69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7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4BA9-F45B-4DE5-AF47-9D7A2BECEF7E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24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3CA2-BF0D-47EE-A752-248EA591823B}" type="datetime1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1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A0459-54CE-4143-AA48-27680ACD68EC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BE6C4-C851-406C-8BCD-C8A49F6D23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175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61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75603"/>
            <a:ext cx="8779239" cy="298111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CÁC YẾU TỐ LIÊN QUAN ĐẾN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BỆNH NHÂN RA KHỎI CHƯƠNG TRÌNH 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ĐIỀU TRỊ NGHIỆN BẰNG METHADONE 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TẠI TP. HỒ CHÍ MINH, 2015-2017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3915" y="3763304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giả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  PGS.TS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Đỗ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Văn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Dũng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BS.CKI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Thị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Thu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Vân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Vũ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Thị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Tường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Vi                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Lê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Huỳnh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Thị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Cẩm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Hồng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Nguyễn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Thị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Thúy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Ng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2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THIẾT KẾ NGHIÊN CỨU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447801"/>
            <a:ext cx="8458200" cy="2590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/>
              <a:t>Nghiên</a:t>
            </a:r>
            <a:r>
              <a:rPr lang="en-US" dirty="0"/>
              <a:t> </a:t>
            </a:r>
            <a:r>
              <a:rPr lang="en-US" dirty="0" err="1"/>
              <a:t>cứu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nghiên</a:t>
            </a:r>
            <a:r>
              <a:rPr lang="en-US" dirty="0"/>
              <a:t> </a:t>
            </a:r>
            <a:r>
              <a:rPr lang="en-US" dirty="0" err="1"/>
              <a:t>cứu</a:t>
            </a:r>
            <a:r>
              <a:rPr lang="en-US" dirty="0"/>
              <a:t> </a:t>
            </a:r>
            <a:r>
              <a:rPr lang="en-US" dirty="0" err="1"/>
              <a:t>kết</a:t>
            </a:r>
            <a:r>
              <a:rPr lang="en-US" dirty="0"/>
              <a:t> </a:t>
            </a:r>
            <a:r>
              <a:rPr lang="en-US" dirty="0" err="1"/>
              <a:t>hợp</a:t>
            </a:r>
            <a:r>
              <a:rPr lang="en-US" dirty="0"/>
              <a:t>: </a:t>
            </a:r>
          </a:p>
          <a:p>
            <a:pPr lvl="2"/>
            <a:r>
              <a:rPr lang="en-US" sz="3200" dirty="0" err="1"/>
              <a:t>Nghiên</a:t>
            </a:r>
            <a:r>
              <a:rPr lang="en-US" sz="3200" dirty="0"/>
              <a:t> </a:t>
            </a:r>
            <a:r>
              <a:rPr lang="en-US" sz="3200" dirty="0" err="1"/>
              <a:t>cứu</a:t>
            </a:r>
            <a:r>
              <a:rPr lang="en-US" sz="3200" dirty="0"/>
              <a:t> </a:t>
            </a:r>
            <a:r>
              <a:rPr lang="en-US" sz="3200" dirty="0" err="1"/>
              <a:t>định</a:t>
            </a:r>
            <a:r>
              <a:rPr lang="en-US" sz="3200" dirty="0"/>
              <a:t> </a:t>
            </a:r>
            <a:r>
              <a:rPr lang="en-US" sz="3200" dirty="0" err="1"/>
              <a:t>tính</a:t>
            </a:r>
            <a:endParaRPr lang="en-US" sz="3200" dirty="0"/>
          </a:p>
          <a:p>
            <a:pPr lvl="2"/>
            <a:r>
              <a:rPr lang="en-US" sz="3200" dirty="0" err="1"/>
              <a:t>Nghiên</a:t>
            </a:r>
            <a:r>
              <a:rPr lang="en-US" sz="3200" dirty="0"/>
              <a:t> </a:t>
            </a:r>
            <a:r>
              <a:rPr lang="en-US" sz="3200" dirty="0" err="1"/>
              <a:t>cứu</a:t>
            </a:r>
            <a:r>
              <a:rPr lang="en-US" sz="3200" dirty="0"/>
              <a:t> </a:t>
            </a:r>
            <a:r>
              <a:rPr lang="en-US" sz="3200" dirty="0" err="1"/>
              <a:t>định</a:t>
            </a:r>
            <a:r>
              <a:rPr lang="en-US" sz="3200" dirty="0"/>
              <a:t> </a:t>
            </a:r>
            <a:r>
              <a:rPr lang="en-US" sz="3200" dirty="0" err="1"/>
              <a:t>lượng</a:t>
            </a:r>
            <a:r>
              <a:rPr lang="en-US" sz="3200" dirty="0"/>
              <a:t> (</a:t>
            </a:r>
            <a:r>
              <a:rPr lang="en-US" sz="3200" dirty="0" err="1"/>
              <a:t>nghiên</a:t>
            </a:r>
            <a:r>
              <a:rPr lang="en-US" sz="3200" dirty="0"/>
              <a:t> </a:t>
            </a:r>
            <a:r>
              <a:rPr lang="en-US" sz="3200" dirty="0" err="1"/>
              <a:t>cứu</a:t>
            </a:r>
            <a:r>
              <a:rPr lang="en-US" sz="3200" dirty="0"/>
              <a:t> </a:t>
            </a:r>
            <a:r>
              <a:rPr lang="en-US" sz="3200" dirty="0" err="1"/>
              <a:t>đoàn</a:t>
            </a:r>
            <a:r>
              <a:rPr lang="en-US" sz="3200" dirty="0"/>
              <a:t> </a:t>
            </a:r>
            <a:r>
              <a:rPr lang="en-US" sz="3200" dirty="0" err="1"/>
              <a:t>hệ</a:t>
            </a:r>
            <a:r>
              <a:rPr lang="en-US" sz="3200" dirty="0"/>
              <a:t> </a:t>
            </a:r>
            <a:r>
              <a:rPr lang="en-US" sz="3200" dirty="0" err="1"/>
              <a:t>hồi</a:t>
            </a:r>
            <a:r>
              <a:rPr lang="en-US" sz="3200" dirty="0"/>
              <a:t> </a:t>
            </a:r>
            <a:r>
              <a:rPr lang="en-US" sz="3200" dirty="0" err="1"/>
              <a:t>cứu</a:t>
            </a:r>
            <a:r>
              <a:rPr lang="en-US" sz="3200" dirty="0"/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52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886700" cy="799110"/>
          </a:xfrm>
        </p:spPr>
        <p:txBody>
          <a:bodyPr/>
          <a:lstStyle/>
          <a:p>
            <a:pPr lvl="0"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ĐỐI TƯỢNG NGHIÊN CỨU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4062"/>
            <a:ext cx="8991600" cy="5559137"/>
          </a:xfrm>
          <a:prstGeom prst="roundRect">
            <a:avLst>
              <a:gd name="adj" fmla="val 454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Dân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bệnh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trình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methadone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các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sở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methadone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Dân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chọn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nghiên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cứu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đoàn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hệ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hồi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cứu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Tất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cả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bệnh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bắt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01/01/2015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đến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31/12/2015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8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phòng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khám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Methadone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trên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địa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bàn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TP.HCM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đã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trước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2015 (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bao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gồm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7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phòng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khám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mới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4CAE-5F33-4146-98AC-F4D57F1CC67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8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879" y="225106"/>
            <a:ext cx="7886700" cy="799110"/>
          </a:xfrm>
        </p:spPr>
        <p:txBody>
          <a:bodyPr/>
          <a:lstStyle/>
          <a:p>
            <a:pPr lvl="0"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ĐỐI TƯỢNG NGHIÊN CỨU (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" y="914400"/>
            <a:ext cx="8991600" cy="5283149"/>
          </a:xfrm>
          <a:prstGeom prst="roundRect">
            <a:avLst>
              <a:gd name="adj" fmla="val 454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Dân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chọn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nghiên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cứu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tính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tượng</a:t>
            </a: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đích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Bệnh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rời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khỏi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năm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2014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đến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tượng</a:t>
            </a: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tế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PK methadone</a:t>
            </a:r>
          </a:p>
          <a:p>
            <a:pPr>
              <a:lnSpc>
                <a:spcPct val="100000"/>
              </a:lnSpc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Bệnh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tuân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thủ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tốt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đẳng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4CAE-5F33-4146-98AC-F4D57F1CC67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272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ĐỊA ĐIỂM, THỜI GIAN NGHIÊN CỨU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825625"/>
            <a:ext cx="8839200" cy="35083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Địa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điểm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08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cơ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sở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điều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trị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Methadone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Thời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gian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theo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dõi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1/1/2015- 30/6/2017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Thời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gian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thu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thập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số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liệu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: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6-7/2017</a:t>
            </a:r>
          </a:p>
          <a:p>
            <a:pPr>
              <a:lnSpc>
                <a:spcPct val="150000"/>
              </a:lnSpc>
            </a:pP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3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730" y="304800"/>
            <a:ext cx="8229600" cy="6096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CỠ MẪU NGHIÊN CỨU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0268558"/>
              </p:ext>
            </p:extLst>
          </p:nvPr>
        </p:nvGraphicFramePr>
        <p:xfrm>
          <a:off x="609600" y="1219200"/>
          <a:ext cx="8534400" cy="3962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435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9445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TIÊU CHÍ CHỌN MẪU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219200"/>
            <a:ext cx="8686800" cy="4876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err="1">
                <a:latin typeface="Arial" pitchFamily="34" charset="0"/>
                <a:cs typeface="Arial" pitchFamily="34" charset="0"/>
              </a:rPr>
              <a:t>Tiêu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chí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đưa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vào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Tất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cả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bệnh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nhân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bắt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đầu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tham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gia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chương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trình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điều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trị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từ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ngày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01/01/2015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đến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ngày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31/12/2015</a:t>
            </a: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err="1">
                <a:latin typeface="Arial" pitchFamily="34" charset="0"/>
                <a:cs typeface="Arial" pitchFamily="34" charset="0"/>
              </a:rPr>
              <a:t>Tiêu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chí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loại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ra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Tx/>
              <a:buChar char="-"/>
            </a:pPr>
            <a:r>
              <a:rPr lang="en-US" sz="2800" dirty="0" err="1">
                <a:latin typeface="Arial" pitchFamily="34" charset="0"/>
                <a:cs typeface="Arial" pitchFamily="34" charset="0"/>
              </a:rPr>
              <a:t>Chuyển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từ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cơ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sở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khác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đến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trong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thời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gian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chọn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mẫu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r>
              <a:rPr lang="en-US" sz="2800" dirty="0" err="1">
                <a:latin typeface="Arial" pitchFamily="34" charset="0"/>
                <a:cs typeface="Arial" pitchFamily="34" charset="0"/>
              </a:rPr>
              <a:t>Có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hồ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sơ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bệnh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án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nhưng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không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khởi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liều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800" dirty="0" err="1">
                <a:latin typeface="Arial" pitchFamily="34" charset="0"/>
                <a:cs typeface="Arial" pitchFamily="34" charset="0"/>
              </a:rPr>
              <a:t>Không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tìm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thấy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hồ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sơ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bệnh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án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30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129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ĐỊNH NGHĨA BIẾN SỐ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8343" y="1391166"/>
            <a:ext cx="8365671" cy="39159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Biến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chính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Ra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khỏi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nghĩa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bệnh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uống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thuốc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hàng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sở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dù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bất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cứ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lý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Censored: </a:t>
            </a:r>
          </a:p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khỏi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lần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khám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cuối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cùng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sở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553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17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latin typeface="Arial" pitchFamily="34" charset="0"/>
                <a:cs typeface="Arial" pitchFamily="34" charset="0"/>
              </a:rPr>
              <a:t>Phân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tích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và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quản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lý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dữ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liệu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417638"/>
            <a:ext cx="8229600" cy="42513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latin typeface="Arial" pitchFamily="34" charset="0"/>
                <a:cs typeface="Arial" pitchFamily="34" charset="0"/>
              </a:rPr>
              <a:t>Phần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mềm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phân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tích</a:t>
            </a:r>
            <a:r>
              <a:rPr lang="en-US" dirty="0">
                <a:latin typeface="Arial" pitchFamily="34" charset="0"/>
                <a:cs typeface="Arial" pitchFamily="34" charset="0"/>
              </a:rPr>
              <a:t>: R</a:t>
            </a:r>
          </a:p>
          <a:p>
            <a:r>
              <a:rPr lang="en-US" dirty="0" err="1">
                <a:latin typeface="Arial" pitchFamily="34" charset="0"/>
                <a:cs typeface="Arial" pitchFamily="34" charset="0"/>
              </a:rPr>
              <a:t>Phân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tích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số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liệu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3200" dirty="0" err="1">
                <a:latin typeface="Arial" pitchFamily="34" charset="0"/>
                <a:cs typeface="Arial" pitchFamily="34" charset="0"/>
              </a:rPr>
              <a:t>Phân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tích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đơn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biến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3200" dirty="0" err="1">
                <a:latin typeface="Arial" pitchFamily="34" charset="0"/>
                <a:cs typeface="Arial" pitchFamily="34" charset="0"/>
              </a:rPr>
              <a:t>Phân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tích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sống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còn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: Kaplan Meier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và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hồi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quy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Cox 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238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18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5750" y="6858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KẾT QUẢ - BÀN LUẬN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2057400"/>
            <a:ext cx="6934200" cy="320649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209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19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ĐẶC ĐIỂM DÂN SỐ HỌC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2625010"/>
              </p:ext>
            </p:extLst>
          </p:nvPr>
        </p:nvGraphicFramePr>
        <p:xfrm>
          <a:off x="228600" y="990600"/>
          <a:ext cx="38862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024161313"/>
              </p:ext>
            </p:extLst>
          </p:nvPr>
        </p:nvGraphicFramePr>
        <p:xfrm>
          <a:off x="4343400" y="990600"/>
          <a:ext cx="45720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971869778"/>
              </p:ext>
            </p:extLst>
          </p:nvPr>
        </p:nvGraphicFramePr>
        <p:xfrm>
          <a:off x="4343400" y="3886200"/>
          <a:ext cx="4572000" cy="2835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48000" y="3048000"/>
            <a:ext cx="990600" cy="381000"/>
          </a:xfrm>
          <a:prstGeom prst="rect">
            <a:avLst/>
          </a:prstGeom>
          <a:solidFill>
            <a:srgbClr val="66FF33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 &lt;0,001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155408770"/>
              </p:ext>
            </p:extLst>
          </p:nvPr>
        </p:nvGraphicFramePr>
        <p:xfrm>
          <a:off x="174171" y="3886200"/>
          <a:ext cx="3902529" cy="2835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15200" y="11430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Giới</a:t>
            </a:r>
            <a:r>
              <a:rPr lang="en-US" sz="2400" b="1" dirty="0"/>
              <a:t> </a:t>
            </a:r>
            <a:r>
              <a:rPr lang="en-US" sz="2400" b="1" dirty="0" err="1"/>
              <a:t>tính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40242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4826" y="381000"/>
            <a:ext cx="655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Arial" pitchFamily="34" charset="0"/>
                <a:cs typeface="Arial" pitchFamily="34" charset="0"/>
              </a:rPr>
              <a:t>NỘI DUNG TRÌNH BÀY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88241233"/>
              </p:ext>
            </p:extLst>
          </p:nvPr>
        </p:nvGraphicFramePr>
        <p:xfrm>
          <a:off x="152400" y="1245632"/>
          <a:ext cx="836295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1600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3967" y="3050685"/>
            <a:ext cx="370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9784" y="4267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3521" y="55626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838166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20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949160598"/>
              </p:ext>
            </p:extLst>
          </p:nvPr>
        </p:nvGraphicFramePr>
        <p:xfrm>
          <a:off x="304800" y="1295400"/>
          <a:ext cx="4419600" cy="5426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646043219"/>
              </p:ext>
            </p:extLst>
          </p:nvPr>
        </p:nvGraphicFramePr>
        <p:xfrm>
          <a:off x="4572000" y="1295400"/>
          <a:ext cx="4495799" cy="544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57200" y="304800"/>
            <a:ext cx="8229600" cy="990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ĐẶC ĐIỂM DÂN SỐ HỌC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00600" y="5975351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Nghề</a:t>
            </a:r>
            <a:r>
              <a:rPr lang="en-US" b="1" dirty="0"/>
              <a:t> </a:t>
            </a:r>
            <a:r>
              <a:rPr lang="en-US" b="1" dirty="0" err="1"/>
              <a:t>nghiệp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33225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2899978"/>
              </p:ext>
            </p:extLst>
          </p:nvPr>
        </p:nvGraphicFramePr>
        <p:xfrm>
          <a:off x="-304800" y="228600"/>
          <a:ext cx="994138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62400" y="6156296"/>
            <a:ext cx="914400" cy="400110"/>
          </a:xfrm>
          <a:prstGeom prst="rect">
            <a:avLst/>
          </a:prstGeom>
          <a:solidFill>
            <a:srgbClr val="66FF33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p&lt;0.05</a:t>
            </a:r>
          </a:p>
        </p:txBody>
      </p:sp>
    </p:spTree>
    <p:extLst>
      <p:ext uri="{BB962C8B-B14F-4D97-AF65-F5344CB8AC3E}">
        <p14:creationId xmlns:p14="http://schemas.microsoft.com/office/powerpoint/2010/main" val="2754059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894754860"/>
              </p:ext>
            </p:extLst>
          </p:nvPr>
        </p:nvGraphicFramePr>
        <p:xfrm>
          <a:off x="685800" y="1295400"/>
          <a:ext cx="8458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457200" y="304800"/>
            <a:ext cx="8229600" cy="990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TIỀN SỬ NGHIỆN CHẤT</a:t>
            </a:r>
          </a:p>
        </p:txBody>
      </p:sp>
    </p:spTree>
    <p:extLst>
      <p:ext uri="{BB962C8B-B14F-4D97-AF65-F5344CB8AC3E}">
        <p14:creationId xmlns:p14="http://schemas.microsoft.com/office/powerpoint/2010/main" val="22471558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23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TIỀN SỬ NGHIỆN CHẤT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275150873"/>
              </p:ext>
            </p:extLst>
          </p:nvPr>
        </p:nvGraphicFramePr>
        <p:xfrm>
          <a:off x="457200" y="1219200"/>
          <a:ext cx="8229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96931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485658"/>
              </p:ext>
            </p:extLst>
          </p:nvPr>
        </p:nvGraphicFramePr>
        <p:xfrm>
          <a:off x="152400" y="884875"/>
          <a:ext cx="8839200" cy="556235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73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Tiền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baseline="0" dirty="0" err="1">
                          <a:effectLst/>
                        </a:rPr>
                        <a:t>sử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baseline="0" dirty="0" err="1">
                          <a:effectLst/>
                        </a:rPr>
                        <a:t>nghiện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baseline="0" dirty="0" err="1">
                          <a:effectLst/>
                        </a:rPr>
                        <a:t>chất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Trung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bình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Kiểm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baseline="0" dirty="0" err="1">
                          <a:effectLst/>
                        </a:rPr>
                        <a:t>định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Duy</a:t>
                      </a: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trì</a:t>
                      </a:r>
                      <a:endParaRPr lang="en-US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Ra </a:t>
                      </a:r>
                      <a:r>
                        <a:rPr lang="en-US" sz="20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khỏi</a:t>
                      </a:r>
                      <a:r>
                        <a:rPr lang="en-US" sz="20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CT</a:t>
                      </a:r>
                      <a:endParaRPr lang="en-US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22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Tuổi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bắt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đầu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sử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dụng</a:t>
                      </a:r>
                      <a:r>
                        <a:rPr lang="en-US" sz="1800" baseline="0" dirty="0">
                          <a:effectLst/>
                        </a:rPr>
                        <a:t> CGN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1060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21.4±5.7 </a:t>
                      </a:r>
                      <a:endParaRPr lang="en-US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IQR=20(18-24)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20.7±5.1</a:t>
                      </a:r>
                      <a:endParaRPr lang="en-US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 IQR=19(17-23)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vi-VN" sz="2000" dirty="0">
                          <a:effectLst/>
                        </a:rPr>
                        <a:t>=0.03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622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800" dirty="0">
                          <a:effectLst/>
                        </a:rPr>
                        <a:t>T</a:t>
                      </a:r>
                      <a:r>
                        <a:rPr lang="en-US" sz="1800" dirty="0" err="1">
                          <a:effectLst/>
                        </a:rPr>
                        <a:t>uổi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bắt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đầu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vi-VN" sz="1800" dirty="0">
                          <a:effectLst/>
                        </a:rPr>
                        <a:t>TCMT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</a:t>
                      </a:r>
                      <a:r>
                        <a:rPr lang="en-US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IQR=23(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r>
                        <a:rPr lang="vi-VN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vi-VN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23,1+5.8</a:t>
                      </a: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IQR=22(19-2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vi-VN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vi-VN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=0.0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019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Tổng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thời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gian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sử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dụng</a:t>
                      </a:r>
                      <a:r>
                        <a:rPr lang="en-US" sz="1800" baseline="0" dirty="0">
                          <a:effectLst/>
                        </a:rPr>
                        <a:t> CGN </a:t>
                      </a:r>
                      <a:r>
                        <a:rPr lang="en-US" sz="1800" baseline="0" dirty="0" err="1">
                          <a:effectLst/>
                        </a:rPr>
                        <a:t>thường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xuyên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1001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7±4.6 </a:t>
                      </a:r>
                      <a:endParaRPr lang="en-US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IQR=6(3-10)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5.6±4.9 </a:t>
                      </a:r>
                      <a:endParaRPr lang="en-US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IQR=4(2-9)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vi-VN" sz="2000" dirty="0">
                          <a:effectLst/>
                        </a:rPr>
                        <a:t>&lt;0.001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2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Số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lần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dùng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trong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ngày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1062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2.9±2.3 </a:t>
                      </a:r>
                      <a:endParaRPr lang="en-US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IQR=3(2-3)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3.1±5.2 </a:t>
                      </a:r>
                      <a:endParaRPr lang="en-US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IQR=3(2-3)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vi-VN" sz="2000" dirty="0">
                          <a:effectLst/>
                        </a:rPr>
                        <a:t>=0.253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2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Số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lần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đi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cai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trước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baseline="0" dirty="0" err="1">
                          <a:effectLst/>
                        </a:rPr>
                        <a:t>khi</a:t>
                      </a:r>
                      <a:r>
                        <a:rPr lang="en-US" sz="1800" baseline="0" dirty="0">
                          <a:effectLst/>
                        </a:rPr>
                        <a:t> ĐT MMT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1039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2.1±1.9 </a:t>
                      </a:r>
                      <a:endParaRPr lang="en-US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IQR=2(1-2)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2.3±5.4 </a:t>
                      </a:r>
                      <a:endParaRPr lang="en-US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2000" dirty="0">
                          <a:effectLst/>
                        </a:rPr>
                        <a:t>IQR=2(1-2)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vi-VN" sz="2000" dirty="0">
                          <a:effectLst/>
                        </a:rPr>
                        <a:t>=0.166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152400"/>
            <a:ext cx="8229600" cy="7921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TIỀN SỬ NGHIỆN CHẤT</a:t>
            </a:r>
          </a:p>
        </p:txBody>
      </p:sp>
    </p:spTree>
    <p:extLst>
      <p:ext uri="{BB962C8B-B14F-4D97-AF65-F5344CB8AC3E}">
        <p14:creationId xmlns:p14="http://schemas.microsoft.com/office/powerpoint/2010/main" val="29524400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TÌNH TRẠNG SỬ DỤNG CHẤT </a:t>
            </a:r>
            <a:b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 QUÁ TRÌNH ĐIỀU TRỊ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477000" y="6481083"/>
            <a:ext cx="2057400" cy="365125"/>
          </a:xfrm>
        </p:spPr>
        <p:txBody>
          <a:bodyPr/>
          <a:lstStyle/>
          <a:p>
            <a:fld id="{F67BE6C4-C851-406C-8BCD-C8A49F6D2319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7211893"/>
              </p:ext>
            </p:extLst>
          </p:nvPr>
        </p:nvGraphicFramePr>
        <p:xfrm>
          <a:off x="457200" y="1600199"/>
          <a:ext cx="8058150" cy="5246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419420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26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497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2400" b="0" i="0" u="none" strike="noStrike" kern="1200" spc="0" baseline="0">
                <a:solidFill>
                  <a:prstClr val="black">
                    <a:alpha val="91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3200" b="1" dirty="0">
                <a:solidFill>
                  <a:srgbClr val="0070C0">
                    <a:alpha val="91000"/>
                  </a:srgbClr>
                </a:solidFill>
              </a:rPr>
              <a:t>LIỀU MMT* GIỮA BN ĐIỀU TRỊ ARV </a:t>
            </a:r>
          </a:p>
          <a:p>
            <a:pPr>
              <a:defRPr sz="2400" b="0" i="0" u="none" strike="noStrike" kern="1200" spc="0" baseline="0">
                <a:solidFill>
                  <a:prstClr val="black">
                    <a:alpha val="91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3200" b="1" dirty="0">
                <a:solidFill>
                  <a:srgbClr val="0070C0">
                    <a:alpha val="91000"/>
                  </a:srgbClr>
                </a:solidFill>
              </a:rPr>
              <a:t>VÀ KHÔNG ĐIỀU TRỊ ARV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6488668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 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trung</a:t>
            </a:r>
            <a:r>
              <a:rPr lang="en-US" dirty="0"/>
              <a:t> </a:t>
            </a:r>
            <a:r>
              <a:rPr lang="en-US" dirty="0" err="1"/>
              <a:t>vị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5554831"/>
              </p:ext>
            </p:extLst>
          </p:nvPr>
        </p:nvGraphicFramePr>
        <p:xfrm>
          <a:off x="152400" y="854077"/>
          <a:ext cx="8986157" cy="6003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166173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BỆNH ĐỒNG NHIỄM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27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7986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6398844"/>
              </p:ext>
            </p:extLst>
          </p:nvPr>
        </p:nvGraphicFramePr>
        <p:xfrm>
          <a:off x="0" y="868362"/>
          <a:ext cx="9144000" cy="5807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1"/>
          <p:cNvSpPr txBox="1"/>
          <p:nvPr/>
        </p:nvSpPr>
        <p:spPr>
          <a:xfrm>
            <a:off x="3352800" y="3048000"/>
            <a:ext cx="1085836" cy="400113"/>
          </a:xfrm>
          <a:prstGeom prst="rect">
            <a:avLst/>
          </a:prstGeom>
          <a:solidFill>
            <a:srgbClr val="66FF33"/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 &lt;0,001</a:t>
            </a:r>
          </a:p>
        </p:txBody>
      </p:sp>
    </p:spTree>
    <p:extLst>
      <p:ext uri="{BB962C8B-B14F-4D97-AF65-F5344CB8AC3E}">
        <p14:creationId xmlns:p14="http://schemas.microsoft.com/office/powerpoint/2010/main" val="25267104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TỶ LỆ BN RA KHỎI CHƯƠNG TRÌNH </a:t>
            </a:r>
            <a:b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 THỜI GIAN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201879"/>
              </p:ext>
            </p:extLst>
          </p:nvPr>
        </p:nvGraphicFramePr>
        <p:xfrm>
          <a:off x="1371600" y="1676400"/>
          <a:ext cx="62484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40769"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n-US" sz="24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2400" b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24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sz="24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24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trị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n-US" sz="24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Tỷ</a:t>
                      </a:r>
                      <a:r>
                        <a:rPr lang="en-US" sz="2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lệ</a:t>
                      </a:r>
                      <a:r>
                        <a:rPr lang="en-US" sz="2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BN </a:t>
                      </a:r>
                      <a:r>
                        <a:rPr lang="en-US" sz="2400" b="1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2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2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chương</a:t>
                      </a:r>
                      <a:r>
                        <a:rPr lang="en-US" sz="2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7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en-US" sz="2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tháng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18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lang="en-US" sz="2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tháng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</a:t>
                      </a:r>
                      <a:r>
                        <a:rPr lang="en-US" sz="2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tháng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40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</a:t>
                      </a:r>
                      <a:r>
                        <a:rPr lang="en-US" sz="2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tháng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220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27108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3916"/>
            <a:ext cx="10134600" cy="7127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477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44" y="0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ĐẶT VẤN ĐỀ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4CAE-5F33-4146-98AC-F4D57F1CC67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58882949"/>
              </p:ext>
            </p:extLst>
          </p:nvPr>
        </p:nvGraphicFramePr>
        <p:xfrm>
          <a:off x="-762000" y="762000"/>
          <a:ext cx="9906000" cy="4510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292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9982200" cy="777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978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4637"/>
            <a:ext cx="9906000" cy="7345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3831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tố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đơn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biến</a:t>
            </a:r>
            <a:endParaRPr lang="en-US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152325"/>
              </p:ext>
            </p:extLst>
          </p:nvPr>
        </p:nvGraphicFramePr>
        <p:xfrm>
          <a:off x="21771" y="914400"/>
          <a:ext cx="8991601" cy="457200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755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2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08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trị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coef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KTC95%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Quận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-0.14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1.42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0.59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Quận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8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0.98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2.12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Bình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Thạnh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1.39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2.91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0.0002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Gò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Vấp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2.09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1.39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3.13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Tân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Bình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-0.06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1.39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Thủ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Đức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0.92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2.51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3.84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779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cai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Túy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1.81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3.74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540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Năm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lịch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PK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-0.69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0.43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0.59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185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Tỉnh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khác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2.69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5860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027787"/>
              </p:ext>
            </p:extLst>
          </p:nvPr>
        </p:nvGraphicFramePr>
        <p:xfrm>
          <a:off x="21771" y="550353"/>
          <a:ext cx="9046029" cy="640080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94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08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20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20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trị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coef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KTC95%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24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Tổng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SD MT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trước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vào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-0.02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0.98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Tiền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bắt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buộc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1.55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Tiền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đã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từng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bỏ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MMT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3.36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Năm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sinh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-0.001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Liều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thấp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2.37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050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dụng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heroin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trong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quá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trị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1.28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0.43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8351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dụng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amphetamine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trong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quá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trị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1.03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1.56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0.025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Đang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hút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thuốc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lá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-0.26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0.64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0.93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trị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viêm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 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2.88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1.98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4.18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Thu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phí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-0.76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0.37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0.59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tố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đơn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biến</a:t>
            </a:r>
            <a:endParaRPr lang="en-US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2526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hồi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quy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Cox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đa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biến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583122"/>
              </p:ext>
            </p:extLst>
          </p:nvPr>
        </p:nvGraphicFramePr>
        <p:xfrm>
          <a:off x="0" y="990600"/>
          <a:ext cx="8860974" cy="418676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304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63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13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14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6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08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trị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coef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KTC95%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Quận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0.56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1.46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Quận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8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Bình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Thạnh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2.02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2.92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Gò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Vấp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0.73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2.08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3.12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Tân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Bình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-0.04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0.96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Thủ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Đức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0.98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1.8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3.97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0574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Trung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tâm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cai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nghiện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Túy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2.58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1.8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3.71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60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Năm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lịch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PK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-0.69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0.50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0.43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0.584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40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Tỉnh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khác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9583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hồi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quy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Cox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đa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biến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698797"/>
              </p:ext>
            </p:extLst>
          </p:nvPr>
        </p:nvGraphicFramePr>
        <p:xfrm>
          <a:off x="130628" y="832404"/>
          <a:ext cx="8991601" cy="526359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08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trị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coef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KTC95%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94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Tổng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SD MT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trước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khi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vào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-0.02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0.98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0.0045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4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Tiền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cai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bắt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buộc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1.55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3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Tiền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đã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từng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bỏ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MMT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2.63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3.37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Năm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sinh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-0.001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0.998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0.999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Liều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thấp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1.7003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2.37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dụng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amphetamine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trong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quá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trị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1.28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1.57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Đang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hút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thuốc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lá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-0.24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trị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viêm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 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2.91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4.21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87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Thu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phí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khỏi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CT)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-0.77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&lt;0.0001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9500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981200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4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 QUẢ </a:t>
            </a:r>
            <a:br>
              <a:rPr lang="en-US" sz="4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NGHIÊN CỨU ĐỊNH TÍNH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331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NGUYÊN NHÂN BỎ TRỊ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121044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tố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endParaRPr lang="en-US" sz="2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521154"/>
            <a:ext cx="985853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728128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2594610" algn="l"/>
              </a:tabLst>
            </a:pP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Bệnh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rằng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liều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càng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thì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càng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khỏi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3243733"/>
            <a:ext cx="7848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  <a:tabLst>
                <a:tab pos="2594610" algn="l"/>
              </a:tabLst>
            </a:pP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anh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thì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à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uống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một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ngắn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mới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vì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methadone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độc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không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phải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nó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nóng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nóng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ghê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gớm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lắm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anh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nghĩ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uống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một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thì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nó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sẽ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mình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không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lợi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nếu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mà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mà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nếu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mà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bỏ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 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túy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uống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bỏ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luôn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methadone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luôn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hay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27816" y="5778501"/>
            <a:ext cx="5623655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2594610" algn="l"/>
              </a:tabLst>
            </a:pP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PVS BN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trị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lại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tháng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6576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NGUYÊN NHÂN BỎ TRỊ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1521154"/>
            <a:ext cx="985853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566208"/>
            <a:ext cx="8610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2594610" algn="l"/>
              </a:tabLst>
            </a:pP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Bênh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tái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endParaRPr lang="en-US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87" y="2465198"/>
            <a:ext cx="81551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mọi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uống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methadone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chủ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yếu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hạn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chế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phòng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nghĩ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methadone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nghĩa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không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vã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(heroin)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thì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(heroin)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một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dài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rồi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thì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nó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nó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rồi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thì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nó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nản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phải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bỏ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thuốc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nó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vậy</a:t>
            </a: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á”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06187" y="4861858"/>
            <a:ext cx="543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(PVS BN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khỏi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38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tuổi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1121044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tố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endParaRPr lang="en-US" sz="2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4865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566208"/>
            <a:ext cx="8610600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2594610" algn="l"/>
              </a:tabLst>
            </a:pP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trị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không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mong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muốn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endParaRPr lang="en-US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121044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tố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endParaRPr lang="en-US" sz="2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2670207"/>
            <a:ext cx="8458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khi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bệnh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uống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thuốc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sự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ép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buộc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đình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khi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tới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đây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uống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thuốc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thì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đình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cứ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nghĩ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thuốc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này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sẽ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tốt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mà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mà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bệnh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chưa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mong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muốn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nhưng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cứ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ép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bệnh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tới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đây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uống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thuốc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vì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thế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xảy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cái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họ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tới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đó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họ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nản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họ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thích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nữa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rồi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nhà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họ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mong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muốn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rồi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nảy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sinh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mâu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thuẫn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đình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rồi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họ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ngừng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ngừng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uống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thuốc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(PVS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32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tuổi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NGUYÊN NHÂN BỎ TRỊ</a:t>
            </a:r>
          </a:p>
        </p:txBody>
      </p:sp>
    </p:spTree>
    <p:extLst>
      <p:ext uri="{BB962C8B-B14F-4D97-AF65-F5344CB8AC3E}">
        <p14:creationId xmlns:p14="http://schemas.microsoft.com/office/powerpoint/2010/main" val="31814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95401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TỔNG QUAN CHƯƠNG TRÌNH METHADONE</a:t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TẠI TPHCM 2008 - 2016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447801"/>
            <a:ext cx="8991600" cy="4782626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bắt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TPHCM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năm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2008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		</a:t>
            </a: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22 PK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trị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Methadone</a:t>
            </a:r>
            <a:endParaRPr lang="es-ES_tradnl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bao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gồm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	19 PK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thuộc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hê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̣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thống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tê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́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tuyến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quận</a:t>
            </a:r>
            <a:endParaRPr lang="es-ES_tradnl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		01 PK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thuộc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LĐTBXH (TT TV&amp;CNMT)</a:t>
            </a:r>
          </a:p>
          <a:p>
            <a:pPr marL="0" indent="0">
              <a:buNone/>
            </a:pP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		02 PK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(TT CN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Đức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Thanh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Tâm</a:t>
            </a:r>
            <a:r>
              <a:rPr lang="es-ES_tradn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746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6700" y="2514600"/>
            <a:ext cx="8610600" cy="3285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cỡ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tám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giờ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mấy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tới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đây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rồi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khoảng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bảy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giờ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mấy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mới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buổi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sáng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chở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vợ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chở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tới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bảy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giờ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rưỡi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rồi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bảy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giờ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rưỡi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chạy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xuống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đây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nửa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tiếng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bốn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chục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phút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gì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đó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lúc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đông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mình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phải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chờ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…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bởi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vậy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nhiều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khi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cũng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biếng</a:t>
            </a:r>
            <a:r>
              <a:rPr lang="en-US" sz="2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á”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(PVS BN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khỏi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NGUYÊN NHÂN BỎ TRỊ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1566208"/>
            <a:ext cx="8610600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2594610" algn="l"/>
              </a:tabLst>
            </a:pP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Khoảng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cách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nhà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đến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phòng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khám</a:t>
            </a:r>
            <a:endParaRPr lang="en-US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121044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tố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ngoài</a:t>
            </a:r>
            <a:endParaRPr lang="en-US" sz="2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616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NGUYÊN NHÂN BỎ TRỊ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566208"/>
            <a:ext cx="861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2594610" algn="l"/>
              </a:tabLst>
            </a:pP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thủ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tục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quay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lại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uống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thuốc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bệnh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bỏ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trị</a:t>
            </a:r>
            <a:endParaRPr lang="en-US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121044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tố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endParaRPr lang="en-US" sz="2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3124200"/>
            <a:ext cx="838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chị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chị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vật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vã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lắm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bỏ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methadone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ghê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lắm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vã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ghê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lắm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phải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lấy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hàng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lên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bác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sĩ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trên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phòng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khám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khó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lắm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bỏ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uống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thuốc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mà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báo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ta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nói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mình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lại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á,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cấp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thuốc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nữa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đâu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nên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mình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phải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ma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túy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đó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nên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nản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buông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luôn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endParaRPr lang="en-U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(PVS BN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khỏi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nữ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018426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35953" y="2967803"/>
            <a:ext cx="3084374" cy="144780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YẾU TỐ TĂNG NGUY CƠ RỜI CHƯƠNG TRÌNH METHADONE</a:t>
            </a:r>
          </a:p>
        </p:txBody>
      </p:sp>
      <p:sp>
        <p:nvSpPr>
          <p:cNvPr id="12" name="Shape 11"/>
          <p:cNvSpPr/>
          <p:nvPr/>
        </p:nvSpPr>
        <p:spPr>
          <a:xfrm rot="4348470">
            <a:off x="2447131" y="2275621"/>
            <a:ext cx="769236" cy="785694"/>
          </a:xfrm>
          <a:prstGeom prst="swooshArrow">
            <a:avLst>
              <a:gd name="adj1" fmla="val 16310"/>
              <a:gd name="adj2" fmla="val 19315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Shape 12"/>
          <p:cNvSpPr/>
          <p:nvPr/>
        </p:nvSpPr>
        <p:spPr>
          <a:xfrm rot="16482394">
            <a:off x="6283802" y="4072132"/>
            <a:ext cx="636334" cy="1115887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Shape 13"/>
          <p:cNvSpPr/>
          <p:nvPr/>
        </p:nvSpPr>
        <p:spPr>
          <a:xfrm rot="18727355">
            <a:off x="5100546" y="4578070"/>
            <a:ext cx="752179" cy="731783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Shape 14"/>
          <p:cNvSpPr/>
          <p:nvPr/>
        </p:nvSpPr>
        <p:spPr>
          <a:xfrm rot="8766663">
            <a:off x="4339932" y="2232742"/>
            <a:ext cx="770628" cy="489599"/>
          </a:xfrm>
          <a:prstGeom prst="swooshArrow">
            <a:avLst>
              <a:gd name="adj1" fmla="val 22039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3695856" y="726436"/>
            <a:ext cx="1764567" cy="138542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NĂM LỊCH HOẠT ĐỘNG CỦA PK</a:t>
            </a:r>
            <a:endParaRPr 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175032" y="1544804"/>
            <a:ext cx="1853499" cy="13844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TỎNG THỜI GIAN SỬ DỤNG MA TÚY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217068" y="2981228"/>
            <a:ext cx="1789495" cy="1286231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TIỀN SỬ CAI BẮT BUỘC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989096" y="770623"/>
            <a:ext cx="1658319" cy="141157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PHÒNG KHÁM ĐIỀU TRỊ</a:t>
            </a:r>
            <a:endParaRPr 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hape 15"/>
          <p:cNvSpPr/>
          <p:nvPr/>
        </p:nvSpPr>
        <p:spPr>
          <a:xfrm rot="2394899">
            <a:off x="2246651" y="2895224"/>
            <a:ext cx="745856" cy="683671"/>
          </a:xfrm>
          <a:prstGeom prst="swooshArrow">
            <a:avLst>
              <a:gd name="adj1" fmla="val 16310"/>
              <a:gd name="adj2" fmla="val 19315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2971800" y="5410200"/>
            <a:ext cx="1970546" cy="127000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SD AMPHETAMIN TRONG QUÁ TRÌNH ĐT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63340" y="-54036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KẾT LUẬN</a:t>
            </a:r>
          </a:p>
        </p:txBody>
      </p:sp>
      <p:sp>
        <p:nvSpPr>
          <p:cNvPr id="28" name="Oval 27"/>
          <p:cNvSpPr/>
          <p:nvPr/>
        </p:nvSpPr>
        <p:spPr>
          <a:xfrm>
            <a:off x="5105400" y="5486400"/>
            <a:ext cx="1931611" cy="121165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NĂM SINH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304800" y="3886200"/>
            <a:ext cx="1908848" cy="108363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LIỀU THẤP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Shape 29"/>
          <p:cNvSpPr/>
          <p:nvPr/>
        </p:nvSpPr>
        <p:spPr>
          <a:xfrm rot="11390595">
            <a:off x="6248219" y="2551791"/>
            <a:ext cx="763732" cy="653184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Shape 30"/>
          <p:cNvSpPr/>
          <p:nvPr/>
        </p:nvSpPr>
        <p:spPr>
          <a:xfrm>
            <a:off x="2590800" y="4343400"/>
            <a:ext cx="661164" cy="842324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5594457" y="817201"/>
            <a:ext cx="1756446" cy="139086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NƠI CƯ TRÚ TỈNH KHÁC</a:t>
            </a:r>
            <a:endParaRPr 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Shape 21"/>
          <p:cNvSpPr/>
          <p:nvPr/>
        </p:nvSpPr>
        <p:spPr>
          <a:xfrm rot="10391242">
            <a:off x="5347202" y="2340586"/>
            <a:ext cx="814866" cy="505203"/>
          </a:xfrm>
          <a:prstGeom prst="swooshArrow">
            <a:avLst>
              <a:gd name="adj1" fmla="val 22039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Oval 24"/>
          <p:cNvSpPr/>
          <p:nvPr/>
        </p:nvSpPr>
        <p:spPr>
          <a:xfrm>
            <a:off x="6781800" y="4495800"/>
            <a:ext cx="2143457" cy="133546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TIỀN SỬ TỪNG BỎ METHADONE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62000" y="5029200"/>
            <a:ext cx="2190190" cy="107215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SỬ DỤNG THUỐC LÁ TRONG QUÁ TRÌNH ĐT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7214" y="2517395"/>
            <a:ext cx="1908848" cy="108363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ĐIỀU TRỊ VGC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 rot="1074812">
            <a:off x="258505" y="1366875"/>
            <a:ext cx="1838106" cy="104190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THU PHÍ</a:t>
            </a:r>
            <a:endParaRPr 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Shape 46"/>
          <p:cNvSpPr/>
          <p:nvPr/>
        </p:nvSpPr>
        <p:spPr>
          <a:xfrm rot="5055108">
            <a:off x="3263654" y="2075622"/>
            <a:ext cx="686581" cy="751321"/>
          </a:xfrm>
          <a:prstGeom prst="swooshArrow">
            <a:avLst>
              <a:gd name="adj1" fmla="val 16310"/>
              <a:gd name="adj2" fmla="val 19315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8" name="Shape 47"/>
          <p:cNvSpPr/>
          <p:nvPr/>
        </p:nvSpPr>
        <p:spPr>
          <a:xfrm rot="580067">
            <a:off x="2124105" y="3466074"/>
            <a:ext cx="745856" cy="683671"/>
          </a:xfrm>
          <a:prstGeom prst="swooshArrow">
            <a:avLst>
              <a:gd name="adj1" fmla="val 16310"/>
              <a:gd name="adj2" fmla="val 19315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9" name="Shape 48"/>
          <p:cNvSpPr/>
          <p:nvPr/>
        </p:nvSpPr>
        <p:spPr>
          <a:xfrm rot="21000018">
            <a:off x="3801910" y="4623005"/>
            <a:ext cx="661164" cy="842324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0" name="Shape 49"/>
          <p:cNvSpPr/>
          <p:nvPr/>
        </p:nvSpPr>
        <p:spPr>
          <a:xfrm rot="12115007">
            <a:off x="6300940" y="3365150"/>
            <a:ext cx="763732" cy="653184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5447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0" grpId="0" animBg="1"/>
      <p:bldP spid="28" grpId="0" animBg="1"/>
      <p:bldP spid="29" grpId="0" animBg="1"/>
      <p:bldP spid="21" grpId="0" animBg="1"/>
      <p:bldP spid="25" grpId="0" animBg="1"/>
      <p:bldP spid="26" grpId="0" animBg="1"/>
      <p:bldP spid="32" grpId="0" animBg="1"/>
      <p:bldP spid="3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3058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KIẾN NGHỊ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057900" y="5384007"/>
            <a:ext cx="1600200" cy="273844"/>
          </a:xfrm>
        </p:spPr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43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990600"/>
            <a:ext cx="8534400" cy="5562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325" dirty="0">
              <a:latin typeface="Arial" pitchFamily="34" charset="0"/>
              <a:cs typeface="Arial" pitchFamily="34" charset="0"/>
            </a:endParaRPr>
          </a:p>
          <a:p>
            <a:endParaRPr lang="en-US" sz="2325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4286" y="1463576"/>
            <a:ext cx="814251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hỗ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trợ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cai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thuốc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lá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bệnh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Methadone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Nghiên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cứu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đồ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viêm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C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tốt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hơn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tư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Methadone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Nghiên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cứu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thêm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nguyên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sự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khác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nhau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tỷ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lệ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khỏi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phòng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khám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khác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nhau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Thu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Methadone</a:t>
            </a:r>
          </a:p>
        </p:txBody>
      </p:sp>
    </p:spTree>
    <p:extLst>
      <p:ext uri="{BB962C8B-B14F-4D97-AF65-F5344CB8AC3E}">
        <p14:creationId xmlns:p14="http://schemas.microsoft.com/office/powerpoint/2010/main" val="136899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4CAE-5F33-4146-98AC-F4D57F1CC67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453809"/>
              </p:ext>
            </p:extLst>
          </p:nvPr>
        </p:nvGraphicFramePr>
        <p:xfrm>
          <a:off x="0" y="0"/>
          <a:ext cx="9144001" cy="68380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9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48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5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5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96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17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57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19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617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STT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Cơ sở điều trị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2011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200">
                          <a:effectLst/>
                        </a:rPr>
                        <a:t>2015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2016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4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4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4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Bình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Thạnh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4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Thủ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Đức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4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79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Gò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Vấp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4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Tân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Bình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0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TT </a:t>
                      </a:r>
                      <a:r>
                        <a:rPr lang="en-US" sz="1800" dirty="0" err="1">
                          <a:effectLst/>
                        </a:rPr>
                        <a:t>cai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nghiện</a:t>
                      </a:r>
                      <a:r>
                        <a:rPr lang="en-US" sz="1800" dirty="0">
                          <a:effectLst/>
                        </a:rPr>
                        <a:t> ma </a:t>
                      </a:r>
                      <a:r>
                        <a:rPr lang="en-US" sz="1800" dirty="0" err="1">
                          <a:effectLst/>
                        </a:rPr>
                        <a:t>túy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30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10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12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 </a:t>
                      </a:r>
                      <a:r>
                        <a:rPr lang="en-US" sz="1800" dirty="0" err="1">
                          <a:effectLst/>
                        </a:rPr>
                        <a:t>Bình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Tân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Cơ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sở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Đức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Thanh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Tâm</a:t>
                      </a:r>
                      <a:r>
                        <a:rPr lang="en-US" sz="1800" dirty="0">
                          <a:effectLst/>
                        </a:rPr>
                        <a:t> 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04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11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Huyện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Bình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Chánh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04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Huyện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Nhà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Bè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Huyện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Cần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Giờ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Quận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Phú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Nhuận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8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Cơ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sở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Đức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Thanh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Tâm</a:t>
                      </a:r>
                      <a:r>
                        <a:rPr lang="en-US" sz="1800" dirty="0">
                          <a:effectLst/>
                        </a:rPr>
                        <a:t> 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8232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Tổng cộng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3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5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5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8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15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6511" marR="46511" marT="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390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599" cy="10668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BÁO CÁO LŨY TÍCH BỆNH NHÂN </a:t>
            </a:r>
            <a:b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 TỪNG NĂM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76200" y="1524000"/>
          <a:ext cx="8991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7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36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36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28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71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00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31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819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546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Năm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Quận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Quận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Quận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Bình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Thạnh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Thủ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Đức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Gò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Vấp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Tân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Bình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TTTV CNMT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Tổng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41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R="0" algn="ctr" rtl="0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0" algn="ctr" rtl="0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0" algn="ctr" rtl="0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0" algn="ctr" rtl="0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0" algn="ctr" rtl="0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0" algn="ctr" rtl="0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0" algn="ctr" rtl="0"/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0" algn="ctr" rtl="0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346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347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270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4CAE-5F33-4146-98AC-F4D57F1CC67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78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9484" y="22780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CÂU HỎI NGHIÊN CỨU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524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dirty="0" err="1"/>
              <a:t>Các</a:t>
            </a:r>
            <a:r>
              <a:rPr lang="en-US" dirty="0"/>
              <a:t> </a:t>
            </a:r>
            <a:r>
              <a:rPr lang="en-US" dirty="0" err="1"/>
              <a:t>yếu</a:t>
            </a:r>
            <a:r>
              <a:rPr lang="en-US" dirty="0"/>
              <a:t> </a:t>
            </a:r>
            <a:r>
              <a:rPr lang="en-US" dirty="0" err="1"/>
              <a:t>tố</a:t>
            </a:r>
            <a:r>
              <a:rPr lang="en-US" dirty="0"/>
              <a:t> </a:t>
            </a:r>
            <a:r>
              <a:rPr lang="en-US" dirty="0" err="1"/>
              <a:t>nào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đến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khỏi</a:t>
            </a:r>
            <a:r>
              <a:rPr lang="en-US" dirty="0"/>
              <a:t> </a:t>
            </a:r>
            <a:r>
              <a:rPr lang="en-US" dirty="0" err="1"/>
              <a:t>chương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nghiện</a:t>
            </a:r>
            <a:r>
              <a:rPr lang="en-US" dirty="0"/>
              <a:t> </a:t>
            </a:r>
            <a:r>
              <a:rPr lang="en-US" dirty="0" err="1"/>
              <a:t>bằng</a:t>
            </a:r>
            <a:r>
              <a:rPr lang="en-US" dirty="0"/>
              <a:t> Methadone?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732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81000" y="2286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600200"/>
            <a:ext cx="8458200" cy="35052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0" indent="-514350">
              <a:buFont typeface="+mj-lt"/>
              <a:buAutoNum type="arabicPeriod"/>
            </a:pPr>
            <a:r>
              <a:rPr lang="en-US" sz="2800" dirty="0" err="1">
                <a:solidFill>
                  <a:schemeClr val="bg1"/>
                </a:solidFill>
              </a:rPr>
              <a:t>Xác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định</a:t>
            </a:r>
            <a:r>
              <a:rPr lang="en-US" sz="2800" dirty="0">
                <a:solidFill>
                  <a:schemeClr val="bg1"/>
                </a:solidFill>
              </a:rPr>
              <a:t> tỷ </a:t>
            </a:r>
            <a:r>
              <a:rPr lang="en-US" sz="2800" dirty="0" err="1">
                <a:solidFill>
                  <a:schemeClr val="bg1"/>
                </a:solidFill>
              </a:rPr>
              <a:t>lê</a:t>
            </a:r>
            <a:r>
              <a:rPr lang="en-US" sz="2800" dirty="0">
                <a:solidFill>
                  <a:schemeClr val="bg1"/>
                </a:solidFill>
              </a:rPr>
              <a:t>̣ </a:t>
            </a:r>
            <a:r>
              <a:rPr lang="en-US" sz="2800" dirty="0" err="1">
                <a:solidFill>
                  <a:schemeClr val="bg1"/>
                </a:solidFill>
              </a:rPr>
              <a:t>bệnh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nhân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ra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khỏi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chương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trình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dirty="0" err="1">
                <a:solidFill>
                  <a:schemeClr val="bg1"/>
                </a:solidFill>
              </a:rPr>
              <a:t>Mô</a:t>
            </a:r>
            <a:r>
              <a:rPr lang="en-US" sz="2800" dirty="0">
                <a:solidFill>
                  <a:schemeClr val="bg1"/>
                </a:solidFill>
              </a:rPr>
              <a:t> tả </a:t>
            </a:r>
            <a:r>
              <a:rPr lang="en-US" sz="2800" dirty="0" err="1">
                <a:solidFill>
                  <a:schemeClr val="bg1"/>
                </a:solidFill>
              </a:rPr>
              <a:t>đặc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điểm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bệnh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nhân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ra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khỏi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chương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trình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dirty="0" err="1">
                <a:solidFill>
                  <a:schemeClr val="bg1"/>
                </a:solidFill>
              </a:rPr>
              <a:t>Tìm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hiểu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nguyên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nhân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bệnh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nhân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ra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khỏi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chương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trình</a:t>
            </a:r>
            <a:r>
              <a:rPr lang="en-US" sz="2800" dirty="0">
                <a:solidFill>
                  <a:schemeClr val="bg1"/>
                </a:solidFill>
              </a:rPr>
              <a:t> (*)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dirty="0" err="1">
                <a:solidFill>
                  <a:schemeClr val="bg1"/>
                </a:solidFill>
              </a:rPr>
              <a:t>Xác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định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các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yếu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tố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liên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quan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đến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việc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ra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khỏi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chương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trình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57400" y="457200"/>
            <a:ext cx="51480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MỤC TIÊU CỤ THỂ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557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E6C4-C851-406C-8BCD-C8A49F6D2319}" type="slidenum">
              <a:rPr lang="en-US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52400" y="1066800"/>
            <a:ext cx="9448800" cy="20574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ĐỐI TƯỢNG </a:t>
            </a:r>
          </a:p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VÀ PHƯƠNG PHÁP</a:t>
            </a:r>
            <a:b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US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819400"/>
            <a:ext cx="2942168" cy="22066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6114474"/>
            <a:ext cx="9192987" cy="7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170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5255</TotalTime>
  <Words>2876</Words>
  <Application>Microsoft Office PowerPoint</Application>
  <PresentationFormat>On-screen Show (4:3)</PresentationFormat>
  <Paragraphs>888</Paragraphs>
  <Slides>43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Calibri</vt:lpstr>
      <vt:lpstr>Calibri Light</vt:lpstr>
      <vt:lpstr>Times New Roman</vt:lpstr>
      <vt:lpstr>Office Theme</vt:lpstr>
      <vt:lpstr>CÁC YẾU TỐ LIÊN QUAN ĐẾN BỆNH NHÂN RA KHỎI CHƯƠNG TRÌNH  ĐIỀU TRỊ NGHIỆN BẰNG METHADONE  TẠI TP. HỒ CHÍ MINH, 2015-2017</vt:lpstr>
      <vt:lpstr>PowerPoint Presentation</vt:lpstr>
      <vt:lpstr>ĐẶT VẤN ĐỀ</vt:lpstr>
      <vt:lpstr>TỔNG QUAN CHƯƠNG TRÌNH METHADONE TẠI TPHCM 2008 - 2016</vt:lpstr>
      <vt:lpstr>PowerPoint Presentation</vt:lpstr>
      <vt:lpstr>BÁO CÁO LŨY TÍCH BỆNH NHÂN  THEO TỪNG NĂM</vt:lpstr>
      <vt:lpstr>PowerPoint Presentation</vt:lpstr>
      <vt:lpstr>PowerPoint Presentation</vt:lpstr>
      <vt:lpstr>PowerPoint Presentation</vt:lpstr>
      <vt:lpstr>PowerPoint Presentation</vt:lpstr>
      <vt:lpstr>ĐỐI TƯỢNG NGHIÊN CỨU</vt:lpstr>
      <vt:lpstr>ĐỐI TƯỢNG NGHIÊN CỨU (tt)</vt:lpstr>
      <vt:lpstr>ĐỊA ĐIỂM, THỜI GIAN NGHIÊN CỨU</vt:lpstr>
      <vt:lpstr>CỠ MẪU NGHIÊN CỨU</vt:lpstr>
      <vt:lpstr>PowerPoint Presentation</vt:lpstr>
      <vt:lpstr>ĐỊNH NGHĨA BIẾN SỐ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TÌNH TRẠNG SỬ DỤNG CHẤT  TRONG QUÁ TRÌNH ĐIỀU TRỊ</vt:lpstr>
      <vt:lpstr>PowerPoint Presentation</vt:lpstr>
      <vt:lpstr>BỆNH ĐỒNG NHIỄM</vt:lpstr>
      <vt:lpstr>TỶ LỆ BN RA KHỎI CHƯƠNG TRÌNH  THEO THỜI GIAN</vt:lpstr>
      <vt:lpstr>PowerPoint Presentation</vt:lpstr>
      <vt:lpstr>PowerPoint Presentation</vt:lpstr>
      <vt:lpstr>PowerPoint Presentation</vt:lpstr>
      <vt:lpstr>Các yếu tố liên quan trong đơn biến</vt:lpstr>
      <vt:lpstr>PowerPoint Presentation</vt:lpstr>
      <vt:lpstr>Phương trình hồi quy Cox đa biến</vt:lpstr>
      <vt:lpstr>Phương trình hồi quy Cox đa biến</vt:lpstr>
      <vt:lpstr>KẾT QUẢ  NGHIÊN CỨU ĐỊNH TÍNH</vt:lpstr>
      <vt:lpstr>NGUYÊN NHÂN BỎ TRỊ</vt:lpstr>
      <vt:lpstr>NGUYÊN NHÂN BỎ TRỊ</vt:lpstr>
      <vt:lpstr>NGUYÊN NHÂN BỎ TRỊ</vt:lpstr>
      <vt:lpstr>NGUYÊN NHÂN BỎ TRỊ</vt:lpstr>
      <vt:lpstr>PowerPoint Presentation</vt:lpstr>
      <vt:lpstr>PowerPoint Presentation</vt:lpstr>
      <vt:lpstr>KIẾN NGHỊ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THỰC TRẠNG BỆNH NHÂN RA KHỎI CHƯƠNG TRÌNH ĐIỀU TRỊ METHADONE VÀ CÁC YẾU TỐ LIÊN QUAN  TẠI THÀNH PHỐ HỒ CHÍ MINH  NĂM 2015-2017</dc:title>
  <dc:creator>AutoBVT</dc:creator>
  <cp:lastModifiedBy>SVHATTC DELL 01</cp:lastModifiedBy>
  <cp:revision>339</cp:revision>
  <dcterms:created xsi:type="dcterms:W3CDTF">2017-07-06T07:51:06Z</dcterms:created>
  <dcterms:modified xsi:type="dcterms:W3CDTF">2017-08-04T00:57:30Z</dcterms:modified>
</cp:coreProperties>
</file>