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75" r:id="rId1"/>
  </p:sldMasterIdLst>
  <p:notesMasterIdLst>
    <p:notesMasterId r:id="rId44"/>
  </p:notesMasterIdLst>
  <p:sldIdLst>
    <p:sldId id="256" r:id="rId2"/>
    <p:sldId id="558" r:id="rId3"/>
    <p:sldId id="593" r:id="rId4"/>
    <p:sldId id="587" r:id="rId5"/>
    <p:sldId id="606" r:id="rId6"/>
    <p:sldId id="598" r:id="rId7"/>
    <p:sldId id="431" r:id="rId8"/>
    <p:sldId id="261" r:id="rId9"/>
    <p:sldId id="604" r:id="rId10"/>
    <p:sldId id="602" r:id="rId11"/>
    <p:sldId id="585" r:id="rId12"/>
    <p:sldId id="559" r:id="rId13"/>
    <p:sldId id="555" r:id="rId14"/>
    <p:sldId id="501" r:id="rId15"/>
    <p:sldId id="588" r:id="rId16"/>
    <p:sldId id="556" r:id="rId17"/>
    <p:sldId id="581" r:id="rId18"/>
    <p:sldId id="582" r:id="rId19"/>
    <p:sldId id="560" r:id="rId20"/>
    <p:sldId id="561" r:id="rId21"/>
    <p:sldId id="579" r:id="rId22"/>
    <p:sldId id="562" r:id="rId23"/>
    <p:sldId id="563" r:id="rId24"/>
    <p:sldId id="554" r:id="rId25"/>
    <p:sldId id="527" r:id="rId26"/>
    <p:sldId id="565" r:id="rId27"/>
    <p:sldId id="583" r:id="rId28"/>
    <p:sldId id="566" r:id="rId29"/>
    <p:sldId id="567" r:id="rId30"/>
    <p:sldId id="557" r:id="rId31"/>
    <p:sldId id="568" r:id="rId32"/>
    <p:sldId id="569" r:id="rId33"/>
    <p:sldId id="570" r:id="rId34"/>
    <p:sldId id="571" r:id="rId35"/>
    <p:sldId id="521" r:id="rId36"/>
    <p:sldId id="572" r:id="rId37"/>
    <p:sldId id="584" r:id="rId38"/>
    <p:sldId id="573" r:id="rId39"/>
    <p:sldId id="574" r:id="rId40"/>
    <p:sldId id="575" r:id="rId41"/>
    <p:sldId id="577" r:id="rId42"/>
    <p:sldId id="576"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6" autoAdjust="0"/>
    <p:restoredTop sz="95262" autoAdjust="0"/>
  </p:normalViewPr>
  <p:slideViewPr>
    <p:cSldViewPr>
      <p:cViewPr varScale="1">
        <p:scale>
          <a:sx n="86" d="100"/>
          <a:sy n="86" d="100"/>
        </p:scale>
        <p:origin x="1152" y="7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247A44-ECE7-4A3A-8FDA-F43AFAEFB771}" type="datetimeFigureOut">
              <a:rPr lang="en-US" smtClean="0"/>
              <a:pPr/>
              <a:t>1/20/2019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43E4C6-2843-4504-8D08-47C1C8333E1E}" type="slidenum">
              <a:rPr lang="en-US" smtClean="0"/>
              <a:pPr/>
              <a:t>‹#›</a:t>
            </a:fld>
            <a:endParaRPr lang="en-US"/>
          </a:p>
        </p:txBody>
      </p:sp>
    </p:spTree>
    <p:extLst>
      <p:ext uri="{BB962C8B-B14F-4D97-AF65-F5344CB8AC3E}">
        <p14:creationId xmlns:p14="http://schemas.microsoft.com/office/powerpoint/2010/main" val="3692012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13</a:t>
            </a:fld>
            <a:endParaRPr lang="en-US"/>
          </a:p>
        </p:txBody>
      </p:sp>
    </p:spTree>
    <p:extLst>
      <p:ext uri="{BB962C8B-B14F-4D97-AF65-F5344CB8AC3E}">
        <p14:creationId xmlns:p14="http://schemas.microsoft.com/office/powerpoint/2010/main" val="4265152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14</a:t>
            </a:fld>
            <a:endParaRPr lang="en-US"/>
          </a:p>
        </p:txBody>
      </p:sp>
    </p:spTree>
    <p:extLst>
      <p:ext uri="{BB962C8B-B14F-4D97-AF65-F5344CB8AC3E}">
        <p14:creationId xmlns:p14="http://schemas.microsoft.com/office/powerpoint/2010/main" val="1080076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15</a:t>
            </a:fld>
            <a:endParaRPr lang="en-US"/>
          </a:p>
        </p:txBody>
      </p:sp>
    </p:spTree>
    <p:extLst>
      <p:ext uri="{BB962C8B-B14F-4D97-AF65-F5344CB8AC3E}">
        <p14:creationId xmlns:p14="http://schemas.microsoft.com/office/powerpoint/2010/main" val="226505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16</a:t>
            </a:fld>
            <a:endParaRPr lang="en-US"/>
          </a:p>
        </p:txBody>
      </p:sp>
    </p:spTree>
    <p:extLst>
      <p:ext uri="{BB962C8B-B14F-4D97-AF65-F5344CB8AC3E}">
        <p14:creationId xmlns:p14="http://schemas.microsoft.com/office/powerpoint/2010/main" val="21113400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17</a:t>
            </a:fld>
            <a:endParaRPr lang="en-US"/>
          </a:p>
        </p:txBody>
      </p:sp>
    </p:spTree>
    <p:extLst>
      <p:ext uri="{BB962C8B-B14F-4D97-AF65-F5344CB8AC3E}">
        <p14:creationId xmlns:p14="http://schemas.microsoft.com/office/powerpoint/2010/main" val="2814394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19</a:t>
            </a:fld>
            <a:endParaRPr lang="en-US"/>
          </a:p>
        </p:txBody>
      </p:sp>
    </p:spTree>
    <p:extLst>
      <p:ext uri="{BB962C8B-B14F-4D97-AF65-F5344CB8AC3E}">
        <p14:creationId xmlns:p14="http://schemas.microsoft.com/office/powerpoint/2010/main" val="7438389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20</a:t>
            </a:fld>
            <a:endParaRPr lang="en-US"/>
          </a:p>
        </p:txBody>
      </p:sp>
    </p:spTree>
    <p:extLst>
      <p:ext uri="{BB962C8B-B14F-4D97-AF65-F5344CB8AC3E}">
        <p14:creationId xmlns:p14="http://schemas.microsoft.com/office/powerpoint/2010/main" val="86809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21</a:t>
            </a:fld>
            <a:endParaRPr lang="en-US"/>
          </a:p>
        </p:txBody>
      </p:sp>
    </p:spTree>
    <p:extLst>
      <p:ext uri="{BB962C8B-B14F-4D97-AF65-F5344CB8AC3E}">
        <p14:creationId xmlns:p14="http://schemas.microsoft.com/office/powerpoint/2010/main" val="4254213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22</a:t>
            </a:fld>
            <a:endParaRPr lang="en-US"/>
          </a:p>
        </p:txBody>
      </p:sp>
    </p:spTree>
    <p:extLst>
      <p:ext uri="{BB962C8B-B14F-4D97-AF65-F5344CB8AC3E}">
        <p14:creationId xmlns:p14="http://schemas.microsoft.com/office/powerpoint/2010/main" val="3731329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23</a:t>
            </a:fld>
            <a:endParaRPr lang="en-US"/>
          </a:p>
        </p:txBody>
      </p:sp>
    </p:spTree>
    <p:extLst>
      <p:ext uri="{BB962C8B-B14F-4D97-AF65-F5344CB8AC3E}">
        <p14:creationId xmlns:p14="http://schemas.microsoft.com/office/powerpoint/2010/main" val="1554917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24</a:t>
            </a:fld>
            <a:endParaRPr lang="en-US"/>
          </a:p>
        </p:txBody>
      </p:sp>
    </p:spTree>
    <p:extLst>
      <p:ext uri="{BB962C8B-B14F-4D97-AF65-F5344CB8AC3E}">
        <p14:creationId xmlns:p14="http://schemas.microsoft.com/office/powerpoint/2010/main" val="586503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25</a:t>
            </a:fld>
            <a:endParaRPr lang="en-US"/>
          </a:p>
        </p:txBody>
      </p:sp>
    </p:spTree>
    <p:extLst>
      <p:ext uri="{BB962C8B-B14F-4D97-AF65-F5344CB8AC3E}">
        <p14:creationId xmlns:p14="http://schemas.microsoft.com/office/powerpoint/2010/main" val="4136482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26</a:t>
            </a:fld>
            <a:endParaRPr lang="en-US"/>
          </a:p>
        </p:txBody>
      </p:sp>
    </p:spTree>
    <p:extLst>
      <p:ext uri="{BB962C8B-B14F-4D97-AF65-F5344CB8AC3E}">
        <p14:creationId xmlns:p14="http://schemas.microsoft.com/office/powerpoint/2010/main" val="12850399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27</a:t>
            </a:fld>
            <a:endParaRPr lang="en-US"/>
          </a:p>
        </p:txBody>
      </p:sp>
    </p:spTree>
    <p:extLst>
      <p:ext uri="{BB962C8B-B14F-4D97-AF65-F5344CB8AC3E}">
        <p14:creationId xmlns:p14="http://schemas.microsoft.com/office/powerpoint/2010/main" val="7630665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28</a:t>
            </a:fld>
            <a:endParaRPr lang="en-US"/>
          </a:p>
        </p:txBody>
      </p:sp>
    </p:spTree>
    <p:extLst>
      <p:ext uri="{BB962C8B-B14F-4D97-AF65-F5344CB8AC3E}">
        <p14:creationId xmlns:p14="http://schemas.microsoft.com/office/powerpoint/2010/main" val="3711563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29</a:t>
            </a:fld>
            <a:endParaRPr lang="en-US"/>
          </a:p>
        </p:txBody>
      </p:sp>
    </p:spTree>
    <p:extLst>
      <p:ext uri="{BB962C8B-B14F-4D97-AF65-F5344CB8AC3E}">
        <p14:creationId xmlns:p14="http://schemas.microsoft.com/office/powerpoint/2010/main" val="2967598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30</a:t>
            </a:fld>
            <a:endParaRPr lang="en-US"/>
          </a:p>
        </p:txBody>
      </p:sp>
    </p:spTree>
    <p:extLst>
      <p:ext uri="{BB962C8B-B14F-4D97-AF65-F5344CB8AC3E}">
        <p14:creationId xmlns:p14="http://schemas.microsoft.com/office/powerpoint/2010/main" val="15129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31</a:t>
            </a:fld>
            <a:endParaRPr lang="en-US"/>
          </a:p>
        </p:txBody>
      </p:sp>
    </p:spTree>
    <p:extLst>
      <p:ext uri="{BB962C8B-B14F-4D97-AF65-F5344CB8AC3E}">
        <p14:creationId xmlns:p14="http://schemas.microsoft.com/office/powerpoint/2010/main" val="3068635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32</a:t>
            </a:fld>
            <a:endParaRPr lang="en-US"/>
          </a:p>
        </p:txBody>
      </p:sp>
    </p:spTree>
    <p:extLst>
      <p:ext uri="{BB962C8B-B14F-4D97-AF65-F5344CB8AC3E}">
        <p14:creationId xmlns:p14="http://schemas.microsoft.com/office/powerpoint/2010/main" val="9576820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33</a:t>
            </a:fld>
            <a:endParaRPr lang="en-US"/>
          </a:p>
        </p:txBody>
      </p:sp>
    </p:spTree>
    <p:extLst>
      <p:ext uri="{BB962C8B-B14F-4D97-AF65-F5344CB8AC3E}">
        <p14:creationId xmlns:p14="http://schemas.microsoft.com/office/powerpoint/2010/main" val="2224826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3</a:t>
            </a:fld>
            <a:endParaRPr lang="en-US"/>
          </a:p>
        </p:txBody>
      </p:sp>
    </p:spTree>
    <p:extLst>
      <p:ext uri="{BB962C8B-B14F-4D97-AF65-F5344CB8AC3E}">
        <p14:creationId xmlns:p14="http://schemas.microsoft.com/office/powerpoint/2010/main" val="1894239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34</a:t>
            </a:fld>
            <a:endParaRPr lang="en-US"/>
          </a:p>
        </p:txBody>
      </p:sp>
    </p:spTree>
    <p:extLst>
      <p:ext uri="{BB962C8B-B14F-4D97-AF65-F5344CB8AC3E}">
        <p14:creationId xmlns:p14="http://schemas.microsoft.com/office/powerpoint/2010/main" val="6115019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36</a:t>
            </a:fld>
            <a:endParaRPr lang="en-US"/>
          </a:p>
        </p:txBody>
      </p:sp>
    </p:spTree>
    <p:extLst>
      <p:ext uri="{BB962C8B-B14F-4D97-AF65-F5344CB8AC3E}">
        <p14:creationId xmlns:p14="http://schemas.microsoft.com/office/powerpoint/2010/main" val="2193538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37</a:t>
            </a:fld>
            <a:endParaRPr lang="en-US"/>
          </a:p>
        </p:txBody>
      </p:sp>
    </p:spTree>
    <p:extLst>
      <p:ext uri="{BB962C8B-B14F-4D97-AF65-F5344CB8AC3E}">
        <p14:creationId xmlns:p14="http://schemas.microsoft.com/office/powerpoint/2010/main" val="6783962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38</a:t>
            </a:fld>
            <a:endParaRPr lang="en-US"/>
          </a:p>
        </p:txBody>
      </p:sp>
    </p:spTree>
    <p:extLst>
      <p:ext uri="{BB962C8B-B14F-4D97-AF65-F5344CB8AC3E}">
        <p14:creationId xmlns:p14="http://schemas.microsoft.com/office/powerpoint/2010/main" val="17797485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41</a:t>
            </a:fld>
            <a:endParaRPr lang="en-US"/>
          </a:p>
        </p:txBody>
      </p:sp>
    </p:spTree>
    <p:extLst>
      <p:ext uri="{BB962C8B-B14F-4D97-AF65-F5344CB8AC3E}">
        <p14:creationId xmlns:p14="http://schemas.microsoft.com/office/powerpoint/2010/main" val="36105912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42</a:t>
            </a:fld>
            <a:endParaRPr lang="en-US"/>
          </a:p>
        </p:txBody>
      </p:sp>
    </p:spTree>
    <p:extLst>
      <p:ext uri="{BB962C8B-B14F-4D97-AF65-F5344CB8AC3E}">
        <p14:creationId xmlns:p14="http://schemas.microsoft.com/office/powerpoint/2010/main" val="2774033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4</a:t>
            </a:fld>
            <a:endParaRPr lang="en-US"/>
          </a:p>
        </p:txBody>
      </p:sp>
    </p:spTree>
    <p:extLst>
      <p:ext uri="{BB962C8B-B14F-4D97-AF65-F5344CB8AC3E}">
        <p14:creationId xmlns:p14="http://schemas.microsoft.com/office/powerpoint/2010/main" val="143004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7</a:t>
            </a:fld>
            <a:endParaRPr lang="en-US"/>
          </a:p>
        </p:txBody>
      </p:sp>
    </p:spTree>
    <p:extLst>
      <p:ext uri="{BB962C8B-B14F-4D97-AF65-F5344CB8AC3E}">
        <p14:creationId xmlns:p14="http://schemas.microsoft.com/office/powerpoint/2010/main" val="10483545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10</a:t>
            </a:fld>
            <a:endParaRPr lang="en-US"/>
          </a:p>
        </p:txBody>
      </p:sp>
    </p:spTree>
    <p:extLst>
      <p:ext uri="{BB962C8B-B14F-4D97-AF65-F5344CB8AC3E}">
        <p14:creationId xmlns:p14="http://schemas.microsoft.com/office/powerpoint/2010/main" val="3010392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43E4C6-2843-4504-8D08-47C1C8333E1E}" type="slidenum">
              <a:rPr lang="en-US" smtClean="0"/>
              <a:pPr/>
              <a:t>11</a:t>
            </a:fld>
            <a:endParaRPr lang="en-US"/>
          </a:p>
        </p:txBody>
      </p:sp>
    </p:spTree>
    <p:extLst>
      <p:ext uri="{BB962C8B-B14F-4D97-AF65-F5344CB8AC3E}">
        <p14:creationId xmlns:p14="http://schemas.microsoft.com/office/powerpoint/2010/main" val="2268270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43E4C6-2843-4504-8D08-47C1C8333E1E}" type="slidenum">
              <a:rPr lang="en-US" smtClean="0"/>
              <a:pPr/>
              <a:t>12</a:t>
            </a:fld>
            <a:endParaRPr lang="en-US"/>
          </a:p>
        </p:txBody>
      </p:sp>
    </p:spTree>
    <p:extLst>
      <p:ext uri="{BB962C8B-B14F-4D97-AF65-F5344CB8AC3E}">
        <p14:creationId xmlns:p14="http://schemas.microsoft.com/office/powerpoint/2010/main" val="542774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717441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197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4130159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F7B098A-AA7F-415D-814E-D3E9CBA93E16}"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1932101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F7B098A-AA7F-415D-814E-D3E9CBA93E16}" type="datetimeFigureOut">
              <a:rPr lang="en-US" smtClean="0"/>
              <a:pPr/>
              <a:t>1/20/2019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4269793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F7B098A-AA7F-415D-814E-D3E9CBA93E16}" type="datetimeFigureOut">
              <a:rPr lang="en-US" smtClean="0"/>
              <a:pPr/>
              <a:t>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77863936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7B098A-AA7F-415D-814E-D3E9CBA93E16}" type="datetimeFigureOut">
              <a:rPr lang="en-US" smtClean="0"/>
              <a:pPr/>
              <a:t>1/20/2019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05173417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F7B098A-AA7F-415D-814E-D3E9CBA93E16}" type="datetimeFigureOut">
              <a:rPr lang="en-US" smtClean="0"/>
              <a:pPr/>
              <a:t>1/20/2019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1434545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7B098A-AA7F-415D-814E-D3E9CBA93E16}" type="datetimeFigureOut">
              <a:rPr lang="en-US" smtClean="0"/>
              <a:pPr/>
              <a:t>1/20/2019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463081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7B098A-AA7F-415D-814E-D3E9CBA93E16}" type="datetimeFigureOut">
              <a:rPr lang="en-US" smtClean="0"/>
              <a:pPr/>
              <a:t>1/20/2019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32676114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F7B098A-AA7F-415D-814E-D3E9CBA93E16}" type="datetimeFigureOut">
              <a:rPr lang="en-US" smtClean="0"/>
              <a:pPr/>
              <a:t>1/20/2019</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61EFC71-3E09-4C2C-8DD8-94A502516499}" type="slidenum">
              <a:rPr lang="en-US" smtClean="0"/>
              <a:pPr/>
              <a:t>‹#›</a:t>
            </a:fld>
            <a:endParaRPr lang="en-US"/>
          </a:p>
        </p:txBody>
      </p:sp>
    </p:spTree>
    <p:extLst>
      <p:ext uri="{BB962C8B-B14F-4D97-AF65-F5344CB8AC3E}">
        <p14:creationId xmlns:p14="http://schemas.microsoft.com/office/powerpoint/2010/main" val="3314314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7B098A-AA7F-415D-814E-D3E9CBA93E16}" type="datetimeFigureOut">
              <a:rPr lang="en-US" smtClean="0"/>
              <a:pPr/>
              <a:t>1/20/2019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EFC71-3E09-4C2C-8DD8-94A502516499}" type="slidenum">
              <a:rPr lang="en-US" smtClean="0"/>
              <a:pPr/>
              <a:t>‹#›</a:t>
            </a:fld>
            <a:endParaRPr lang="en-US"/>
          </a:p>
        </p:txBody>
      </p:sp>
    </p:spTree>
    <p:extLst>
      <p:ext uri="{BB962C8B-B14F-4D97-AF65-F5344CB8AC3E}">
        <p14:creationId xmlns:p14="http://schemas.microsoft.com/office/powerpoint/2010/main" val="1566501312"/>
      </p:ext>
    </p:extLst>
  </p:cSld>
  <p:clrMap bg1="lt1" tx1="dk1" bg2="lt2" tx2="dk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3" r:id="rId8"/>
    <p:sldLayoutId id="2147484484" r:id="rId9"/>
    <p:sldLayoutId id="2147484485" r:id="rId10"/>
    <p:sldLayoutId id="21474844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researchgate.net/journal/1941-2479_Asia-Pacific_Journal_of_Public_Health"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mailto:Julierosen44@gmail.com"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74426AB7-D619-4515-962A-BC83909EC01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E47DF98-723F-4AAC-ABCF-CACBC438F78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880" y="256540"/>
            <a:ext cx="8778240" cy="63652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6" name="Straight Connector 25">
            <a:extLst>
              <a:ext uri="{FF2B5EF4-FFF2-40B4-BE49-F238E27FC236}">
                <a16:creationId xmlns:a16="http://schemas.microsoft.com/office/drawing/2014/main" id="{EA29FC7C-9308-4FDE-8DCA-405668055B0F}"/>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171700" y="5768204"/>
            <a:ext cx="48006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descr="A yellow flower in a field&#10;&#10;Description generated with very high confidence">
            <a:extLst>
              <a:ext uri="{FF2B5EF4-FFF2-40B4-BE49-F238E27FC236}">
                <a16:creationId xmlns:a16="http://schemas.microsoft.com/office/drawing/2014/main" id="{959E5E85-96BD-457D-9BAA-8151E3D0FE2E}"/>
              </a:ext>
            </a:extLst>
          </p:cNvPr>
          <p:cNvPicPr/>
          <p:nvPr/>
        </p:nvPicPr>
        <p:blipFill rotWithShape="1">
          <a:blip r:embed="rId3" cstate="print">
            <a:extLst>
              <a:ext uri="{28A0092B-C50C-407E-A947-70E740481C1C}">
                <a14:useLocalDpi xmlns:a14="http://schemas.microsoft.com/office/drawing/2010/main" val="0"/>
              </a:ext>
            </a:extLst>
          </a:blip>
          <a:srcRect t="15407" r="2" b="24619"/>
          <a:stretch/>
        </p:blipFill>
        <p:spPr>
          <a:xfrm>
            <a:off x="1295399" y="381000"/>
            <a:ext cx="6324601" cy="2895600"/>
          </a:xfrm>
          <a:prstGeom prst="rect">
            <a:avLst/>
          </a:prstGeom>
        </p:spPr>
      </p:pic>
      <p:sp>
        <p:nvSpPr>
          <p:cNvPr id="2" name="Title 1"/>
          <p:cNvSpPr>
            <a:spLocks noGrp="1"/>
          </p:cNvSpPr>
          <p:nvPr>
            <p:ph type="ctrTitle"/>
          </p:nvPr>
        </p:nvSpPr>
        <p:spPr>
          <a:xfrm>
            <a:off x="871536" y="3300731"/>
            <a:ext cx="7475220" cy="1219201"/>
          </a:xfrm>
        </p:spPr>
        <p:txBody>
          <a:bodyPr>
            <a:noAutofit/>
          </a:bodyPr>
          <a:lstStyle/>
          <a:p>
            <a:r>
              <a:rPr lang="en-US" sz="3200" b="1" dirty="0"/>
              <a:t>Trauma and Post-Traumatic Stress Disorder (PTSD)</a:t>
            </a:r>
            <a:endParaRPr lang="en-US" sz="3200" b="1" dirty="0">
              <a:solidFill>
                <a:schemeClr val="accent1"/>
              </a:solidFill>
            </a:endParaRPr>
          </a:p>
        </p:txBody>
      </p:sp>
      <p:sp>
        <p:nvSpPr>
          <p:cNvPr id="3" name="Subtitle 2"/>
          <p:cNvSpPr>
            <a:spLocks noGrp="1"/>
          </p:cNvSpPr>
          <p:nvPr>
            <p:ph type="subTitle" idx="1"/>
          </p:nvPr>
        </p:nvSpPr>
        <p:spPr>
          <a:xfrm>
            <a:off x="762000" y="4648202"/>
            <a:ext cx="7694293" cy="1953258"/>
          </a:xfrm>
        </p:spPr>
        <p:txBody>
          <a:bodyPr>
            <a:noAutofit/>
          </a:bodyPr>
          <a:lstStyle/>
          <a:p>
            <a:pPr>
              <a:spcBef>
                <a:spcPts val="0"/>
              </a:spcBef>
            </a:pPr>
            <a:r>
              <a:rPr lang="en-US" sz="3000" dirty="0">
                <a:solidFill>
                  <a:schemeClr val="accent1"/>
                </a:solidFill>
              </a:rPr>
              <a:t>Julie Rosen, LCSW, MPH</a:t>
            </a:r>
          </a:p>
          <a:p>
            <a:pPr>
              <a:spcBef>
                <a:spcPts val="0"/>
              </a:spcBef>
            </a:pPr>
            <a:r>
              <a:rPr lang="en-US" dirty="0">
                <a:solidFill>
                  <a:schemeClr val="accent1"/>
                </a:solidFill>
              </a:rPr>
              <a:t>Albuquerque, NM, USA </a:t>
            </a:r>
          </a:p>
          <a:p>
            <a:pPr>
              <a:spcBef>
                <a:spcPts val="0"/>
              </a:spcBef>
            </a:pPr>
            <a:r>
              <a:rPr lang="en-US" dirty="0">
                <a:solidFill>
                  <a:schemeClr val="accent1"/>
                </a:solidFill>
              </a:rPr>
              <a:t>Psychotherapist / Clinical Social Worker</a:t>
            </a:r>
          </a:p>
          <a:p>
            <a:pPr>
              <a:spcBef>
                <a:spcPts val="0"/>
              </a:spcBef>
            </a:pPr>
            <a:r>
              <a:rPr lang="en-US" dirty="0">
                <a:solidFill>
                  <a:schemeClr val="accent1"/>
                </a:solidFill>
              </a:rPr>
              <a:t>EMDR Therapy Certified, Approved Consultant, and Trainer</a:t>
            </a:r>
          </a:p>
          <a:p>
            <a:pPr>
              <a:spcBef>
                <a:spcPts val="0"/>
              </a:spcBef>
            </a:pPr>
            <a:r>
              <a:rPr lang="en-US" dirty="0">
                <a:solidFill>
                  <a:schemeClr val="accent1"/>
                </a:solidFill>
              </a:rPr>
              <a:t>Facilitator, EMDR Humanitarian Assistance Programs</a:t>
            </a:r>
          </a:p>
          <a:p>
            <a:pPr>
              <a:spcBef>
                <a:spcPts val="0"/>
              </a:spcBef>
            </a:pPr>
            <a:endParaRPr lang="en-US" sz="3200" dirty="0">
              <a:solidFill>
                <a:schemeClr val="accent1"/>
              </a:solidFill>
            </a:endParaRPr>
          </a:p>
          <a:p>
            <a:endParaRPr lang="en-US" sz="3200"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5F0F6-9E4D-481B-B140-D9D024D03477}"/>
              </a:ext>
            </a:extLst>
          </p:cNvPr>
          <p:cNvSpPr>
            <a:spLocks noGrp="1"/>
          </p:cNvSpPr>
          <p:nvPr>
            <p:ph type="title"/>
          </p:nvPr>
        </p:nvSpPr>
        <p:spPr>
          <a:xfrm>
            <a:off x="628650" y="-142875"/>
            <a:ext cx="7886700" cy="1325563"/>
          </a:xfrm>
        </p:spPr>
        <p:txBody>
          <a:bodyPr/>
          <a:lstStyle/>
          <a:p>
            <a:r>
              <a:rPr lang="en-US" dirty="0"/>
              <a:t>Dissociation</a:t>
            </a:r>
          </a:p>
        </p:txBody>
      </p:sp>
      <p:sp>
        <p:nvSpPr>
          <p:cNvPr id="3" name="Content Placeholder 2">
            <a:extLst>
              <a:ext uri="{FF2B5EF4-FFF2-40B4-BE49-F238E27FC236}">
                <a16:creationId xmlns:a16="http://schemas.microsoft.com/office/drawing/2014/main" id="{5DCA693F-82F8-495D-B0BD-12D4BF04F49D}"/>
              </a:ext>
            </a:extLst>
          </p:cNvPr>
          <p:cNvSpPr>
            <a:spLocks noGrp="1"/>
          </p:cNvSpPr>
          <p:nvPr>
            <p:ph idx="1"/>
          </p:nvPr>
        </p:nvSpPr>
        <p:spPr>
          <a:xfrm>
            <a:off x="533400" y="954088"/>
            <a:ext cx="7886700" cy="4351338"/>
          </a:xfrm>
        </p:spPr>
        <p:txBody>
          <a:bodyPr/>
          <a:lstStyle/>
          <a:p>
            <a:r>
              <a:rPr lang="en-US" dirty="0"/>
              <a:t>Type of “freeze” response</a:t>
            </a:r>
          </a:p>
          <a:p>
            <a:r>
              <a:rPr lang="en-US" dirty="0"/>
              <a:t>Disconnect from present surroundings and appear to withdraw internally or completely “space out” </a:t>
            </a:r>
          </a:p>
          <a:p>
            <a:r>
              <a:rPr lang="en-US" i="1" dirty="0"/>
              <a:t>“I don’t think there was a time when I wasn’t abused as a child. In order to survive the abuse, I made believe that the real me was separate from my body. That way, the abuse was happening not really to me, but just this skin I’m in.” </a:t>
            </a:r>
          </a:p>
        </p:txBody>
      </p:sp>
      <p:pic>
        <p:nvPicPr>
          <p:cNvPr id="4098" name="Picture 2" descr="Image result for dissociation image">
            <a:extLst>
              <a:ext uri="{FF2B5EF4-FFF2-40B4-BE49-F238E27FC236}">
                <a16:creationId xmlns:a16="http://schemas.microsoft.com/office/drawing/2014/main" id="{6DF87904-60CC-43BA-8E1A-71E89B1F72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4419600"/>
            <a:ext cx="3657600" cy="2189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740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Window of Tolerance</a:t>
            </a:r>
            <a:br>
              <a:rPr lang="en-US" dirty="0"/>
            </a:br>
            <a:r>
              <a:rPr lang="en-US" sz="2700" dirty="0"/>
              <a:t>(Siegel, 1999, Ogden, 2006)</a:t>
            </a:r>
          </a:p>
        </p:txBody>
      </p:sp>
      <p:sp>
        <p:nvSpPr>
          <p:cNvPr id="3" name="Content Placeholder 2"/>
          <p:cNvSpPr>
            <a:spLocks noGrp="1"/>
          </p:cNvSpPr>
          <p:nvPr>
            <p:ph idx="1"/>
          </p:nvPr>
        </p:nvSpPr>
        <p:spPr/>
        <p:txBody>
          <a:bodyPr/>
          <a:lstStyle/>
          <a:p>
            <a:endParaRPr lang="en-US" dirty="0"/>
          </a:p>
          <a:p>
            <a:pPr lvl="2">
              <a:buNone/>
            </a:pPr>
            <a:r>
              <a:rPr lang="en-US" dirty="0" err="1">
                <a:solidFill>
                  <a:srgbClr val="FF0000"/>
                </a:solidFill>
              </a:rPr>
              <a:t>Hyperarousal</a:t>
            </a:r>
            <a:r>
              <a:rPr lang="en-US" dirty="0">
                <a:solidFill>
                  <a:srgbClr val="FF0000"/>
                </a:solidFill>
              </a:rPr>
              <a:t> = Overwhelm</a:t>
            </a:r>
          </a:p>
          <a:p>
            <a:endParaRPr lang="en-US" dirty="0"/>
          </a:p>
          <a:p>
            <a:pPr lvl="2">
              <a:buNone/>
            </a:pPr>
            <a:r>
              <a:rPr lang="en-US" sz="2800" dirty="0">
                <a:solidFill>
                  <a:srgbClr val="0070C0"/>
                </a:solidFill>
              </a:rPr>
              <a:t>Tolerable Arousal and Experience</a:t>
            </a:r>
          </a:p>
          <a:p>
            <a:pPr lvl="2">
              <a:buNone/>
            </a:pPr>
            <a:endParaRPr lang="en-US" dirty="0"/>
          </a:p>
          <a:p>
            <a:pPr lvl="2">
              <a:buNone/>
            </a:pPr>
            <a:endParaRPr lang="en-US" dirty="0"/>
          </a:p>
          <a:p>
            <a:pPr lvl="2">
              <a:buNone/>
            </a:pPr>
            <a:r>
              <a:rPr lang="en-US" dirty="0" err="1"/>
              <a:t>Hypoarousal</a:t>
            </a:r>
            <a:r>
              <a:rPr lang="en-US" dirty="0"/>
              <a:t> = Collapse</a:t>
            </a:r>
          </a:p>
        </p:txBody>
      </p:sp>
      <p:cxnSp>
        <p:nvCxnSpPr>
          <p:cNvPr id="5" name="Straight Connector 4"/>
          <p:cNvCxnSpPr/>
          <p:nvPr/>
        </p:nvCxnSpPr>
        <p:spPr>
          <a:xfrm>
            <a:off x="1066800" y="2895600"/>
            <a:ext cx="70104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066800" y="4191000"/>
            <a:ext cx="70104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1133341" y="1981200"/>
            <a:ext cx="7064062" cy="2971800"/>
          </a:xfrm>
          <a:custGeom>
            <a:avLst/>
            <a:gdLst>
              <a:gd name="connsiteX0" fmla="*/ 0 w 7064062"/>
              <a:gd name="connsiteY0" fmla="*/ 1627030 h 2144332"/>
              <a:gd name="connsiteX1" fmla="*/ 618186 w 7064062"/>
              <a:gd name="connsiteY1" fmla="*/ 686873 h 2144332"/>
              <a:gd name="connsiteX2" fmla="*/ 1738648 w 7064062"/>
              <a:gd name="connsiteY2" fmla="*/ 1498242 h 2144332"/>
              <a:gd name="connsiteX3" fmla="*/ 2884867 w 7064062"/>
              <a:gd name="connsiteY3" fmla="*/ 712630 h 2144332"/>
              <a:gd name="connsiteX4" fmla="*/ 3915177 w 7064062"/>
              <a:gd name="connsiteY4" fmla="*/ 1485363 h 2144332"/>
              <a:gd name="connsiteX5" fmla="*/ 5022760 w 7064062"/>
              <a:gd name="connsiteY5" fmla="*/ 81566 h 2144332"/>
              <a:gd name="connsiteX6" fmla="*/ 6040191 w 7064062"/>
              <a:gd name="connsiteY6" fmla="*/ 1974760 h 2144332"/>
              <a:gd name="connsiteX7" fmla="*/ 6903076 w 7064062"/>
              <a:gd name="connsiteY7" fmla="*/ 1098997 h 2144332"/>
              <a:gd name="connsiteX8" fmla="*/ 7006107 w 7064062"/>
              <a:gd name="connsiteY8" fmla="*/ 1137633 h 214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64062" h="2144332">
                <a:moveTo>
                  <a:pt x="0" y="1627030"/>
                </a:moveTo>
                <a:cubicBezTo>
                  <a:pt x="164205" y="1167684"/>
                  <a:pt x="328411" y="708338"/>
                  <a:pt x="618186" y="686873"/>
                </a:cubicBezTo>
                <a:cubicBezTo>
                  <a:pt x="907961" y="665408"/>
                  <a:pt x="1360868" y="1493949"/>
                  <a:pt x="1738648" y="1498242"/>
                </a:cubicBezTo>
                <a:cubicBezTo>
                  <a:pt x="2116428" y="1502535"/>
                  <a:pt x="2522112" y="714776"/>
                  <a:pt x="2884867" y="712630"/>
                </a:cubicBezTo>
                <a:cubicBezTo>
                  <a:pt x="3247622" y="710484"/>
                  <a:pt x="3558862" y="1590540"/>
                  <a:pt x="3915177" y="1485363"/>
                </a:cubicBezTo>
                <a:cubicBezTo>
                  <a:pt x="4271492" y="1380186"/>
                  <a:pt x="4668591" y="0"/>
                  <a:pt x="5022760" y="81566"/>
                </a:cubicBezTo>
                <a:cubicBezTo>
                  <a:pt x="5376929" y="163132"/>
                  <a:pt x="5726805" y="1805188"/>
                  <a:pt x="6040191" y="1974760"/>
                </a:cubicBezTo>
                <a:cubicBezTo>
                  <a:pt x="6353577" y="2144332"/>
                  <a:pt x="6742090" y="1238518"/>
                  <a:pt x="6903076" y="1098997"/>
                </a:cubicBezTo>
                <a:cubicBezTo>
                  <a:pt x="7064062" y="959476"/>
                  <a:pt x="7035084" y="1048554"/>
                  <a:pt x="7006107" y="1137633"/>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84806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8ECA0-7B9D-43C4-9451-F7264DD33562}"/>
              </a:ext>
            </a:extLst>
          </p:cNvPr>
          <p:cNvSpPr>
            <a:spLocks noGrp="1"/>
          </p:cNvSpPr>
          <p:nvPr>
            <p:ph type="title"/>
          </p:nvPr>
        </p:nvSpPr>
        <p:spPr>
          <a:xfrm>
            <a:off x="1371600" y="259912"/>
            <a:ext cx="7172325" cy="320673"/>
          </a:xfrm>
        </p:spPr>
        <p:txBody>
          <a:bodyPr>
            <a:normAutofit fontScale="90000"/>
          </a:bodyPr>
          <a:lstStyle/>
          <a:p>
            <a:r>
              <a:rPr lang="en-US" dirty="0"/>
              <a:t>A Case</a:t>
            </a:r>
          </a:p>
        </p:txBody>
      </p:sp>
      <p:sp>
        <p:nvSpPr>
          <p:cNvPr id="3" name="Content Placeholder 2">
            <a:extLst>
              <a:ext uri="{FF2B5EF4-FFF2-40B4-BE49-F238E27FC236}">
                <a16:creationId xmlns:a16="http://schemas.microsoft.com/office/drawing/2014/main" id="{D93B12D5-8D24-4DD3-AC94-1A9E3A184BAC}"/>
              </a:ext>
            </a:extLst>
          </p:cNvPr>
          <p:cNvSpPr>
            <a:spLocks noGrp="1"/>
          </p:cNvSpPr>
          <p:nvPr>
            <p:ph idx="1"/>
          </p:nvPr>
        </p:nvSpPr>
        <p:spPr>
          <a:xfrm>
            <a:off x="26377" y="990599"/>
            <a:ext cx="6625605" cy="5562601"/>
          </a:xfrm>
        </p:spPr>
        <p:txBody>
          <a:bodyPr>
            <a:normAutofit lnSpcReduction="10000"/>
          </a:bodyPr>
          <a:lstStyle/>
          <a:p>
            <a:r>
              <a:rPr lang="en-US" dirty="0"/>
              <a:t>Du is a 14 year old girl from the Black Hmong tribe, living in the Sapa region of Vietnam.</a:t>
            </a:r>
          </a:p>
          <a:p>
            <a:r>
              <a:rPr lang="en-US" dirty="0"/>
              <a:t>When Du was 5 years old, her mother was trafficked by a neighbor, brought to China and sold into the sex trade and virtually imprisoned in a brothel, cut off from all contact with Du and other family members.</a:t>
            </a:r>
          </a:p>
          <a:p>
            <a:r>
              <a:rPr lang="en-US" dirty="0" err="1"/>
              <a:t>Du’s</a:t>
            </a:r>
            <a:r>
              <a:rPr lang="en-US" dirty="0"/>
              <a:t> father quickly turned to alcohol and was often absent from the household, leaving Du to care for her 2 younger siblings.  When he was present, he often raged at everyone around him, both physically and verbally, including his kids.</a:t>
            </a:r>
          </a:p>
          <a:p>
            <a:endParaRPr lang="en-US" dirty="0"/>
          </a:p>
        </p:txBody>
      </p:sp>
      <p:pic>
        <p:nvPicPr>
          <p:cNvPr id="9218" name="Picture 2" descr="Image result for image black hmong girl">
            <a:extLst>
              <a:ext uri="{FF2B5EF4-FFF2-40B4-BE49-F238E27FC236}">
                <a16:creationId xmlns:a16="http://schemas.microsoft.com/office/drawing/2014/main" id="{393E5291-9369-45B9-87B7-757C71C6D1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1984" y="228600"/>
            <a:ext cx="2297983" cy="37001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AA8560C-6EE2-466F-BAB2-108D4E426C0A}"/>
              </a:ext>
            </a:extLst>
          </p:cNvPr>
          <p:cNvSpPr txBox="1"/>
          <p:nvPr/>
        </p:nvSpPr>
        <p:spPr>
          <a:xfrm>
            <a:off x="6651983" y="3705976"/>
            <a:ext cx="2297983" cy="674132"/>
          </a:xfrm>
          <a:prstGeom prst="rect">
            <a:avLst/>
          </a:prstGeom>
          <a:noFill/>
        </p:spPr>
        <p:txBody>
          <a:bodyPr wrap="square" rtlCol="0">
            <a:spAutoFit/>
          </a:bodyPr>
          <a:lstStyle/>
          <a:p>
            <a:endParaRPr lang="en-US" dirty="0"/>
          </a:p>
        </p:txBody>
      </p:sp>
      <p:sp>
        <p:nvSpPr>
          <p:cNvPr id="5" name="Rectangle 4">
            <a:extLst>
              <a:ext uri="{FF2B5EF4-FFF2-40B4-BE49-F238E27FC236}">
                <a16:creationId xmlns:a16="http://schemas.microsoft.com/office/drawing/2014/main" id="{93BC1C1A-2A36-45B7-BEF2-296268DB0DA6}"/>
              </a:ext>
            </a:extLst>
          </p:cNvPr>
          <p:cNvSpPr/>
          <p:nvPr/>
        </p:nvSpPr>
        <p:spPr>
          <a:xfrm>
            <a:off x="6646727" y="3705976"/>
            <a:ext cx="2297984" cy="2227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83061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548-53CE-45B1-8136-26A30C1A0A66}"/>
              </a:ext>
            </a:extLst>
          </p:cNvPr>
          <p:cNvSpPr>
            <a:spLocks noGrp="1"/>
          </p:cNvSpPr>
          <p:nvPr>
            <p:ph type="title"/>
          </p:nvPr>
        </p:nvSpPr>
        <p:spPr>
          <a:xfrm>
            <a:off x="268111" y="152400"/>
            <a:ext cx="8839200" cy="990600"/>
          </a:xfrm>
        </p:spPr>
        <p:txBody>
          <a:bodyPr>
            <a:normAutofit/>
          </a:bodyPr>
          <a:lstStyle/>
          <a:p>
            <a:r>
              <a:rPr lang="en-US" sz="4000" dirty="0"/>
              <a:t>Common Symptoms of Trauma</a:t>
            </a:r>
          </a:p>
        </p:txBody>
      </p:sp>
      <p:sp>
        <p:nvSpPr>
          <p:cNvPr id="3" name="Content Placeholder 2">
            <a:extLst>
              <a:ext uri="{FF2B5EF4-FFF2-40B4-BE49-F238E27FC236}">
                <a16:creationId xmlns:a16="http://schemas.microsoft.com/office/drawing/2014/main" id="{34E4B5D8-0D5F-4969-BE24-5369DDAEE5B0}"/>
              </a:ext>
            </a:extLst>
          </p:cNvPr>
          <p:cNvSpPr>
            <a:spLocks noGrp="1"/>
          </p:cNvSpPr>
          <p:nvPr>
            <p:ph idx="1"/>
          </p:nvPr>
        </p:nvSpPr>
        <p:spPr>
          <a:xfrm>
            <a:off x="457201" y="1143000"/>
            <a:ext cx="8418688" cy="5562599"/>
          </a:xfrm>
        </p:spPr>
        <p:txBody>
          <a:bodyPr>
            <a:normAutofit/>
          </a:bodyPr>
          <a:lstStyle/>
          <a:p>
            <a:r>
              <a:rPr lang="en-US" b="1" dirty="0"/>
              <a:t>Shock</a:t>
            </a:r>
            <a:r>
              <a:rPr lang="en-US" dirty="0"/>
              <a:t>, denial, or disbelief.</a:t>
            </a:r>
          </a:p>
          <a:p>
            <a:r>
              <a:rPr lang="en-US" b="1" dirty="0"/>
              <a:t>Confusion</a:t>
            </a:r>
            <a:r>
              <a:rPr lang="en-US" dirty="0"/>
              <a:t>, difficulty concentrating.</a:t>
            </a:r>
          </a:p>
          <a:p>
            <a:r>
              <a:rPr lang="en-US" b="1" dirty="0"/>
              <a:t>Anger</a:t>
            </a:r>
            <a:r>
              <a:rPr lang="en-US" dirty="0"/>
              <a:t>, </a:t>
            </a:r>
            <a:r>
              <a:rPr lang="en-US" b="1" dirty="0"/>
              <a:t>irritability</a:t>
            </a:r>
            <a:r>
              <a:rPr lang="en-US" dirty="0"/>
              <a:t>, </a:t>
            </a:r>
            <a:r>
              <a:rPr lang="en-US" b="1" dirty="0"/>
              <a:t>mood swings</a:t>
            </a:r>
            <a:r>
              <a:rPr lang="en-US" dirty="0"/>
              <a:t>.</a:t>
            </a:r>
          </a:p>
          <a:p>
            <a:r>
              <a:rPr lang="en-US" b="1" dirty="0"/>
              <a:t>Anxiety</a:t>
            </a:r>
            <a:r>
              <a:rPr lang="en-US" dirty="0"/>
              <a:t> and </a:t>
            </a:r>
            <a:r>
              <a:rPr lang="en-US" b="1" dirty="0"/>
              <a:t>fear</a:t>
            </a:r>
            <a:r>
              <a:rPr lang="en-US" dirty="0"/>
              <a:t>.</a:t>
            </a:r>
          </a:p>
          <a:p>
            <a:r>
              <a:rPr lang="en-US" b="1" dirty="0"/>
              <a:t>Guilt and</a:t>
            </a:r>
            <a:r>
              <a:rPr lang="en-US" dirty="0"/>
              <a:t> </a:t>
            </a:r>
            <a:r>
              <a:rPr lang="en-US" b="1" dirty="0"/>
              <a:t>shame.</a:t>
            </a:r>
          </a:p>
          <a:p>
            <a:r>
              <a:rPr lang="en-US" b="1" dirty="0"/>
              <a:t>Withdrawing</a:t>
            </a:r>
            <a:r>
              <a:rPr lang="en-US" dirty="0"/>
              <a:t> from others, difficulty trusting people.</a:t>
            </a:r>
          </a:p>
          <a:p>
            <a:r>
              <a:rPr lang="en-US" b="1" dirty="0"/>
              <a:t>Feeling sad </a:t>
            </a:r>
            <a:r>
              <a:rPr lang="en-US" dirty="0"/>
              <a:t>or hopeless.</a:t>
            </a:r>
          </a:p>
          <a:p>
            <a:r>
              <a:rPr lang="en-US" b="1" dirty="0"/>
              <a:t>Feeling disconnected</a:t>
            </a:r>
            <a:r>
              <a:rPr lang="en-US" dirty="0"/>
              <a:t> or </a:t>
            </a:r>
            <a:r>
              <a:rPr lang="en-US" b="1" dirty="0"/>
              <a:t>numb</a:t>
            </a:r>
            <a:r>
              <a:rPr lang="en-US" dirty="0"/>
              <a:t>.</a:t>
            </a:r>
          </a:p>
          <a:p>
            <a:r>
              <a:rPr lang="en-US" b="1" dirty="0"/>
              <a:t>Difficulty</a:t>
            </a:r>
            <a:r>
              <a:rPr lang="en-US" dirty="0"/>
              <a:t> experiencing any positive emotions.</a:t>
            </a:r>
          </a:p>
          <a:p>
            <a:r>
              <a:rPr lang="en-US" b="1" dirty="0"/>
              <a:t>Negative thoughts </a:t>
            </a:r>
            <a:r>
              <a:rPr lang="en-US" dirty="0"/>
              <a:t>and beliefs about self and others.</a:t>
            </a:r>
          </a:p>
          <a:p>
            <a:pPr marL="0" indent="0">
              <a:buNone/>
            </a:pPr>
            <a:endParaRPr lang="en-US" dirty="0"/>
          </a:p>
        </p:txBody>
      </p:sp>
    </p:spTree>
    <p:extLst>
      <p:ext uri="{BB962C8B-B14F-4D97-AF65-F5344CB8AC3E}">
        <p14:creationId xmlns:p14="http://schemas.microsoft.com/office/powerpoint/2010/main" val="460259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8DF33-BBE4-4844-8CB8-FDF534C62BCC}"/>
              </a:ext>
            </a:extLst>
          </p:cNvPr>
          <p:cNvSpPr>
            <a:spLocks noGrp="1"/>
          </p:cNvSpPr>
          <p:nvPr>
            <p:ph type="title"/>
          </p:nvPr>
        </p:nvSpPr>
        <p:spPr>
          <a:xfrm>
            <a:off x="276224" y="635000"/>
            <a:ext cx="5408296" cy="930273"/>
          </a:xfrm>
        </p:spPr>
        <p:txBody>
          <a:bodyPr>
            <a:normAutofit fontScale="90000"/>
          </a:bodyPr>
          <a:lstStyle/>
          <a:p>
            <a:r>
              <a:rPr lang="en-US" b="1" dirty="0"/>
              <a:t>Post Traumatic Stress Disorder (PTSD)</a:t>
            </a:r>
            <a:br>
              <a:rPr lang="en-US" b="1" dirty="0"/>
            </a:br>
            <a:r>
              <a:rPr lang="en-US" b="1" dirty="0"/>
              <a:t>DSM 5 Criteria</a:t>
            </a:r>
          </a:p>
        </p:txBody>
      </p:sp>
      <p:sp>
        <p:nvSpPr>
          <p:cNvPr id="3" name="Content Placeholder 2">
            <a:extLst>
              <a:ext uri="{FF2B5EF4-FFF2-40B4-BE49-F238E27FC236}">
                <a16:creationId xmlns:a16="http://schemas.microsoft.com/office/drawing/2014/main" id="{CF5DEEC4-D3BC-4EE0-B395-BF4A30A5C76A}"/>
              </a:ext>
            </a:extLst>
          </p:cNvPr>
          <p:cNvSpPr>
            <a:spLocks noGrp="1"/>
          </p:cNvSpPr>
          <p:nvPr>
            <p:ph idx="1"/>
          </p:nvPr>
        </p:nvSpPr>
        <p:spPr>
          <a:xfrm>
            <a:off x="493222" y="2667000"/>
            <a:ext cx="7886700" cy="4049684"/>
          </a:xfrm>
        </p:spPr>
        <p:txBody>
          <a:bodyPr>
            <a:normAutofit fontScale="85000" lnSpcReduction="10000"/>
          </a:bodyPr>
          <a:lstStyle/>
          <a:p>
            <a:pPr>
              <a:spcAft>
                <a:spcPts val="600"/>
              </a:spcAft>
            </a:pPr>
            <a:r>
              <a:rPr lang="en-US" sz="3900" b="1" dirty="0"/>
              <a:t>Intrusions</a:t>
            </a:r>
            <a:r>
              <a:rPr lang="en-US" sz="3900" dirty="0"/>
              <a:t>: The trauma comes back into memory even with attempts to avoid thinking about the event(s)   </a:t>
            </a:r>
          </a:p>
          <a:p>
            <a:pPr>
              <a:spcAft>
                <a:spcPts val="600"/>
              </a:spcAft>
            </a:pPr>
            <a:r>
              <a:rPr lang="en-US" sz="3900" b="1" dirty="0"/>
              <a:t>Avoidance</a:t>
            </a:r>
            <a:r>
              <a:rPr lang="en-US" sz="3900" dirty="0"/>
              <a:t>: Avoiding reminders of the trauma</a:t>
            </a:r>
          </a:p>
          <a:p>
            <a:pPr>
              <a:spcAft>
                <a:spcPts val="600"/>
              </a:spcAft>
            </a:pPr>
            <a:r>
              <a:rPr lang="en-US" sz="3900" b="1" dirty="0"/>
              <a:t>Arousal</a:t>
            </a:r>
            <a:r>
              <a:rPr lang="en-US" sz="3900" dirty="0"/>
              <a:t>: Hypervigilant, hyper-alert</a:t>
            </a:r>
          </a:p>
          <a:p>
            <a:pPr>
              <a:spcAft>
                <a:spcPts val="600"/>
              </a:spcAft>
            </a:pPr>
            <a:r>
              <a:rPr lang="en-US" sz="3900" b="1" dirty="0"/>
              <a:t>Reduced functioning</a:t>
            </a:r>
            <a:r>
              <a:rPr lang="en-US" sz="3900" dirty="0"/>
              <a:t>: Problems with relationships, work, other major life areas</a:t>
            </a:r>
          </a:p>
          <a:p>
            <a:endParaRPr lang="en-US" dirty="0"/>
          </a:p>
        </p:txBody>
      </p:sp>
      <p:pic>
        <p:nvPicPr>
          <p:cNvPr id="3074" name="Picture 2" descr="Image result for PTSD">
            <a:extLst>
              <a:ext uri="{FF2B5EF4-FFF2-40B4-BE49-F238E27FC236}">
                <a16:creationId xmlns:a16="http://schemas.microsoft.com/office/drawing/2014/main" id="{9CC691A3-4419-40D7-BD1C-ABF67FCC33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0366" y="228600"/>
            <a:ext cx="394741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27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F8E4D-882C-445F-B981-51459C42A8E1}"/>
              </a:ext>
            </a:extLst>
          </p:cNvPr>
          <p:cNvSpPr>
            <a:spLocks noGrp="1"/>
          </p:cNvSpPr>
          <p:nvPr>
            <p:ph type="title"/>
          </p:nvPr>
        </p:nvSpPr>
        <p:spPr>
          <a:xfrm>
            <a:off x="381000" y="365126"/>
            <a:ext cx="5257800" cy="1325563"/>
          </a:xfrm>
        </p:spPr>
        <p:txBody>
          <a:bodyPr/>
          <a:lstStyle/>
          <a:p>
            <a:r>
              <a:rPr lang="en-US" dirty="0"/>
              <a:t>One’s ability to cope with trauma</a:t>
            </a:r>
          </a:p>
        </p:txBody>
      </p:sp>
      <p:sp>
        <p:nvSpPr>
          <p:cNvPr id="3" name="Content Placeholder 2">
            <a:extLst>
              <a:ext uri="{FF2B5EF4-FFF2-40B4-BE49-F238E27FC236}">
                <a16:creationId xmlns:a16="http://schemas.microsoft.com/office/drawing/2014/main" id="{B6590A2D-9B51-4DF2-8549-11A81892D4E3}"/>
              </a:ext>
            </a:extLst>
          </p:cNvPr>
          <p:cNvSpPr>
            <a:spLocks noGrp="1"/>
          </p:cNvSpPr>
          <p:nvPr>
            <p:ph idx="1"/>
          </p:nvPr>
        </p:nvSpPr>
        <p:spPr>
          <a:xfrm>
            <a:off x="628650" y="2286000"/>
            <a:ext cx="7886700" cy="4953000"/>
          </a:xfrm>
        </p:spPr>
        <p:txBody>
          <a:bodyPr>
            <a:normAutofit/>
          </a:bodyPr>
          <a:lstStyle/>
          <a:p>
            <a:pPr marL="0" indent="0">
              <a:buNone/>
            </a:pPr>
            <a:r>
              <a:rPr lang="en-US" sz="3600" dirty="0"/>
              <a:t>Factors include:</a:t>
            </a:r>
          </a:p>
          <a:p>
            <a:r>
              <a:rPr lang="en-US" sz="3600" dirty="0"/>
              <a:t>Single vs. repeated trauma</a:t>
            </a:r>
          </a:p>
          <a:p>
            <a:r>
              <a:rPr lang="en-US" sz="3600" dirty="0"/>
              <a:t>Age when trauma occurred or began</a:t>
            </a:r>
          </a:p>
          <a:p>
            <a:r>
              <a:rPr lang="en-US" sz="3600" dirty="0"/>
              <a:t>Agent – natural vs. human caused</a:t>
            </a:r>
          </a:p>
          <a:p>
            <a:r>
              <a:rPr lang="en-US" sz="3600" dirty="0"/>
              <a:t>Nature of the trauma – accidental vs. purposeful</a:t>
            </a:r>
          </a:p>
          <a:p>
            <a:r>
              <a:rPr lang="en-US" sz="3600" dirty="0"/>
              <a:t>Innate resilience</a:t>
            </a:r>
          </a:p>
        </p:txBody>
      </p:sp>
      <p:pic>
        <p:nvPicPr>
          <p:cNvPr id="4098" name="Picture 2" descr="Image result for coping with trauma">
            <a:extLst>
              <a:ext uri="{FF2B5EF4-FFF2-40B4-BE49-F238E27FC236}">
                <a16:creationId xmlns:a16="http://schemas.microsoft.com/office/drawing/2014/main" id="{71958A97-4700-4360-B0BF-5DDDFD1508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5678" y="156369"/>
            <a:ext cx="3658298" cy="2586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4889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60ABE-0284-4BDC-9E1F-0231049E922C}"/>
              </a:ext>
            </a:extLst>
          </p:cNvPr>
          <p:cNvSpPr>
            <a:spLocks noGrp="1"/>
          </p:cNvSpPr>
          <p:nvPr>
            <p:ph type="title"/>
          </p:nvPr>
        </p:nvSpPr>
        <p:spPr/>
        <p:txBody>
          <a:bodyPr/>
          <a:lstStyle/>
          <a:p>
            <a:r>
              <a:rPr lang="en-US" dirty="0"/>
              <a:t>Assessing for PTSD</a:t>
            </a:r>
            <a:br>
              <a:rPr lang="en-US" dirty="0"/>
            </a:br>
            <a:r>
              <a:rPr lang="en-US" dirty="0"/>
              <a:t>PCL-5 PTSD Checklist	</a:t>
            </a:r>
          </a:p>
        </p:txBody>
      </p:sp>
      <p:sp>
        <p:nvSpPr>
          <p:cNvPr id="3" name="Content Placeholder 2">
            <a:extLst>
              <a:ext uri="{FF2B5EF4-FFF2-40B4-BE49-F238E27FC236}">
                <a16:creationId xmlns:a16="http://schemas.microsoft.com/office/drawing/2014/main" id="{B4EB296B-65F8-4353-A928-431AB2651DFD}"/>
              </a:ext>
            </a:extLst>
          </p:cNvPr>
          <p:cNvSpPr>
            <a:spLocks noGrp="1"/>
          </p:cNvSpPr>
          <p:nvPr>
            <p:ph idx="1"/>
          </p:nvPr>
        </p:nvSpPr>
        <p:spPr>
          <a:xfrm>
            <a:off x="628650" y="2057400"/>
            <a:ext cx="7886700" cy="4435474"/>
          </a:xfrm>
        </p:spPr>
        <p:txBody>
          <a:bodyPr>
            <a:normAutofit/>
          </a:bodyPr>
          <a:lstStyle/>
          <a:p>
            <a:r>
              <a:rPr lang="en-US" dirty="0"/>
              <a:t>Tool to get information on trauma symptoms that a person is experiencing</a:t>
            </a:r>
          </a:p>
          <a:p>
            <a:r>
              <a:rPr lang="en-US" dirty="0"/>
              <a:t>Not diagnostic</a:t>
            </a:r>
          </a:p>
          <a:p>
            <a:r>
              <a:rPr lang="en-US" dirty="0"/>
              <a:t>Validated in many countries, with different cultures and languages, including Zimbabwe, Sri Lanka, and Malaysia.  </a:t>
            </a:r>
          </a:p>
          <a:p>
            <a:r>
              <a:rPr lang="en-US" dirty="0"/>
              <a:t>Translated in many languages, though not yet in Vietnamese</a:t>
            </a:r>
          </a:p>
        </p:txBody>
      </p:sp>
    </p:spTree>
    <p:extLst>
      <p:ext uri="{BB962C8B-B14F-4D97-AF65-F5344CB8AC3E}">
        <p14:creationId xmlns:p14="http://schemas.microsoft.com/office/powerpoint/2010/main" val="54339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4291F950-37E2-42A8-BEDF-4A04B0AF75D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304800"/>
            <a:ext cx="8686799" cy="6096000"/>
          </a:xfrm>
        </p:spPr>
      </p:pic>
    </p:spTree>
    <p:extLst>
      <p:ext uri="{BB962C8B-B14F-4D97-AF65-F5344CB8AC3E}">
        <p14:creationId xmlns:p14="http://schemas.microsoft.com/office/powerpoint/2010/main" val="2057745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a:extLst>
              <a:ext uri="{FF2B5EF4-FFF2-40B4-BE49-F238E27FC236}">
                <a16:creationId xmlns:a16="http://schemas.microsoft.com/office/drawing/2014/main" id="{E6653781-1734-4046-89FB-A63A9ABF952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201305"/>
            <a:ext cx="8763000" cy="6400799"/>
          </a:xfrm>
        </p:spPr>
      </p:pic>
    </p:spTree>
    <p:extLst>
      <p:ext uri="{BB962C8B-B14F-4D97-AF65-F5344CB8AC3E}">
        <p14:creationId xmlns:p14="http://schemas.microsoft.com/office/powerpoint/2010/main" val="2271420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21EAC-3A5D-41BA-B6A6-A66325D56B00}"/>
              </a:ext>
            </a:extLst>
          </p:cNvPr>
          <p:cNvSpPr>
            <a:spLocks noGrp="1"/>
          </p:cNvSpPr>
          <p:nvPr>
            <p:ph type="title"/>
          </p:nvPr>
        </p:nvSpPr>
        <p:spPr>
          <a:xfrm>
            <a:off x="628650" y="838200"/>
            <a:ext cx="7886700" cy="45719"/>
          </a:xfrm>
        </p:spPr>
        <p:txBody>
          <a:bodyPr>
            <a:normAutofit fontScale="90000"/>
          </a:bodyPr>
          <a:lstStyle/>
          <a:p>
            <a:r>
              <a:rPr lang="en-US" b="1" dirty="0"/>
              <a:t>Adverse Childhood Experiences (ACES)</a:t>
            </a:r>
            <a:br>
              <a:rPr lang="en-US" dirty="0"/>
            </a:br>
            <a:endParaRPr lang="en-US" dirty="0"/>
          </a:p>
        </p:txBody>
      </p:sp>
      <p:sp>
        <p:nvSpPr>
          <p:cNvPr id="3" name="Content Placeholder 2">
            <a:extLst>
              <a:ext uri="{FF2B5EF4-FFF2-40B4-BE49-F238E27FC236}">
                <a16:creationId xmlns:a16="http://schemas.microsoft.com/office/drawing/2014/main" id="{C3120C7C-E442-466D-8FFC-D3E20BBFBD3A}"/>
              </a:ext>
            </a:extLst>
          </p:cNvPr>
          <p:cNvSpPr>
            <a:spLocks noGrp="1"/>
          </p:cNvSpPr>
          <p:nvPr>
            <p:ph idx="1"/>
          </p:nvPr>
        </p:nvSpPr>
        <p:spPr>
          <a:xfrm>
            <a:off x="428625" y="997480"/>
            <a:ext cx="5819775" cy="5708120"/>
          </a:xfrm>
        </p:spPr>
        <p:txBody>
          <a:bodyPr>
            <a:normAutofit fontScale="92500"/>
          </a:bodyPr>
          <a:lstStyle/>
          <a:p>
            <a:pPr marL="0" indent="0">
              <a:lnSpc>
                <a:spcPct val="110000"/>
              </a:lnSpc>
              <a:spcBef>
                <a:spcPts val="0"/>
              </a:spcBef>
              <a:buNone/>
            </a:pPr>
            <a:r>
              <a:rPr lang="en-US" sz="3600" b="1" dirty="0"/>
              <a:t>ACES Study </a:t>
            </a:r>
            <a:r>
              <a:rPr lang="en-US" sz="3600" dirty="0"/>
              <a:t>(</a:t>
            </a:r>
            <a:r>
              <a:rPr lang="en-US" sz="3600" dirty="0" err="1"/>
              <a:t>Felitti</a:t>
            </a:r>
            <a:r>
              <a:rPr lang="en-US" sz="3600" dirty="0"/>
              <a:t>, et al, 1998)</a:t>
            </a:r>
          </a:p>
          <a:p>
            <a:pPr>
              <a:lnSpc>
                <a:spcPct val="110000"/>
              </a:lnSpc>
              <a:spcBef>
                <a:spcPts val="0"/>
              </a:spcBef>
            </a:pPr>
            <a:r>
              <a:rPr lang="en-US" sz="3600" dirty="0"/>
              <a:t>Over 17,000 adults studied in the USA (CA)</a:t>
            </a:r>
          </a:p>
          <a:p>
            <a:pPr>
              <a:lnSpc>
                <a:spcPct val="110000"/>
              </a:lnSpc>
              <a:spcBef>
                <a:spcPts val="0"/>
              </a:spcBef>
            </a:pPr>
            <a:r>
              <a:rPr lang="en-US" sz="3600" dirty="0"/>
              <a:t>Measured negative childhood experiences and a range of mental health and health outcomes</a:t>
            </a:r>
          </a:p>
          <a:p>
            <a:r>
              <a:rPr lang="en-US" sz="3600" dirty="0"/>
              <a:t>ACES include “little t” traumas as well as the “big T” traumas</a:t>
            </a:r>
          </a:p>
          <a:p>
            <a:pPr>
              <a:lnSpc>
                <a:spcPct val="110000"/>
              </a:lnSpc>
              <a:spcBef>
                <a:spcPts val="0"/>
              </a:spcBef>
            </a:pPr>
            <a:endParaRPr lang="en-US" dirty="0"/>
          </a:p>
          <a:p>
            <a:pPr marL="0" indent="0">
              <a:buNone/>
            </a:pPr>
            <a:endParaRPr lang="en-US" sz="900" dirty="0"/>
          </a:p>
        </p:txBody>
      </p:sp>
      <p:pic>
        <p:nvPicPr>
          <p:cNvPr id="8196" name="Picture 4" descr="Image result for images sad child">
            <a:extLst>
              <a:ext uri="{FF2B5EF4-FFF2-40B4-BE49-F238E27FC236}">
                <a16:creationId xmlns:a16="http://schemas.microsoft.com/office/drawing/2014/main" id="{BAAB5E3E-F50A-4778-BF60-B8D1BBD630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600200"/>
            <a:ext cx="5486400" cy="4077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786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trauma and substance abuse images">
            <a:extLst>
              <a:ext uri="{FF2B5EF4-FFF2-40B4-BE49-F238E27FC236}">
                <a16:creationId xmlns:a16="http://schemas.microsoft.com/office/drawing/2014/main" id="{B57A2B63-CC64-48B7-9CFF-7A05FBD05DC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6400" y="2286000"/>
            <a:ext cx="5791200" cy="376919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02F87B43-E256-484F-AB08-A27B1C0BEBAE}"/>
              </a:ext>
            </a:extLst>
          </p:cNvPr>
          <p:cNvSpPr>
            <a:spLocks noGrp="1"/>
          </p:cNvSpPr>
          <p:nvPr>
            <p:ph type="title"/>
          </p:nvPr>
        </p:nvSpPr>
        <p:spPr>
          <a:xfrm>
            <a:off x="2133600" y="365126"/>
            <a:ext cx="6381750" cy="1325563"/>
          </a:xfrm>
        </p:spPr>
        <p:txBody>
          <a:bodyPr/>
          <a:lstStyle/>
          <a:p>
            <a:r>
              <a:rPr lang="en-US" dirty="0"/>
              <a:t>What is trauma?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8463C-88E1-4ED7-BBA0-89AC1BCAD55F}"/>
              </a:ext>
            </a:extLst>
          </p:cNvPr>
          <p:cNvSpPr>
            <a:spLocks noGrp="1"/>
          </p:cNvSpPr>
          <p:nvPr>
            <p:ph type="title"/>
          </p:nvPr>
        </p:nvSpPr>
        <p:spPr>
          <a:xfrm>
            <a:off x="1447800" y="172639"/>
            <a:ext cx="6629400" cy="766786"/>
          </a:xfrm>
        </p:spPr>
        <p:txBody>
          <a:bodyPr>
            <a:noAutofit/>
          </a:bodyPr>
          <a:lstStyle/>
          <a:p>
            <a:r>
              <a:rPr lang="en-US" sz="3200" dirty="0"/>
              <a:t>ACES = Adverse Childhood Experiences</a:t>
            </a:r>
          </a:p>
        </p:txBody>
      </p:sp>
      <p:sp>
        <p:nvSpPr>
          <p:cNvPr id="4" name="Oval 3">
            <a:extLst>
              <a:ext uri="{FF2B5EF4-FFF2-40B4-BE49-F238E27FC236}">
                <a16:creationId xmlns:a16="http://schemas.microsoft.com/office/drawing/2014/main" id="{2D368801-DC64-4C6F-A458-52866F2B9E96}"/>
              </a:ext>
            </a:extLst>
          </p:cNvPr>
          <p:cNvSpPr/>
          <p:nvPr/>
        </p:nvSpPr>
        <p:spPr>
          <a:xfrm>
            <a:off x="866734" y="786549"/>
            <a:ext cx="3886200" cy="3162238"/>
          </a:xfrm>
          <a:prstGeom prst="ellipse">
            <a:avLst/>
          </a:prstGeom>
          <a:solidFill>
            <a:schemeClr val="accent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F0000"/>
                </a:solidFill>
                <a:latin typeface="Calibri"/>
              </a:rPr>
              <a:t>Abuse</a:t>
            </a:r>
          </a:p>
        </p:txBody>
      </p:sp>
      <p:sp>
        <p:nvSpPr>
          <p:cNvPr id="5" name="Oval 4">
            <a:extLst>
              <a:ext uri="{FF2B5EF4-FFF2-40B4-BE49-F238E27FC236}">
                <a16:creationId xmlns:a16="http://schemas.microsoft.com/office/drawing/2014/main" id="{F1015F3F-4AA1-42C5-938D-327D4AF309EC}"/>
              </a:ext>
            </a:extLst>
          </p:cNvPr>
          <p:cNvSpPr/>
          <p:nvPr/>
        </p:nvSpPr>
        <p:spPr>
          <a:xfrm>
            <a:off x="4390733" y="914400"/>
            <a:ext cx="4419600" cy="2514600"/>
          </a:xfrm>
          <a:prstGeom prst="ellipse">
            <a:avLst/>
          </a:prstGeom>
          <a:solidFill>
            <a:srgbClr val="FFC00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F0000"/>
                </a:solidFill>
                <a:latin typeface="Calibri"/>
              </a:rPr>
              <a:t>Neglect</a:t>
            </a:r>
          </a:p>
        </p:txBody>
      </p:sp>
      <p:sp>
        <p:nvSpPr>
          <p:cNvPr id="6" name="Oval 5">
            <a:extLst>
              <a:ext uri="{FF2B5EF4-FFF2-40B4-BE49-F238E27FC236}">
                <a16:creationId xmlns:a16="http://schemas.microsoft.com/office/drawing/2014/main" id="{40BA21B3-162A-45DA-8A11-F416C00BB121}"/>
              </a:ext>
            </a:extLst>
          </p:cNvPr>
          <p:cNvSpPr/>
          <p:nvPr/>
        </p:nvSpPr>
        <p:spPr>
          <a:xfrm>
            <a:off x="2745766" y="2575171"/>
            <a:ext cx="4715670" cy="3540280"/>
          </a:xfrm>
          <a:prstGeom prst="ellipse">
            <a:avLst/>
          </a:prstGeom>
          <a:solidFill>
            <a:srgbClr val="92D05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FF0000"/>
                </a:solidFill>
                <a:latin typeface="Calibri"/>
              </a:rPr>
              <a:t>Household dysfunction</a:t>
            </a:r>
          </a:p>
        </p:txBody>
      </p:sp>
      <p:sp>
        <p:nvSpPr>
          <p:cNvPr id="7" name="TextBox 6">
            <a:extLst>
              <a:ext uri="{FF2B5EF4-FFF2-40B4-BE49-F238E27FC236}">
                <a16:creationId xmlns:a16="http://schemas.microsoft.com/office/drawing/2014/main" id="{7ABFC815-003C-4650-BF83-25C8BFDB799A}"/>
              </a:ext>
            </a:extLst>
          </p:cNvPr>
          <p:cNvSpPr txBox="1"/>
          <p:nvPr/>
        </p:nvSpPr>
        <p:spPr>
          <a:xfrm>
            <a:off x="1642222" y="1277539"/>
            <a:ext cx="1460656" cy="461665"/>
          </a:xfrm>
          <a:prstGeom prst="rect">
            <a:avLst/>
          </a:prstGeom>
          <a:noFill/>
        </p:spPr>
        <p:txBody>
          <a:bodyPr wrap="none" rtlCol="0">
            <a:spAutoFit/>
          </a:bodyPr>
          <a:lstStyle/>
          <a:p>
            <a:r>
              <a:rPr lang="en-US" sz="2400" dirty="0">
                <a:latin typeface="Calibri"/>
              </a:rPr>
              <a:t>emotional</a:t>
            </a:r>
          </a:p>
        </p:txBody>
      </p:sp>
      <p:sp>
        <p:nvSpPr>
          <p:cNvPr id="8" name="TextBox 7">
            <a:extLst>
              <a:ext uri="{FF2B5EF4-FFF2-40B4-BE49-F238E27FC236}">
                <a16:creationId xmlns:a16="http://schemas.microsoft.com/office/drawing/2014/main" id="{4F35FDAD-32FB-428C-BD92-D32B629C975D}"/>
              </a:ext>
            </a:extLst>
          </p:cNvPr>
          <p:cNvSpPr txBox="1"/>
          <p:nvPr/>
        </p:nvSpPr>
        <p:spPr>
          <a:xfrm>
            <a:off x="1136311" y="2344339"/>
            <a:ext cx="1175386" cy="461665"/>
          </a:xfrm>
          <a:prstGeom prst="rect">
            <a:avLst/>
          </a:prstGeom>
          <a:noFill/>
        </p:spPr>
        <p:txBody>
          <a:bodyPr wrap="none" rtlCol="0">
            <a:spAutoFit/>
          </a:bodyPr>
          <a:lstStyle/>
          <a:p>
            <a:r>
              <a:rPr lang="en-US" sz="2400" dirty="0">
                <a:latin typeface="Calibri"/>
              </a:rPr>
              <a:t>physical</a:t>
            </a:r>
          </a:p>
        </p:txBody>
      </p:sp>
      <p:sp>
        <p:nvSpPr>
          <p:cNvPr id="9" name="TextBox 8">
            <a:extLst>
              <a:ext uri="{FF2B5EF4-FFF2-40B4-BE49-F238E27FC236}">
                <a16:creationId xmlns:a16="http://schemas.microsoft.com/office/drawing/2014/main" id="{D31143D6-CCD4-4D07-8C81-97761865C89A}"/>
              </a:ext>
            </a:extLst>
          </p:cNvPr>
          <p:cNvSpPr txBox="1"/>
          <p:nvPr/>
        </p:nvSpPr>
        <p:spPr>
          <a:xfrm>
            <a:off x="1849755" y="3036362"/>
            <a:ext cx="1220706" cy="461665"/>
          </a:xfrm>
          <a:prstGeom prst="rect">
            <a:avLst/>
          </a:prstGeom>
          <a:noFill/>
        </p:spPr>
        <p:txBody>
          <a:bodyPr wrap="square" rtlCol="0">
            <a:spAutoFit/>
          </a:bodyPr>
          <a:lstStyle/>
          <a:p>
            <a:r>
              <a:rPr lang="en-US" sz="2400" dirty="0">
                <a:latin typeface="Calibri"/>
              </a:rPr>
              <a:t>sexual</a:t>
            </a:r>
          </a:p>
        </p:txBody>
      </p:sp>
      <p:sp>
        <p:nvSpPr>
          <p:cNvPr id="10" name="TextBox 9">
            <a:extLst>
              <a:ext uri="{FF2B5EF4-FFF2-40B4-BE49-F238E27FC236}">
                <a16:creationId xmlns:a16="http://schemas.microsoft.com/office/drawing/2014/main" id="{54B649BA-3AE9-4BC0-88E6-733A7B45E20F}"/>
              </a:ext>
            </a:extLst>
          </p:cNvPr>
          <p:cNvSpPr txBox="1"/>
          <p:nvPr/>
        </p:nvSpPr>
        <p:spPr>
          <a:xfrm>
            <a:off x="5451883" y="1332399"/>
            <a:ext cx="1674149" cy="461665"/>
          </a:xfrm>
          <a:prstGeom prst="rect">
            <a:avLst/>
          </a:prstGeom>
          <a:noFill/>
        </p:spPr>
        <p:txBody>
          <a:bodyPr wrap="square" rtlCol="0">
            <a:spAutoFit/>
          </a:bodyPr>
          <a:lstStyle/>
          <a:p>
            <a:r>
              <a:rPr lang="en-US" sz="2400" dirty="0">
                <a:latin typeface="Calibri"/>
              </a:rPr>
              <a:t>emotional</a:t>
            </a:r>
          </a:p>
        </p:txBody>
      </p:sp>
      <p:sp>
        <p:nvSpPr>
          <p:cNvPr id="11" name="TextBox 10">
            <a:extLst>
              <a:ext uri="{FF2B5EF4-FFF2-40B4-BE49-F238E27FC236}">
                <a16:creationId xmlns:a16="http://schemas.microsoft.com/office/drawing/2014/main" id="{1C0F0149-A6A2-4A4B-9D18-BA64F2BA6FFC}"/>
              </a:ext>
            </a:extLst>
          </p:cNvPr>
          <p:cNvSpPr txBox="1"/>
          <p:nvPr/>
        </p:nvSpPr>
        <p:spPr>
          <a:xfrm>
            <a:off x="7126033" y="2490905"/>
            <a:ext cx="1175386" cy="461665"/>
          </a:xfrm>
          <a:prstGeom prst="rect">
            <a:avLst/>
          </a:prstGeom>
          <a:noFill/>
        </p:spPr>
        <p:txBody>
          <a:bodyPr wrap="none" rtlCol="0">
            <a:spAutoFit/>
          </a:bodyPr>
          <a:lstStyle/>
          <a:p>
            <a:r>
              <a:rPr lang="en-US" sz="2400" dirty="0">
                <a:latin typeface="Calibri"/>
              </a:rPr>
              <a:t>physical</a:t>
            </a:r>
          </a:p>
        </p:txBody>
      </p:sp>
      <p:sp>
        <p:nvSpPr>
          <p:cNvPr id="12" name="TextBox 11">
            <a:extLst>
              <a:ext uri="{FF2B5EF4-FFF2-40B4-BE49-F238E27FC236}">
                <a16:creationId xmlns:a16="http://schemas.microsoft.com/office/drawing/2014/main" id="{2EA82BCA-DA35-45A6-AE5E-90AB9C1B2E8D}"/>
              </a:ext>
            </a:extLst>
          </p:cNvPr>
          <p:cNvSpPr txBox="1"/>
          <p:nvPr/>
        </p:nvSpPr>
        <p:spPr>
          <a:xfrm>
            <a:off x="3478899" y="2896929"/>
            <a:ext cx="3260508" cy="461665"/>
          </a:xfrm>
          <a:prstGeom prst="rect">
            <a:avLst/>
          </a:prstGeom>
          <a:noFill/>
        </p:spPr>
        <p:txBody>
          <a:bodyPr wrap="none" rtlCol="0">
            <a:spAutoFit/>
          </a:bodyPr>
          <a:lstStyle/>
          <a:p>
            <a:r>
              <a:rPr lang="en-US" sz="2400" dirty="0">
                <a:latin typeface="Calibri"/>
              </a:rPr>
              <a:t>Mother treated violently</a:t>
            </a:r>
          </a:p>
        </p:txBody>
      </p:sp>
      <p:sp>
        <p:nvSpPr>
          <p:cNvPr id="13" name="TextBox 12">
            <a:extLst>
              <a:ext uri="{FF2B5EF4-FFF2-40B4-BE49-F238E27FC236}">
                <a16:creationId xmlns:a16="http://schemas.microsoft.com/office/drawing/2014/main" id="{E11AEB69-5720-4F68-BCE5-6A5CE6E158FC}"/>
              </a:ext>
            </a:extLst>
          </p:cNvPr>
          <p:cNvSpPr txBox="1"/>
          <p:nvPr/>
        </p:nvSpPr>
        <p:spPr>
          <a:xfrm>
            <a:off x="3371216" y="3673953"/>
            <a:ext cx="3665683" cy="461665"/>
          </a:xfrm>
          <a:prstGeom prst="rect">
            <a:avLst/>
          </a:prstGeom>
          <a:noFill/>
        </p:spPr>
        <p:txBody>
          <a:bodyPr wrap="none" rtlCol="0">
            <a:spAutoFit/>
          </a:bodyPr>
          <a:lstStyle/>
          <a:p>
            <a:r>
              <a:rPr lang="en-US" sz="2400" dirty="0">
                <a:latin typeface="Calibri"/>
              </a:rPr>
              <a:t>Household substance abuse</a:t>
            </a:r>
          </a:p>
        </p:txBody>
      </p:sp>
      <p:sp>
        <p:nvSpPr>
          <p:cNvPr id="14" name="TextBox 13">
            <a:extLst>
              <a:ext uri="{FF2B5EF4-FFF2-40B4-BE49-F238E27FC236}">
                <a16:creationId xmlns:a16="http://schemas.microsoft.com/office/drawing/2014/main" id="{1F99AFA7-6F26-4BC6-BAAD-BD8C44B2BBF0}"/>
              </a:ext>
            </a:extLst>
          </p:cNvPr>
          <p:cNvSpPr txBox="1"/>
          <p:nvPr/>
        </p:nvSpPr>
        <p:spPr>
          <a:xfrm>
            <a:off x="3329016" y="3267194"/>
            <a:ext cx="3311869" cy="461665"/>
          </a:xfrm>
          <a:prstGeom prst="rect">
            <a:avLst/>
          </a:prstGeom>
          <a:noFill/>
        </p:spPr>
        <p:txBody>
          <a:bodyPr wrap="none" rtlCol="0">
            <a:spAutoFit/>
          </a:bodyPr>
          <a:lstStyle/>
          <a:p>
            <a:r>
              <a:rPr lang="en-US" sz="2400" dirty="0">
                <a:latin typeface="Calibri"/>
              </a:rPr>
              <a:t>Household mental illness</a:t>
            </a:r>
          </a:p>
        </p:txBody>
      </p:sp>
      <p:sp>
        <p:nvSpPr>
          <p:cNvPr id="15" name="TextBox 14">
            <a:extLst>
              <a:ext uri="{FF2B5EF4-FFF2-40B4-BE49-F238E27FC236}">
                <a16:creationId xmlns:a16="http://schemas.microsoft.com/office/drawing/2014/main" id="{750AC2E1-44EF-4E56-9648-FD3B5B69CBCD}"/>
              </a:ext>
            </a:extLst>
          </p:cNvPr>
          <p:cNvSpPr txBox="1"/>
          <p:nvPr/>
        </p:nvSpPr>
        <p:spPr>
          <a:xfrm>
            <a:off x="3213537" y="5059744"/>
            <a:ext cx="3648563" cy="461665"/>
          </a:xfrm>
          <a:prstGeom prst="rect">
            <a:avLst/>
          </a:prstGeom>
          <a:noFill/>
        </p:spPr>
        <p:txBody>
          <a:bodyPr wrap="none" rtlCol="0">
            <a:spAutoFit/>
          </a:bodyPr>
          <a:lstStyle/>
          <a:p>
            <a:r>
              <a:rPr lang="en-US" sz="2400" dirty="0">
                <a:latin typeface="Calibri"/>
              </a:rPr>
              <a:t>Parental separation/divorce</a:t>
            </a:r>
          </a:p>
        </p:txBody>
      </p:sp>
      <p:sp>
        <p:nvSpPr>
          <p:cNvPr id="16" name="TextBox 15">
            <a:extLst>
              <a:ext uri="{FF2B5EF4-FFF2-40B4-BE49-F238E27FC236}">
                <a16:creationId xmlns:a16="http://schemas.microsoft.com/office/drawing/2014/main" id="{47969C32-EF01-41D5-8E94-0B21C97E9E86}"/>
              </a:ext>
            </a:extLst>
          </p:cNvPr>
          <p:cNvSpPr txBox="1"/>
          <p:nvPr/>
        </p:nvSpPr>
        <p:spPr>
          <a:xfrm>
            <a:off x="3070461" y="4671872"/>
            <a:ext cx="4267194" cy="461665"/>
          </a:xfrm>
          <a:prstGeom prst="rect">
            <a:avLst/>
          </a:prstGeom>
          <a:noFill/>
        </p:spPr>
        <p:txBody>
          <a:bodyPr wrap="none" rtlCol="0">
            <a:spAutoFit/>
          </a:bodyPr>
          <a:lstStyle/>
          <a:p>
            <a:r>
              <a:rPr lang="en-US" sz="2400" dirty="0">
                <a:latin typeface="Calibri"/>
              </a:rPr>
              <a:t>Incarcerated household member</a:t>
            </a:r>
          </a:p>
        </p:txBody>
      </p:sp>
      <p:sp>
        <p:nvSpPr>
          <p:cNvPr id="18" name="Rectangle 17">
            <a:extLst>
              <a:ext uri="{FF2B5EF4-FFF2-40B4-BE49-F238E27FC236}">
                <a16:creationId xmlns:a16="http://schemas.microsoft.com/office/drawing/2014/main" id="{E35AC54B-7856-42A2-911B-70274FDE1D53}"/>
              </a:ext>
            </a:extLst>
          </p:cNvPr>
          <p:cNvSpPr/>
          <p:nvPr/>
        </p:nvSpPr>
        <p:spPr>
          <a:xfrm>
            <a:off x="2661790" y="6110404"/>
            <a:ext cx="3255186" cy="369332"/>
          </a:xfrm>
          <a:prstGeom prst="rect">
            <a:avLst/>
          </a:prstGeom>
        </p:spPr>
        <p:txBody>
          <a:bodyPr wrap="none">
            <a:spAutoFit/>
          </a:bodyPr>
          <a:lstStyle/>
          <a:p>
            <a:r>
              <a:rPr lang="en-US" dirty="0" err="1">
                <a:solidFill>
                  <a:prstClr val="black"/>
                </a:solidFill>
                <a:latin typeface="Calibri"/>
              </a:rPr>
              <a:t>Felitti</a:t>
            </a:r>
            <a:r>
              <a:rPr lang="en-US" dirty="0">
                <a:solidFill>
                  <a:prstClr val="black"/>
                </a:solidFill>
                <a:latin typeface="Calibri"/>
              </a:rPr>
              <a:t> et al, Am J </a:t>
            </a:r>
            <a:r>
              <a:rPr lang="en-US" dirty="0" err="1">
                <a:solidFill>
                  <a:prstClr val="black"/>
                </a:solidFill>
                <a:latin typeface="Calibri"/>
              </a:rPr>
              <a:t>Prev</a:t>
            </a:r>
            <a:r>
              <a:rPr lang="en-US" dirty="0">
                <a:solidFill>
                  <a:prstClr val="black"/>
                </a:solidFill>
                <a:latin typeface="Calibri"/>
              </a:rPr>
              <a:t> Med 1998</a:t>
            </a:r>
          </a:p>
        </p:txBody>
      </p:sp>
    </p:spTree>
    <p:extLst>
      <p:ext uri="{BB962C8B-B14F-4D97-AF65-F5344CB8AC3E}">
        <p14:creationId xmlns:p14="http://schemas.microsoft.com/office/powerpoint/2010/main" val="658186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300115-204E-4967-B7F4-79BD321053C7}"/>
              </a:ext>
            </a:extLst>
          </p:cNvPr>
          <p:cNvSpPr>
            <a:spLocks noGrp="1"/>
          </p:cNvSpPr>
          <p:nvPr>
            <p:ph idx="1"/>
          </p:nvPr>
        </p:nvSpPr>
        <p:spPr>
          <a:xfrm>
            <a:off x="628650" y="5105400"/>
            <a:ext cx="7886700" cy="1607460"/>
          </a:xfrm>
        </p:spPr>
        <p:txBody>
          <a:bodyPr>
            <a:normAutofit/>
          </a:bodyPr>
          <a:lstStyle/>
          <a:p>
            <a:pPr marL="0" indent="0">
              <a:buNone/>
            </a:pPr>
            <a:r>
              <a:rPr lang="en-US" sz="4000" i="1" dirty="0"/>
              <a:t>How many ACES (Adverse Childhood Experiences) has Du experienced?</a:t>
            </a:r>
          </a:p>
        </p:txBody>
      </p:sp>
      <p:pic>
        <p:nvPicPr>
          <p:cNvPr id="1026" name="Picture 2" descr="Image result for father yelling at daughter">
            <a:extLst>
              <a:ext uri="{FF2B5EF4-FFF2-40B4-BE49-F238E27FC236}">
                <a16:creationId xmlns:a16="http://schemas.microsoft.com/office/drawing/2014/main" id="{A11F579C-B7E2-4307-83F4-9536AD44D9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748" y="145140"/>
            <a:ext cx="6076504" cy="4541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3828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D5C03-DA58-49BD-80EB-14A9AF4C286E}"/>
              </a:ext>
            </a:extLst>
          </p:cNvPr>
          <p:cNvSpPr>
            <a:spLocks noGrp="1"/>
          </p:cNvSpPr>
          <p:nvPr>
            <p:ph type="title"/>
          </p:nvPr>
        </p:nvSpPr>
        <p:spPr>
          <a:xfrm>
            <a:off x="628650" y="152401"/>
            <a:ext cx="7886700" cy="914399"/>
          </a:xfrm>
        </p:spPr>
        <p:txBody>
          <a:bodyPr>
            <a:normAutofit/>
          </a:bodyPr>
          <a:lstStyle/>
          <a:p>
            <a:r>
              <a:rPr lang="en-US" dirty="0"/>
              <a:t>ACES Study</a:t>
            </a:r>
          </a:p>
        </p:txBody>
      </p:sp>
      <p:sp>
        <p:nvSpPr>
          <p:cNvPr id="3" name="Content Placeholder 2">
            <a:extLst>
              <a:ext uri="{FF2B5EF4-FFF2-40B4-BE49-F238E27FC236}">
                <a16:creationId xmlns:a16="http://schemas.microsoft.com/office/drawing/2014/main" id="{FA6A959C-25D3-495F-B66D-66AD763A6EA0}"/>
              </a:ext>
            </a:extLst>
          </p:cNvPr>
          <p:cNvSpPr>
            <a:spLocks noGrp="1"/>
          </p:cNvSpPr>
          <p:nvPr>
            <p:ph idx="1"/>
          </p:nvPr>
        </p:nvSpPr>
        <p:spPr>
          <a:xfrm>
            <a:off x="381000" y="1752600"/>
            <a:ext cx="8463034" cy="4876800"/>
          </a:xfrm>
        </p:spPr>
        <p:txBody>
          <a:bodyPr>
            <a:noAutofit/>
          </a:bodyPr>
          <a:lstStyle/>
          <a:p>
            <a:pPr marL="0" indent="0" defTabSz="457200">
              <a:lnSpc>
                <a:spcPct val="100000"/>
              </a:lnSpc>
              <a:spcBef>
                <a:spcPts val="0"/>
              </a:spcBef>
              <a:buNone/>
              <a:defRPr/>
            </a:pPr>
            <a:r>
              <a:rPr lang="en-US" sz="4000" b="1" i="1" dirty="0">
                <a:solidFill>
                  <a:prstClr val="black"/>
                </a:solidFill>
              </a:rPr>
              <a:t>ACES are common!</a:t>
            </a:r>
          </a:p>
          <a:p>
            <a:pPr marL="0" indent="0" defTabSz="457200">
              <a:lnSpc>
                <a:spcPct val="100000"/>
              </a:lnSpc>
              <a:spcBef>
                <a:spcPts val="0"/>
              </a:spcBef>
              <a:buNone/>
              <a:defRPr/>
            </a:pPr>
            <a:endParaRPr lang="en-US" sz="3200" b="1" i="1" dirty="0">
              <a:solidFill>
                <a:prstClr val="black"/>
              </a:solidFill>
            </a:endParaRPr>
          </a:p>
          <a:p>
            <a:pPr marL="0" indent="0" defTabSz="457200">
              <a:lnSpc>
                <a:spcPct val="100000"/>
              </a:lnSpc>
              <a:spcBef>
                <a:spcPts val="0"/>
              </a:spcBef>
              <a:buNone/>
              <a:defRPr/>
            </a:pPr>
            <a:endParaRPr lang="en-US" sz="1000" dirty="0">
              <a:solidFill>
                <a:prstClr val="black"/>
              </a:solidFill>
            </a:endParaRPr>
          </a:p>
          <a:p>
            <a:pPr marL="0" indent="0" defTabSz="457200">
              <a:lnSpc>
                <a:spcPct val="100000"/>
              </a:lnSpc>
              <a:spcBef>
                <a:spcPts val="0"/>
              </a:spcBef>
              <a:buNone/>
              <a:defRPr/>
            </a:pPr>
            <a:endParaRPr lang="en-US" sz="800" dirty="0">
              <a:solidFill>
                <a:prstClr val="black"/>
              </a:solidFill>
            </a:endParaRPr>
          </a:p>
          <a:p>
            <a:pPr marL="0" indent="0" defTabSz="457200">
              <a:lnSpc>
                <a:spcPct val="100000"/>
              </a:lnSpc>
              <a:spcBef>
                <a:spcPts val="0"/>
              </a:spcBef>
              <a:buNone/>
              <a:defRPr/>
            </a:pPr>
            <a:r>
              <a:rPr lang="en-US" sz="3200" dirty="0">
                <a:solidFill>
                  <a:prstClr val="black"/>
                </a:solidFill>
              </a:rPr>
              <a:t>In ACES Study </a:t>
            </a:r>
            <a:r>
              <a:rPr lang="en-US" sz="3200" dirty="0"/>
              <a:t>(</a:t>
            </a:r>
            <a:r>
              <a:rPr lang="en-US" sz="3200" dirty="0" err="1"/>
              <a:t>Felitti</a:t>
            </a:r>
            <a:r>
              <a:rPr lang="en-US" sz="3200" dirty="0"/>
              <a:t> et al, 1998)</a:t>
            </a:r>
            <a:endParaRPr lang="en-US" sz="3200" dirty="0">
              <a:solidFill>
                <a:prstClr val="black"/>
              </a:solidFill>
            </a:endParaRPr>
          </a:p>
          <a:p>
            <a:pPr lvl="1" defTabSz="457200">
              <a:lnSpc>
                <a:spcPct val="100000"/>
              </a:lnSpc>
              <a:spcBef>
                <a:spcPts val="0"/>
              </a:spcBef>
              <a:defRPr/>
            </a:pPr>
            <a:r>
              <a:rPr lang="en-US" sz="2800" dirty="0">
                <a:solidFill>
                  <a:prstClr val="black"/>
                </a:solidFill>
              </a:rPr>
              <a:t>Nearly two-thirds had at least 1 ACE (62.1%)</a:t>
            </a:r>
          </a:p>
          <a:p>
            <a:pPr lvl="1" defTabSz="457200">
              <a:lnSpc>
                <a:spcPct val="100000"/>
              </a:lnSpc>
              <a:spcBef>
                <a:spcPts val="0"/>
              </a:spcBef>
              <a:defRPr/>
            </a:pPr>
            <a:r>
              <a:rPr lang="en-US" sz="2800" dirty="0"/>
              <a:t>More than 1 in 5 reported 3 or more ACEs (22%)</a:t>
            </a:r>
          </a:p>
          <a:p>
            <a:pPr lvl="0" defTabSz="457200">
              <a:lnSpc>
                <a:spcPct val="100000"/>
              </a:lnSpc>
              <a:spcBef>
                <a:spcPts val="0"/>
              </a:spcBef>
              <a:defRPr/>
            </a:pPr>
            <a:endParaRPr lang="en-US" sz="900" dirty="0"/>
          </a:p>
          <a:p>
            <a:pPr marL="0" lvl="0" indent="0" defTabSz="457200">
              <a:lnSpc>
                <a:spcPct val="100000"/>
              </a:lnSpc>
              <a:spcBef>
                <a:spcPts val="0"/>
              </a:spcBef>
              <a:buNone/>
              <a:defRPr/>
            </a:pPr>
            <a:r>
              <a:rPr lang="en-US" sz="3200" dirty="0"/>
              <a:t>Chicago Longitudinal Study (</a:t>
            </a:r>
            <a:r>
              <a:rPr lang="en-US" sz="3200" dirty="0" err="1"/>
              <a:t>Mersky</a:t>
            </a:r>
            <a:r>
              <a:rPr lang="en-US" sz="3200" dirty="0"/>
              <a:t> et al, 2013):</a:t>
            </a:r>
          </a:p>
          <a:p>
            <a:pPr lvl="1" defTabSz="457200">
              <a:lnSpc>
                <a:spcPct val="100000"/>
              </a:lnSpc>
              <a:spcBef>
                <a:spcPts val="0"/>
              </a:spcBef>
              <a:defRPr/>
            </a:pPr>
            <a:r>
              <a:rPr lang="en-US" sz="2800" dirty="0"/>
              <a:t>Nearly four out of five (79.5%) experienced at least 1 ACE</a:t>
            </a:r>
          </a:p>
          <a:p>
            <a:pPr lvl="1" defTabSz="457200">
              <a:lnSpc>
                <a:spcPct val="100000"/>
              </a:lnSpc>
              <a:spcBef>
                <a:spcPts val="0"/>
              </a:spcBef>
              <a:defRPr/>
            </a:pPr>
            <a:r>
              <a:rPr lang="en-US" sz="2800" dirty="0"/>
              <a:t>Over one third (34.7%) had 3 or more ACEs</a:t>
            </a:r>
          </a:p>
          <a:p>
            <a:pPr marL="0" indent="0" defTabSz="457200">
              <a:lnSpc>
                <a:spcPct val="100000"/>
              </a:lnSpc>
              <a:spcBef>
                <a:spcPts val="0"/>
              </a:spcBef>
              <a:buNone/>
              <a:defRPr/>
            </a:pPr>
            <a:endParaRPr lang="en-US" dirty="0">
              <a:solidFill>
                <a:prstClr val="black"/>
              </a:solidFill>
            </a:endParaRPr>
          </a:p>
        </p:txBody>
      </p:sp>
      <p:pic>
        <p:nvPicPr>
          <p:cNvPr id="10244" name="Picture 4" descr="Image result for images sad child">
            <a:extLst>
              <a:ext uri="{FF2B5EF4-FFF2-40B4-BE49-F238E27FC236}">
                <a16:creationId xmlns:a16="http://schemas.microsoft.com/office/drawing/2014/main" id="{BDB23781-151E-4CCF-AEA2-B1206DB606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28600"/>
            <a:ext cx="4195834" cy="281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4950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0D56-36C9-424E-932F-7D09B24A9908}"/>
              </a:ext>
            </a:extLst>
          </p:cNvPr>
          <p:cNvSpPr>
            <a:spLocks noGrp="1"/>
          </p:cNvSpPr>
          <p:nvPr>
            <p:ph type="title"/>
          </p:nvPr>
        </p:nvSpPr>
        <p:spPr>
          <a:xfrm>
            <a:off x="628650" y="365126"/>
            <a:ext cx="7886700" cy="549274"/>
          </a:xfrm>
        </p:spPr>
        <p:txBody>
          <a:bodyPr>
            <a:normAutofit fontScale="90000"/>
          </a:bodyPr>
          <a:lstStyle/>
          <a:p>
            <a:r>
              <a:rPr lang="en-US" dirty="0"/>
              <a:t>ACES in Southeast Asia</a:t>
            </a:r>
          </a:p>
        </p:txBody>
      </p:sp>
      <p:sp>
        <p:nvSpPr>
          <p:cNvPr id="3" name="Content Placeholder 2">
            <a:extLst>
              <a:ext uri="{FF2B5EF4-FFF2-40B4-BE49-F238E27FC236}">
                <a16:creationId xmlns:a16="http://schemas.microsoft.com/office/drawing/2014/main" id="{F60380DB-A0A6-400A-9133-2DD5B0214C75}"/>
              </a:ext>
            </a:extLst>
          </p:cNvPr>
          <p:cNvSpPr>
            <a:spLocks noGrp="1"/>
          </p:cNvSpPr>
          <p:nvPr>
            <p:ph idx="1"/>
          </p:nvPr>
        </p:nvSpPr>
        <p:spPr>
          <a:xfrm>
            <a:off x="381000" y="1127126"/>
            <a:ext cx="6019800" cy="3216274"/>
          </a:xfrm>
        </p:spPr>
        <p:txBody>
          <a:bodyPr>
            <a:normAutofit/>
          </a:bodyPr>
          <a:lstStyle/>
          <a:p>
            <a:pPr marL="91440" indent="0">
              <a:spcBef>
                <a:spcPts val="600"/>
              </a:spcBef>
              <a:buNone/>
            </a:pPr>
            <a:r>
              <a:rPr lang="en-US" b="1" dirty="0"/>
              <a:t>VIETNAM</a:t>
            </a:r>
            <a:r>
              <a:rPr lang="en-US" dirty="0"/>
              <a:t>:  2,099 medical university students throughout the country (Tran, et al, 2015):</a:t>
            </a:r>
          </a:p>
          <a:p>
            <a:pPr defTabSz="457200">
              <a:lnSpc>
                <a:spcPct val="100000"/>
              </a:lnSpc>
              <a:spcBef>
                <a:spcPts val="600"/>
              </a:spcBef>
              <a:defRPr/>
            </a:pPr>
            <a:r>
              <a:rPr lang="en-US" dirty="0"/>
              <a:t>Three-quarters (76.2%) experienced at least 1 ACE</a:t>
            </a:r>
          </a:p>
          <a:p>
            <a:pPr defTabSz="457200">
              <a:lnSpc>
                <a:spcPct val="100000"/>
              </a:lnSpc>
              <a:spcBef>
                <a:spcPts val="600"/>
              </a:spcBef>
              <a:defRPr/>
            </a:pPr>
            <a:r>
              <a:rPr lang="en-US" dirty="0"/>
              <a:t>Over one third (35.9%) had 3 or more ACEs</a:t>
            </a:r>
          </a:p>
          <a:p>
            <a:pPr marL="91440" lvl="0" defTabSz="457200">
              <a:lnSpc>
                <a:spcPct val="100000"/>
              </a:lnSpc>
              <a:spcBef>
                <a:spcPts val="600"/>
              </a:spcBef>
              <a:defRPr/>
            </a:pPr>
            <a:endParaRPr lang="en-US" dirty="0"/>
          </a:p>
          <a:p>
            <a:endParaRPr lang="en-US" dirty="0"/>
          </a:p>
          <a:p>
            <a:endParaRPr lang="en-US" dirty="0"/>
          </a:p>
        </p:txBody>
      </p:sp>
      <p:pic>
        <p:nvPicPr>
          <p:cNvPr id="1026" name="Picture 2" descr="Image result for image of southeast asia">
            <a:extLst>
              <a:ext uri="{FF2B5EF4-FFF2-40B4-BE49-F238E27FC236}">
                <a16:creationId xmlns:a16="http://schemas.microsoft.com/office/drawing/2014/main" id="{0A3C4ABB-B595-4FDB-BCDD-DEE9E0A449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0684" y="365126"/>
            <a:ext cx="2627870" cy="2743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F217044-F542-4CB6-AF40-53D19F0C0CE5}"/>
              </a:ext>
            </a:extLst>
          </p:cNvPr>
          <p:cNvSpPr txBox="1"/>
          <p:nvPr/>
        </p:nvSpPr>
        <p:spPr>
          <a:xfrm>
            <a:off x="381000" y="4343400"/>
            <a:ext cx="8491151" cy="1969770"/>
          </a:xfrm>
          <a:prstGeom prst="rect">
            <a:avLst/>
          </a:prstGeom>
          <a:noFill/>
        </p:spPr>
        <p:txBody>
          <a:bodyPr wrap="square" rtlCol="0">
            <a:spAutoFit/>
          </a:bodyPr>
          <a:lstStyle/>
          <a:p>
            <a:pPr marL="91440" lvl="0">
              <a:spcBef>
                <a:spcPts val="600"/>
              </a:spcBef>
              <a:defRPr/>
            </a:pPr>
            <a:r>
              <a:rPr lang="en-US" sz="2800" b="1" dirty="0"/>
              <a:t>PHILIPPINES</a:t>
            </a:r>
            <a:r>
              <a:rPr lang="en-US" sz="2800" dirty="0"/>
              <a:t>:  Over 1,000 study participants in Metro Manila, Philippines (Ramiro, et. al, 2010)</a:t>
            </a:r>
          </a:p>
          <a:p>
            <a:pPr marL="548640" indent="-457200">
              <a:spcBef>
                <a:spcPts val="600"/>
              </a:spcBef>
              <a:buFont typeface="Arial" panose="020B0604020202020204" pitchFamily="34" charset="0"/>
              <a:buChar char="•"/>
            </a:pPr>
            <a:r>
              <a:rPr lang="en-US" sz="2800" dirty="0"/>
              <a:t>Nearly 75% had at least one ACE (73.2%)</a:t>
            </a:r>
          </a:p>
          <a:p>
            <a:pPr marL="548640" indent="-457200">
              <a:spcBef>
                <a:spcPts val="600"/>
              </a:spcBef>
              <a:buFont typeface="Arial" panose="020B0604020202020204" pitchFamily="34" charset="0"/>
              <a:buChar char="•"/>
            </a:pPr>
            <a:r>
              <a:rPr lang="en-US" sz="2800" dirty="0"/>
              <a:t>22% had 3 or more ACES</a:t>
            </a:r>
          </a:p>
        </p:txBody>
      </p:sp>
    </p:spTree>
    <p:extLst>
      <p:ext uri="{BB962C8B-B14F-4D97-AF65-F5344CB8AC3E}">
        <p14:creationId xmlns:p14="http://schemas.microsoft.com/office/powerpoint/2010/main" val="721608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1335E-C0C3-4951-BEBC-28A50E4111C6}"/>
              </a:ext>
            </a:extLst>
          </p:cNvPr>
          <p:cNvSpPr>
            <a:spLocks noGrp="1"/>
          </p:cNvSpPr>
          <p:nvPr>
            <p:ph type="title"/>
          </p:nvPr>
        </p:nvSpPr>
        <p:spPr>
          <a:xfrm>
            <a:off x="381000" y="299752"/>
            <a:ext cx="5962650" cy="690848"/>
          </a:xfrm>
        </p:spPr>
        <p:txBody>
          <a:bodyPr>
            <a:normAutofit fontScale="90000"/>
          </a:bodyPr>
          <a:lstStyle/>
          <a:p>
            <a:r>
              <a:rPr lang="en-US" dirty="0"/>
              <a:t>ACES Study</a:t>
            </a:r>
          </a:p>
        </p:txBody>
      </p:sp>
      <p:sp>
        <p:nvSpPr>
          <p:cNvPr id="3" name="Content Placeholder 2">
            <a:extLst>
              <a:ext uri="{FF2B5EF4-FFF2-40B4-BE49-F238E27FC236}">
                <a16:creationId xmlns:a16="http://schemas.microsoft.com/office/drawing/2014/main" id="{EC9CBD58-7752-4F4E-B1B2-03911077C624}"/>
              </a:ext>
            </a:extLst>
          </p:cNvPr>
          <p:cNvSpPr>
            <a:spLocks noGrp="1"/>
          </p:cNvSpPr>
          <p:nvPr>
            <p:ph idx="1"/>
          </p:nvPr>
        </p:nvSpPr>
        <p:spPr>
          <a:xfrm>
            <a:off x="381000" y="1219200"/>
            <a:ext cx="4191000" cy="3352800"/>
          </a:xfrm>
        </p:spPr>
        <p:txBody>
          <a:bodyPr>
            <a:normAutofit/>
          </a:bodyPr>
          <a:lstStyle/>
          <a:p>
            <a:pPr marL="0" indent="0">
              <a:buNone/>
            </a:pPr>
            <a:r>
              <a:rPr lang="en-US" sz="3200" b="1" i="1" dirty="0"/>
              <a:t>Strong “dose-response” relationship </a:t>
            </a:r>
            <a:r>
              <a:rPr lang="en-US" sz="3200" dirty="0"/>
              <a:t>between ACES and a wide range of negative mental health and health outcomes throughout the life-span.  </a:t>
            </a:r>
          </a:p>
          <a:p>
            <a:pPr marL="0" indent="0">
              <a:buNone/>
            </a:pPr>
            <a:endParaRPr lang="en-US" sz="800" dirty="0"/>
          </a:p>
          <a:p>
            <a:pPr marL="0" indent="0">
              <a:buNone/>
            </a:pPr>
            <a:endParaRPr lang="en-US" b="1" dirty="0"/>
          </a:p>
        </p:txBody>
      </p:sp>
      <p:pic>
        <p:nvPicPr>
          <p:cNvPr id="11266" name="Picture 2" descr="Image result for ACES study dose-response image">
            <a:extLst>
              <a:ext uri="{FF2B5EF4-FFF2-40B4-BE49-F238E27FC236}">
                <a16:creationId xmlns:a16="http://schemas.microsoft.com/office/drawing/2014/main" id="{39E1DA91-2478-435B-BCB3-CB6AF512D6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81000"/>
            <a:ext cx="5257800" cy="48765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D367281-F331-4C0E-A69C-58E22B403126}"/>
              </a:ext>
            </a:extLst>
          </p:cNvPr>
          <p:cNvSpPr txBox="1"/>
          <p:nvPr/>
        </p:nvSpPr>
        <p:spPr>
          <a:xfrm>
            <a:off x="591779" y="4419600"/>
            <a:ext cx="8458200" cy="2138648"/>
          </a:xfrm>
          <a:prstGeom prst="rect">
            <a:avLst/>
          </a:prstGeom>
          <a:noFill/>
        </p:spPr>
        <p:txBody>
          <a:bodyPr wrap="square" rtlCol="0">
            <a:spAutoFit/>
          </a:bodyPr>
          <a:lstStyle/>
          <a:p>
            <a:r>
              <a:rPr lang="en-US" sz="3200" dirty="0"/>
              <a:t>Similar </a:t>
            </a:r>
            <a:r>
              <a:rPr lang="en-US" sz="3200" b="1" dirty="0"/>
              <a:t>graded results </a:t>
            </a:r>
            <a:r>
              <a:rPr lang="en-US" sz="3200" dirty="0"/>
              <a:t>found in low-income and minority communities in Chicago, in the urban population of Manila in the Philippines, and among medical students in Vietnam.</a:t>
            </a:r>
          </a:p>
        </p:txBody>
      </p:sp>
    </p:spTree>
    <p:extLst>
      <p:ext uri="{BB962C8B-B14F-4D97-AF65-F5344CB8AC3E}">
        <p14:creationId xmlns:p14="http://schemas.microsoft.com/office/powerpoint/2010/main" val="1802776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FC770-A1B1-41B8-B2DD-333CB9A18642}"/>
              </a:ext>
            </a:extLst>
          </p:cNvPr>
          <p:cNvSpPr>
            <a:spLocks noGrp="1"/>
          </p:cNvSpPr>
          <p:nvPr>
            <p:ph type="title"/>
          </p:nvPr>
        </p:nvSpPr>
        <p:spPr>
          <a:xfrm>
            <a:off x="2819400" y="380602"/>
            <a:ext cx="3886200" cy="830638"/>
          </a:xfrm>
        </p:spPr>
        <p:txBody>
          <a:bodyPr>
            <a:normAutofit/>
          </a:bodyPr>
          <a:lstStyle/>
          <a:p>
            <a:r>
              <a:rPr lang="en-US" b="1" dirty="0"/>
              <a:t>Impact of ACES</a:t>
            </a:r>
            <a:endParaRPr lang="en-US" dirty="0"/>
          </a:p>
        </p:txBody>
      </p:sp>
      <p:sp>
        <p:nvSpPr>
          <p:cNvPr id="3" name="Content Placeholder 2">
            <a:extLst>
              <a:ext uri="{FF2B5EF4-FFF2-40B4-BE49-F238E27FC236}">
                <a16:creationId xmlns:a16="http://schemas.microsoft.com/office/drawing/2014/main" id="{71D42337-D364-4546-A86F-F65F6DD215B1}"/>
              </a:ext>
            </a:extLst>
          </p:cNvPr>
          <p:cNvSpPr>
            <a:spLocks noGrp="1"/>
          </p:cNvSpPr>
          <p:nvPr>
            <p:ph idx="1"/>
          </p:nvPr>
        </p:nvSpPr>
        <p:spPr>
          <a:xfrm>
            <a:off x="628650" y="1063070"/>
            <a:ext cx="7886700" cy="5158138"/>
          </a:xfrm>
        </p:spPr>
        <p:txBody>
          <a:bodyPr/>
          <a:lstStyle/>
          <a:p>
            <a:endParaRPr lang="en-US" dirty="0"/>
          </a:p>
          <a:p>
            <a:endParaRPr lang="en-US" dirty="0"/>
          </a:p>
          <a:p>
            <a:pPr marL="0" indent="0">
              <a:buNone/>
            </a:pPr>
            <a:r>
              <a:rPr lang="en-US" sz="3600" dirty="0">
                <a:solidFill>
                  <a:srgbClr val="0070C0"/>
                </a:solidFill>
                <a:latin typeface="Berlin Sans FB" panose="020E0602020502020306" pitchFamily="34" charset="0"/>
              </a:rPr>
              <a:t>Cancer</a:t>
            </a:r>
          </a:p>
          <a:p>
            <a:pPr lvl="8"/>
            <a:endParaRPr lang="en-US" dirty="0"/>
          </a:p>
          <a:p>
            <a:endParaRPr lang="en-US" dirty="0"/>
          </a:p>
          <a:p>
            <a:endParaRPr lang="en-US" dirty="0"/>
          </a:p>
          <a:p>
            <a:pPr marL="457200" lvl="1" indent="0">
              <a:buNone/>
            </a:pPr>
            <a:r>
              <a:rPr lang="en-US" sz="3200" dirty="0">
                <a:solidFill>
                  <a:srgbClr val="7030A0"/>
                </a:solidFill>
                <a:latin typeface="Bahnschrift" panose="020B0502040204020203" pitchFamily="34" charset="0"/>
              </a:rPr>
              <a:t>Severe Obesity</a:t>
            </a:r>
          </a:p>
          <a:p>
            <a:endParaRPr lang="en-US" dirty="0"/>
          </a:p>
          <a:p>
            <a:pPr marL="0" indent="0">
              <a:buNone/>
            </a:pPr>
            <a:r>
              <a:rPr lang="en-US" dirty="0">
                <a:solidFill>
                  <a:srgbClr val="00B0F0"/>
                </a:solidFill>
              </a:rPr>
              <a:t>Risky Sexual Behaviors</a:t>
            </a:r>
          </a:p>
          <a:p>
            <a:endParaRPr lang="en-US" dirty="0"/>
          </a:p>
        </p:txBody>
      </p:sp>
      <p:sp>
        <p:nvSpPr>
          <p:cNvPr id="13" name="TextBox 12">
            <a:extLst>
              <a:ext uri="{FF2B5EF4-FFF2-40B4-BE49-F238E27FC236}">
                <a16:creationId xmlns:a16="http://schemas.microsoft.com/office/drawing/2014/main" id="{E760ADD4-604D-40C6-B559-7A2C67D36CFC}"/>
              </a:ext>
            </a:extLst>
          </p:cNvPr>
          <p:cNvSpPr txBox="1"/>
          <p:nvPr/>
        </p:nvSpPr>
        <p:spPr>
          <a:xfrm>
            <a:off x="1628570" y="1211240"/>
            <a:ext cx="2181431" cy="523220"/>
          </a:xfrm>
          <a:prstGeom prst="rect">
            <a:avLst/>
          </a:prstGeom>
          <a:noFill/>
        </p:spPr>
        <p:txBody>
          <a:bodyPr wrap="none" rtlCol="0">
            <a:spAutoFit/>
          </a:bodyPr>
          <a:lstStyle/>
          <a:p>
            <a:r>
              <a:rPr lang="en-US" sz="2800" b="1" dirty="0">
                <a:solidFill>
                  <a:schemeClr val="accent2">
                    <a:lumMod val="75000"/>
                  </a:schemeClr>
                </a:solidFill>
                <a:effectLst>
                  <a:outerShdw blurRad="38100" dist="38100" dir="2700000" algn="tl">
                    <a:srgbClr val="000000">
                      <a:alpha val="43137"/>
                    </a:srgbClr>
                  </a:outerShdw>
                </a:effectLst>
                <a:latin typeface="Calibri"/>
              </a:rPr>
              <a:t>ALCOHOLISM</a:t>
            </a:r>
          </a:p>
        </p:txBody>
      </p:sp>
      <p:sp>
        <p:nvSpPr>
          <p:cNvPr id="14" name="TextBox 13">
            <a:extLst>
              <a:ext uri="{FF2B5EF4-FFF2-40B4-BE49-F238E27FC236}">
                <a16:creationId xmlns:a16="http://schemas.microsoft.com/office/drawing/2014/main" id="{E1112E09-EB0D-436F-8EFF-83402CE981ED}"/>
              </a:ext>
            </a:extLst>
          </p:cNvPr>
          <p:cNvSpPr txBox="1"/>
          <p:nvPr/>
        </p:nvSpPr>
        <p:spPr>
          <a:xfrm>
            <a:off x="4028607" y="3382153"/>
            <a:ext cx="2941830" cy="646331"/>
          </a:xfrm>
          <a:prstGeom prst="rect">
            <a:avLst/>
          </a:prstGeom>
          <a:solidFill>
            <a:schemeClr val="bg1"/>
          </a:solidFill>
        </p:spPr>
        <p:txBody>
          <a:bodyPr wrap="square" rtlCol="0">
            <a:spAutoFit/>
          </a:bodyPr>
          <a:lstStyle/>
          <a:p>
            <a:r>
              <a:rPr lang="en-US" sz="3600" dirty="0">
                <a:solidFill>
                  <a:prstClr val="black"/>
                </a:solidFill>
                <a:latin typeface="Calibri"/>
              </a:rPr>
              <a:t>Illicit drug use</a:t>
            </a:r>
          </a:p>
        </p:txBody>
      </p:sp>
      <p:sp>
        <p:nvSpPr>
          <p:cNvPr id="15" name="TextBox 14">
            <a:extLst>
              <a:ext uri="{FF2B5EF4-FFF2-40B4-BE49-F238E27FC236}">
                <a16:creationId xmlns:a16="http://schemas.microsoft.com/office/drawing/2014/main" id="{F4F303DC-398D-4A9A-900B-EAABBEBF76B3}"/>
              </a:ext>
            </a:extLst>
          </p:cNvPr>
          <p:cNvSpPr txBox="1"/>
          <p:nvPr/>
        </p:nvSpPr>
        <p:spPr>
          <a:xfrm>
            <a:off x="381000" y="3167390"/>
            <a:ext cx="2819400" cy="646331"/>
          </a:xfrm>
          <a:prstGeom prst="rect">
            <a:avLst/>
          </a:prstGeom>
          <a:noFill/>
        </p:spPr>
        <p:txBody>
          <a:bodyPr wrap="square" rtlCol="0">
            <a:spAutoFit/>
          </a:bodyPr>
          <a:lstStyle/>
          <a:p>
            <a:r>
              <a:rPr lang="en-US" sz="3600" b="1" dirty="0">
                <a:solidFill>
                  <a:srgbClr val="92D050"/>
                </a:solidFill>
                <a:latin typeface="Calibri"/>
              </a:rPr>
              <a:t>Heart attacks</a:t>
            </a:r>
          </a:p>
        </p:txBody>
      </p:sp>
      <p:sp>
        <p:nvSpPr>
          <p:cNvPr id="16" name="TextBox 15">
            <a:extLst>
              <a:ext uri="{FF2B5EF4-FFF2-40B4-BE49-F238E27FC236}">
                <a16:creationId xmlns:a16="http://schemas.microsoft.com/office/drawing/2014/main" id="{802F6345-6FE8-4588-BB4B-C77C317412C2}"/>
              </a:ext>
            </a:extLst>
          </p:cNvPr>
          <p:cNvSpPr txBox="1"/>
          <p:nvPr/>
        </p:nvSpPr>
        <p:spPr>
          <a:xfrm>
            <a:off x="4482388" y="1736170"/>
            <a:ext cx="3416216" cy="523220"/>
          </a:xfrm>
          <a:prstGeom prst="rect">
            <a:avLst/>
          </a:prstGeom>
          <a:noFill/>
        </p:spPr>
        <p:txBody>
          <a:bodyPr wrap="square" rtlCol="0">
            <a:spAutoFit/>
          </a:bodyPr>
          <a:lstStyle/>
          <a:p>
            <a:r>
              <a:rPr lang="en-US" sz="2800" dirty="0">
                <a:solidFill>
                  <a:srgbClr val="00B0F0"/>
                </a:solidFill>
                <a:latin typeface="Calibri"/>
              </a:rPr>
              <a:t>Chronic Lung Disease</a:t>
            </a:r>
          </a:p>
        </p:txBody>
      </p:sp>
      <p:sp>
        <p:nvSpPr>
          <p:cNvPr id="17" name="TextBox 16">
            <a:extLst>
              <a:ext uri="{FF2B5EF4-FFF2-40B4-BE49-F238E27FC236}">
                <a16:creationId xmlns:a16="http://schemas.microsoft.com/office/drawing/2014/main" id="{D97CA4B7-9FD1-4C1E-8573-786DFA241D63}"/>
              </a:ext>
            </a:extLst>
          </p:cNvPr>
          <p:cNvSpPr txBox="1"/>
          <p:nvPr/>
        </p:nvSpPr>
        <p:spPr>
          <a:xfrm>
            <a:off x="5172428" y="4632352"/>
            <a:ext cx="2941831" cy="646331"/>
          </a:xfrm>
          <a:prstGeom prst="rect">
            <a:avLst/>
          </a:prstGeom>
          <a:noFill/>
        </p:spPr>
        <p:txBody>
          <a:bodyPr wrap="none" rtlCol="0">
            <a:spAutoFit/>
          </a:bodyPr>
          <a:lstStyle/>
          <a:p>
            <a:r>
              <a:rPr lang="en-US" sz="3600" b="1" i="1" dirty="0">
                <a:solidFill>
                  <a:srgbClr val="FF0000"/>
                </a:solidFill>
                <a:latin typeface="Lucida Handwriting" panose="03010101010101010101" pitchFamily="66" charset="0"/>
              </a:rPr>
              <a:t>Depression</a:t>
            </a:r>
          </a:p>
        </p:txBody>
      </p:sp>
      <p:sp>
        <p:nvSpPr>
          <p:cNvPr id="19" name="TextBox 18">
            <a:extLst>
              <a:ext uri="{FF2B5EF4-FFF2-40B4-BE49-F238E27FC236}">
                <a16:creationId xmlns:a16="http://schemas.microsoft.com/office/drawing/2014/main" id="{550F740D-22D1-467F-8F20-86E07223DEC1}"/>
              </a:ext>
            </a:extLst>
          </p:cNvPr>
          <p:cNvSpPr txBox="1"/>
          <p:nvPr/>
        </p:nvSpPr>
        <p:spPr>
          <a:xfrm>
            <a:off x="5064975" y="2521059"/>
            <a:ext cx="3685240" cy="646331"/>
          </a:xfrm>
          <a:prstGeom prst="rect">
            <a:avLst/>
          </a:prstGeom>
          <a:noFill/>
        </p:spPr>
        <p:txBody>
          <a:bodyPr wrap="none" rtlCol="0">
            <a:spAutoFit/>
          </a:bodyPr>
          <a:lstStyle/>
          <a:p>
            <a:r>
              <a:rPr lang="en-US" sz="3600" b="1" dirty="0">
                <a:solidFill>
                  <a:srgbClr val="FFC000"/>
                </a:solidFill>
                <a:latin typeface="Calibri"/>
              </a:rPr>
              <a:t>Domestic violence</a:t>
            </a:r>
          </a:p>
        </p:txBody>
      </p:sp>
      <p:sp>
        <p:nvSpPr>
          <p:cNvPr id="20" name="TextBox 19">
            <a:extLst>
              <a:ext uri="{FF2B5EF4-FFF2-40B4-BE49-F238E27FC236}">
                <a16:creationId xmlns:a16="http://schemas.microsoft.com/office/drawing/2014/main" id="{6469B92E-5257-4080-9095-6B1D75FB0CEC}"/>
              </a:ext>
            </a:extLst>
          </p:cNvPr>
          <p:cNvSpPr txBox="1"/>
          <p:nvPr/>
        </p:nvSpPr>
        <p:spPr>
          <a:xfrm>
            <a:off x="3313362" y="6277154"/>
            <a:ext cx="2877134" cy="369332"/>
          </a:xfrm>
          <a:prstGeom prst="rect">
            <a:avLst/>
          </a:prstGeom>
          <a:noFill/>
          <a:ln w="3175">
            <a:solidFill>
              <a:schemeClr val="tx1"/>
            </a:solidFill>
          </a:ln>
        </p:spPr>
        <p:txBody>
          <a:bodyPr wrap="none" rtlCol="0">
            <a:spAutoFit/>
          </a:bodyPr>
          <a:lstStyle/>
          <a:p>
            <a:r>
              <a:rPr lang="en-US" dirty="0" err="1">
                <a:latin typeface="Calibri"/>
              </a:rPr>
              <a:t>Hostinar</a:t>
            </a:r>
            <a:r>
              <a:rPr lang="en-US" dirty="0">
                <a:latin typeface="Calibri"/>
              </a:rPr>
              <a:t>, Dev Psychol, 2015</a:t>
            </a:r>
            <a:r>
              <a:rPr lang="en-US" dirty="0">
                <a:solidFill>
                  <a:prstClr val="white"/>
                </a:solidFill>
                <a:latin typeface="Calibri"/>
              </a:rPr>
              <a:t>5</a:t>
            </a:r>
          </a:p>
        </p:txBody>
      </p:sp>
      <p:sp>
        <p:nvSpPr>
          <p:cNvPr id="21" name="TextBox 20">
            <a:extLst>
              <a:ext uri="{FF2B5EF4-FFF2-40B4-BE49-F238E27FC236}">
                <a16:creationId xmlns:a16="http://schemas.microsoft.com/office/drawing/2014/main" id="{2B379B64-11D4-4F81-B6C1-BEF71E5D572F}"/>
              </a:ext>
            </a:extLst>
          </p:cNvPr>
          <p:cNvSpPr txBox="1"/>
          <p:nvPr/>
        </p:nvSpPr>
        <p:spPr>
          <a:xfrm>
            <a:off x="3505200" y="5241530"/>
            <a:ext cx="2445905" cy="1015663"/>
          </a:xfrm>
          <a:prstGeom prst="rect">
            <a:avLst/>
          </a:prstGeom>
          <a:noFill/>
          <a:ln w="6350">
            <a:solidFill>
              <a:schemeClr val="bg1"/>
            </a:solidFill>
          </a:ln>
        </p:spPr>
        <p:txBody>
          <a:bodyPr wrap="square" rtlCol="0">
            <a:spAutoFit/>
          </a:bodyPr>
          <a:lstStyle/>
          <a:p>
            <a:r>
              <a:rPr lang="en-US" sz="6000" b="1" i="1" dirty="0">
                <a:solidFill>
                  <a:schemeClr val="accent1"/>
                </a:solidFill>
                <a:latin typeface="Calibri"/>
              </a:rPr>
              <a:t>WHY?</a:t>
            </a:r>
          </a:p>
        </p:txBody>
      </p:sp>
    </p:spTree>
    <p:extLst>
      <p:ext uri="{BB962C8B-B14F-4D97-AF65-F5344CB8AC3E}">
        <p14:creationId xmlns:p14="http://schemas.microsoft.com/office/powerpoint/2010/main" val="743243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96A44-96A4-4D39-8926-7D3F0EBE5973}"/>
              </a:ext>
            </a:extLst>
          </p:cNvPr>
          <p:cNvSpPr>
            <a:spLocks noGrp="1"/>
          </p:cNvSpPr>
          <p:nvPr>
            <p:ph type="title"/>
          </p:nvPr>
        </p:nvSpPr>
        <p:spPr>
          <a:xfrm>
            <a:off x="457200" y="152401"/>
            <a:ext cx="8229600" cy="838200"/>
          </a:xfrm>
        </p:spPr>
        <p:txBody>
          <a:bodyPr/>
          <a:lstStyle/>
          <a:p>
            <a:endParaRPr lang="en-US" dirty="0"/>
          </a:p>
        </p:txBody>
      </p:sp>
      <p:pic>
        <p:nvPicPr>
          <p:cNvPr id="4" name="Content Placeholder 3">
            <a:extLst>
              <a:ext uri="{FF2B5EF4-FFF2-40B4-BE49-F238E27FC236}">
                <a16:creationId xmlns:a16="http://schemas.microsoft.com/office/drawing/2014/main" id="{C4923FB0-D8E7-404D-9A51-C98D0FF4E8F2}"/>
              </a:ext>
            </a:extLst>
          </p:cNvPr>
          <p:cNvPicPr>
            <a:picLocks noGrp="1" noChangeAspect="1"/>
          </p:cNvPicPr>
          <p:nvPr>
            <p:ph idx="1"/>
          </p:nvPr>
        </p:nvPicPr>
        <p:blipFill>
          <a:blip r:embed="rId3"/>
          <a:stretch>
            <a:fillRect/>
          </a:stretch>
        </p:blipFill>
        <p:spPr>
          <a:xfrm>
            <a:off x="-381000" y="-533400"/>
            <a:ext cx="10210800" cy="7620000"/>
          </a:xfrm>
          <a:prstGeom prst="rect">
            <a:avLst/>
          </a:prstGeom>
        </p:spPr>
      </p:pic>
    </p:spTree>
    <p:extLst>
      <p:ext uri="{BB962C8B-B14F-4D97-AF65-F5344CB8AC3E}">
        <p14:creationId xmlns:p14="http://schemas.microsoft.com/office/powerpoint/2010/main" val="41899553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DDD843-50A9-4AE9-BCC4-DAE0C6631213}"/>
              </a:ext>
            </a:extLst>
          </p:cNvPr>
          <p:cNvSpPr>
            <a:spLocks noGrp="1"/>
          </p:cNvSpPr>
          <p:nvPr>
            <p:ph idx="1"/>
          </p:nvPr>
        </p:nvSpPr>
        <p:spPr>
          <a:xfrm>
            <a:off x="457200" y="228601"/>
            <a:ext cx="5715001" cy="6324600"/>
          </a:xfrm>
        </p:spPr>
        <p:txBody>
          <a:bodyPr>
            <a:normAutofit/>
          </a:bodyPr>
          <a:lstStyle/>
          <a:p>
            <a:pPr marL="0" indent="0">
              <a:buNone/>
            </a:pPr>
            <a:r>
              <a:rPr lang="en-US" sz="4800" dirty="0"/>
              <a:t>Children with ACES</a:t>
            </a:r>
          </a:p>
          <a:p>
            <a:pPr marL="0" indent="0">
              <a:buNone/>
            </a:pPr>
            <a:endParaRPr lang="en-US" sz="3600" dirty="0"/>
          </a:p>
          <a:p>
            <a:pPr>
              <a:buFont typeface="Wingdings" panose="05000000000000000000" pitchFamily="2" charset="2"/>
              <a:buChar char="§"/>
            </a:pPr>
            <a:r>
              <a:rPr lang="en-US" sz="4000" dirty="0"/>
              <a:t>Don’t learn emotion regulation</a:t>
            </a:r>
          </a:p>
          <a:p>
            <a:pPr>
              <a:buFont typeface="Wingdings" panose="05000000000000000000" pitchFamily="2" charset="2"/>
              <a:buChar char="§"/>
            </a:pPr>
            <a:r>
              <a:rPr lang="en-US" sz="4000" dirty="0"/>
              <a:t>Lack modeling typically given by parents.</a:t>
            </a:r>
          </a:p>
          <a:p>
            <a:pPr>
              <a:buFont typeface="Wingdings" panose="05000000000000000000" pitchFamily="2" charset="2"/>
              <a:buChar char="§"/>
            </a:pPr>
            <a:r>
              <a:rPr lang="en-US" sz="4000" dirty="0"/>
              <a:t>Lack significant attachment figure</a:t>
            </a:r>
          </a:p>
          <a:p>
            <a:pPr>
              <a:buFont typeface="Wingdings" panose="05000000000000000000" pitchFamily="2" charset="2"/>
              <a:buChar char="§"/>
            </a:pPr>
            <a:r>
              <a:rPr lang="en-US" sz="4000" dirty="0"/>
              <a:t>Need to focus on SURVIVAL</a:t>
            </a:r>
          </a:p>
          <a:p>
            <a:endParaRPr lang="en-US" dirty="0"/>
          </a:p>
        </p:txBody>
      </p:sp>
      <p:pic>
        <p:nvPicPr>
          <p:cNvPr id="5122" name="Picture 2" descr="Image result for children and trauma">
            <a:extLst>
              <a:ext uri="{FF2B5EF4-FFF2-40B4-BE49-F238E27FC236}">
                <a16:creationId xmlns:a16="http://schemas.microsoft.com/office/drawing/2014/main" id="{AF79CFA7-02F1-44FE-AA06-5A49DB6310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457199"/>
            <a:ext cx="3000375" cy="3505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841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3B5CC-70CC-4B3F-80E2-A156D8E2A3C7}"/>
              </a:ext>
            </a:extLst>
          </p:cNvPr>
          <p:cNvSpPr>
            <a:spLocks noGrp="1"/>
          </p:cNvSpPr>
          <p:nvPr>
            <p:ph type="title"/>
          </p:nvPr>
        </p:nvSpPr>
        <p:spPr>
          <a:xfrm>
            <a:off x="457200" y="365127"/>
            <a:ext cx="8058150" cy="777874"/>
          </a:xfrm>
        </p:spPr>
        <p:txBody>
          <a:bodyPr>
            <a:normAutofit/>
          </a:bodyPr>
          <a:lstStyle/>
          <a:p>
            <a:r>
              <a:rPr lang="en-US" dirty="0"/>
              <a:t>ACES Impact Substance Misuse</a:t>
            </a:r>
          </a:p>
        </p:txBody>
      </p:sp>
      <p:sp>
        <p:nvSpPr>
          <p:cNvPr id="3" name="Content Placeholder 2">
            <a:extLst>
              <a:ext uri="{FF2B5EF4-FFF2-40B4-BE49-F238E27FC236}">
                <a16:creationId xmlns:a16="http://schemas.microsoft.com/office/drawing/2014/main" id="{ED3B75E8-2D3D-451F-B8DE-1780E7780B6E}"/>
              </a:ext>
            </a:extLst>
          </p:cNvPr>
          <p:cNvSpPr>
            <a:spLocks noGrp="1"/>
          </p:cNvSpPr>
          <p:nvPr>
            <p:ph idx="1"/>
          </p:nvPr>
        </p:nvSpPr>
        <p:spPr>
          <a:xfrm>
            <a:off x="457200" y="1371599"/>
            <a:ext cx="7162800" cy="5029201"/>
          </a:xfrm>
        </p:spPr>
        <p:txBody>
          <a:bodyPr>
            <a:normAutofit fontScale="92500" lnSpcReduction="10000"/>
          </a:bodyPr>
          <a:lstStyle/>
          <a:p>
            <a:pPr marL="365760" indent="-365760">
              <a:buFont typeface="Wingdings" panose="05000000000000000000" pitchFamily="2" charset="2"/>
              <a:buChar char="v"/>
            </a:pPr>
            <a:r>
              <a:rPr lang="en-US" sz="3600" dirty="0"/>
              <a:t>Each one of the ACEs was associated with an increased likelihood of illicit drug use across the lifespan.  </a:t>
            </a:r>
          </a:p>
          <a:p>
            <a:pPr marL="365760" indent="-365760">
              <a:buFont typeface="Wingdings" panose="05000000000000000000" pitchFamily="2" charset="2"/>
              <a:buChar char="v"/>
            </a:pPr>
            <a:endParaRPr lang="en-US" sz="3600" dirty="0"/>
          </a:p>
          <a:p>
            <a:pPr marL="365760" indent="-365760">
              <a:buFont typeface="Wingdings" panose="05000000000000000000" pitchFamily="2" charset="2"/>
              <a:buChar char="v"/>
            </a:pPr>
            <a:r>
              <a:rPr lang="en-US" sz="3600" dirty="0"/>
              <a:t>Any 1 ACE increased early drug initiation by 2- to 4-fold</a:t>
            </a:r>
          </a:p>
          <a:p>
            <a:pPr marL="365760" indent="-365760">
              <a:buFont typeface="Wingdings" panose="05000000000000000000" pitchFamily="2" charset="2"/>
              <a:buChar char="v"/>
            </a:pPr>
            <a:endParaRPr lang="en-US" sz="3600" dirty="0"/>
          </a:p>
          <a:p>
            <a:pPr marL="365760" indent="-365760">
              <a:buFont typeface="Wingdings" panose="05000000000000000000" pitchFamily="2" charset="2"/>
              <a:buChar char="v"/>
            </a:pPr>
            <a:r>
              <a:rPr lang="en-US" sz="3600" dirty="0"/>
              <a:t>People with 5 or more ACEs were up to 10 times more likely to suffer from SUDs later in life than those with no ACEs</a:t>
            </a:r>
            <a:endParaRPr lang="en-US" sz="3600" baseline="30000" dirty="0"/>
          </a:p>
          <a:p>
            <a:pPr marL="0" indent="0">
              <a:buNone/>
            </a:pPr>
            <a:endParaRPr lang="en-US" sz="3600" dirty="0"/>
          </a:p>
          <a:p>
            <a:pPr marL="0" indent="0">
              <a:buNone/>
            </a:pPr>
            <a:endParaRPr lang="en-US" sz="3600" dirty="0"/>
          </a:p>
          <a:p>
            <a:pPr marL="0" indent="0">
              <a:buNone/>
            </a:pPr>
            <a:endParaRPr lang="en-US" sz="3600" dirty="0"/>
          </a:p>
          <a:p>
            <a:pPr lvl="1"/>
            <a:endParaRPr lang="en-US" sz="3200" dirty="0">
              <a:solidFill>
                <a:prstClr val="black"/>
              </a:solidFill>
            </a:endParaRPr>
          </a:p>
          <a:p>
            <a:pPr lvl="1"/>
            <a:endParaRPr lang="en-US" sz="3200" dirty="0">
              <a:solidFill>
                <a:prstClr val="black"/>
              </a:solidFill>
            </a:endParaRPr>
          </a:p>
          <a:p>
            <a:endParaRPr lang="en-US" dirty="0"/>
          </a:p>
        </p:txBody>
      </p:sp>
      <p:pic>
        <p:nvPicPr>
          <p:cNvPr id="2050" name="Picture 2" descr="Image result for image beer">
            <a:extLst>
              <a:ext uri="{FF2B5EF4-FFF2-40B4-BE49-F238E27FC236}">
                <a16:creationId xmlns:a16="http://schemas.microsoft.com/office/drawing/2014/main" id="{0851EE0F-FE4A-4D63-9CA2-83371F536B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1191984"/>
            <a:ext cx="2353583" cy="2705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7744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6BD640-E7F8-4710-98F5-9919F0737C1F}"/>
              </a:ext>
            </a:extLst>
          </p:cNvPr>
          <p:cNvSpPr>
            <a:spLocks noGrp="1"/>
          </p:cNvSpPr>
          <p:nvPr>
            <p:ph idx="1"/>
          </p:nvPr>
        </p:nvSpPr>
        <p:spPr>
          <a:xfrm>
            <a:off x="381000" y="261937"/>
            <a:ext cx="7848600" cy="6443663"/>
          </a:xfrm>
        </p:spPr>
        <p:txBody>
          <a:bodyPr/>
          <a:lstStyle/>
          <a:p>
            <a:pPr marL="0" lvl="0" indent="0">
              <a:buNone/>
            </a:pPr>
            <a:r>
              <a:rPr lang="en-US" sz="3600" dirty="0">
                <a:solidFill>
                  <a:prstClr val="black"/>
                </a:solidFill>
              </a:rPr>
              <a:t>ACES score increased the likelihood, in a dose-response manner, of…</a:t>
            </a:r>
          </a:p>
          <a:p>
            <a:pPr lvl="1"/>
            <a:r>
              <a:rPr lang="en-US" sz="3600" dirty="0">
                <a:solidFill>
                  <a:prstClr val="black"/>
                </a:solidFill>
              </a:rPr>
              <a:t>Ever having drug problems</a:t>
            </a:r>
          </a:p>
          <a:p>
            <a:pPr lvl="1"/>
            <a:r>
              <a:rPr lang="en-US" sz="3600" dirty="0">
                <a:solidFill>
                  <a:prstClr val="black"/>
                </a:solidFill>
              </a:rPr>
              <a:t>Ever being addicted to drugs</a:t>
            </a:r>
          </a:p>
          <a:p>
            <a:pPr lvl="1"/>
            <a:r>
              <a:rPr lang="en-US" sz="3600" dirty="0">
                <a:solidFill>
                  <a:prstClr val="black"/>
                </a:solidFill>
              </a:rPr>
              <a:t>Injection drug use</a:t>
            </a:r>
          </a:p>
          <a:p>
            <a:pPr marL="0" indent="0">
              <a:buNone/>
            </a:pPr>
            <a:endParaRPr lang="en-US" sz="3600" dirty="0"/>
          </a:p>
        </p:txBody>
      </p:sp>
      <p:pic>
        <p:nvPicPr>
          <p:cNvPr id="3074" name="Picture 2" descr="Image result for image of drugs">
            <a:extLst>
              <a:ext uri="{FF2B5EF4-FFF2-40B4-BE49-F238E27FC236}">
                <a16:creationId xmlns:a16="http://schemas.microsoft.com/office/drawing/2014/main" id="{7C2E829C-F6BE-4B91-90D1-A3D3E236B8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429000"/>
            <a:ext cx="4410075" cy="293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506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029" y="639330"/>
            <a:ext cx="4634264" cy="3048000"/>
          </a:xfrm>
        </p:spPr>
        <p:txBody>
          <a:bodyPr lIns="91440" rIns="91440">
            <a:normAutofit fontScale="92500" lnSpcReduction="10000"/>
          </a:bodyPr>
          <a:lstStyle/>
          <a:p>
            <a:pPr marL="137160" indent="0">
              <a:buNone/>
            </a:pPr>
            <a:r>
              <a:rPr lang="en-US" sz="4300" dirty="0"/>
              <a:t>TRAUMA</a:t>
            </a:r>
          </a:p>
          <a:p>
            <a:pPr marL="365760"/>
            <a:endParaRPr lang="en-US" sz="3200" dirty="0"/>
          </a:p>
          <a:p>
            <a:pPr marL="365760"/>
            <a:r>
              <a:rPr lang="en-US" sz="3500" dirty="0"/>
              <a:t>Psychological response to an experience that is deeply distressing or disturbing</a:t>
            </a:r>
          </a:p>
        </p:txBody>
      </p:sp>
      <p:sp>
        <p:nvSpPr>
          <p:cNvPr id="4" name="TextBox 3">
            <a:extLst>
              <a:ext uri="{FF2B5EF4-FFF2-40B4-BE49-F238E27FC236}">
                <a16:creationId xmlns:a16="http://schemas.microsoft.com/office/drawing/2014/main" id="{E5A88E3C-1237-496E-BFBA-D0F69D219DD5}"/>
              </a:ext>
            </a:extLst>
          </p:cNvPr>
          <p:cNvSpPr txBox="1"/>
          <p:nvPr/>
        </p:nvSpPr>
        <p:spPr>
          <a:xfrm>
            <a:off x="286728" y="3429000"/>
            <a:ext cx="8453975" cy="2800767"/>
          </a:xfrm>
          <a:prstGeom prst="rect">
            <a:avLst/>
          </a:prstGeom>
          <a:noFill/>
        </p:spPr>
        <p:txBody>
          <a:bodyPr wrap="square" rtlCol="0">
            <a:spAutoFit/>
          </a:bodyPr>
          <a:lstStyle/>
          <a:p>
            <a:pPr marL="457200" indent="-457200">
              <a:buFont typeface="Arial" panose="020B0604020202020204" pitchFamily="34" charset="0"/>
              <a:buChar char="•"/>
            </a:pPr>
            <a:r>
              <a:rPr lang="en-US" sz="3200" dirty="0"/>
              <a:t>Has lasting negative effect on the person’s functioning and their mental, physical, social, emotional, and/or spiritual well-being</a:t>
            </a:r>
          </a:p>
          <a:p>
            <a:endParaRPr lang="en-US" sz="800" dirty="0"/>
          </a:p>
          <a:p>
            <a:pPr marL="457200" indent="-457200">
              <a:buFont typeface="Arial" panose="020B0604020202020204" pitchFamily="34" charset="0"/>
              <a:buChar char="•"/>
            </a:pPr>
            <a:r>
              <a:rPr lang="en-US" sz="3200" dirty="0"/>
              <a:t>Was unable to be processed and integrated </a:t>
            </a:r>
          </a:p>
          <a:p>
            <a:endParaRPr lang="en-US" sz="800" dirty="0"/>
          </a:p>
          <a:p>
            <a:pPr marL="457200" indent="-457200">
              <a:buFont typeface="Arial" panose="020B0604020202020204" pitchFamily="34" charset="0"/>
              <a:buChar char="•"/>
            </a:pPr>
            <a:r>
              <a:rPr lang="en-US" sz="3200" dirty="0"/>
              <a:t>“Big T” trauma versus “Small t” trauma</a:t>
            </a:r>
          </a:p>
        </p:txBody>
      </p:sp>
      <p:pic>
        <p:nvPicPr>
          <p:cNvPr id="1026" name="Picture 2" descr="Image result for person image trauma">
            <a:extLst>
              <a:ext uri="{FF2B5EF4-FFF2-40B4-BE49-F238E27FC236}">
                <a16:creationId xmlns:a16="http://schemas.microsoft.com/office/drawing/2014/main" id="{99D194F7-C0C6-4E0D-8E07-150AE94B49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1893" y="152400"/>
            <a:ext cx="4119988" cy="308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190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3C8BB3-C9E0-47B0-AD8D-0060EA4B3596}"/>
              </a:ext>
            </a:extLst>
          </p:cNvPr>
          <p:cNvSpPr>
            <a:spLocks noGrp="1"/>
          </p:cNvSpPr>
          <p:nvPr>
            <p:ph idx="1"/>
          </p:nvPr>
        </p:nvSpPr>
        <p:spPr>
          <a:xfrm>
            <a:off x="628650" y="381000"/>
            <a:ext cx="7886700" cy="6172200"/>
          </a:xfrm>
        </p:spPr>
        <p:txBody>
          <a:bodyPr>
            <a:normAutofit/>
          </a:bodyPr>
          <a:lstStyle/>
          <a:p>
            <a:pPr marL="0" indent="0">
              <a:buNone/>
            </a:pPr>
            <a:r>
              <a:rPr lang="en-US" sz="3600" i="1" dirty="0"/>
              <a:t>What about in Southeast Asia?</a:t>
            </a:r>
            <a:endParaRPr lang="en-US" b="1" dirty="0"/>
          </a:p>
          <a:p>
            <a:pPr marL="0" indent="0">
              <a:buNone/>
            </a:pPr>
            <a:r>
              <a:rPr lang="en-US" sz="3200" b="1" dirty="0"/>
              <a:t>Vietnam</a:t>
            </a:r>
            <a:r>
              <a:rPr lang="en-US" sz="3200" dirty="0"/>
              <a:t> </a:t>
            </a:r>
          </a:p>
          <a:p>
            <a:r>
              <a:rPr lang="en-US" sz="3200" dirty="0"/>
              <a:t>Study did not examine substance misuse</a:t>
            </a:r>
          </a:p>
          <a:p>
            <a:r>
              <a:rPr lang="en-US" sz="3200" dirty="0"/>
              <a:t>Found poor mental health outcomes, increased suicidal ideation, poor physical health </a:t>
            </a:r>
          </a:p>
          <a:p>
            <a:pPr marL="0" indent="0">
              <a:buNone/>
            </a:pPr>
            <a:endParaRPr lang="en-US" sz="4800" dirty="0"/>
          </a:p>
          <a:p>
            <a:pPr marL="0" indent="0">
              <a:buNone/>
            </a:pPr>
            <a:r>
              <a:rPr lang="en-US" sz="3200" b="1" dirty="0"/>
              <a:t>Philippines</a:t>
            </a:r>
            <a:r>
              <a:rPr lang="en-US" sz="3200" dirty="0"/>
              <a:t>  </a:t>
            </a:r>
          </a:p>
          <a:p>
            <a:r>
              <a:rPr lang="en-US" sz="3200" dirty="0"/>
              <a:t>Study examined health-risk behaviors</a:t>
            </a:r>
          </a:p>
          <a:p>
            <a:r>
              <a:rPr lang="en-US" sz="3200" dirty="0"/>
              <a:t>Found impact of ACES primarily in smoking, alcohol use, and risky sexual behavior.</a:t>
            </a:r>
          </a:p>
          <a:p>
            <a:endParaRPr lang="en-US" dirty="0"/>
          </a:p>
          <a:p>
            <a:endParaRPr lang="en-US" dirty="0"/>
          </a:p>
        </p:txBody>
      </p:sp>
      <p:pic>
        <p:nvPicPr>
          <p:cNvPr id="4098" name="Picture 2" descr="Image result for image of smoking cigarettes">
            <a:extLst>
              <a:ext uri="{FF2B5EF4-FFF2-40B4-BE49-F238E27FC236}">
                <a16:creationId xmlns:a16="http://schemas.microsoft.com/office/drawing/2014/main" id="{AF7EB502-2686-437D-B39E-FB97CCC3F0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124200"/>
            <a:ext cx="2900262" cy="1812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6103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A5334-86E9-4CBC-BEFB-7BAE9944DAC8}"/>
              </a:ext>
            </a:extLst>
          </p:cNvPr>
          <p:cNvSpPr>
            <a:spLocks noGrp="1"/>
          </p:cNvSpPr>
          <p:nvPr>
            <p:ph type="title"/>
          </p:nvPr>
        </p:nvSpPr>
        <p:spPr>
          <a:xfrm>
            <a:off x="457200" y="365127"/>
            <a:ext cx="8058150" cy="701673"/>
          </a:xfrm>
        </p:spPr>
        <p:txBody>
          <a:bodyPr>
            <a:normAutofit fontScale="90000"/>
          </a:bodyPr>
          <a:lstStyle/>
          <a:p>
            <a:r>
              <a:rPr lang="en-US" dirty="0"/>
              <a:t>Impact of PTSD/Trauma on </a:t>
            </a:r>
            <a:br>
              <a:rPr lang="en-US" dirty="0"/>
            </a:br>
            <a:r>
              <a:rPr lang="en-US" dirty="0"/>
              <a:t>Substance Use Disorders (SUDS)</a:t>
            </a:r>
          </a:p>
        </p:txBody>
      </p:sp>
      <p:sp>
        <p:nvSpPr>
          <p:cNvPr id="3" name="Content Placeholder 2">
            <a:extLst>
              <a:ext uri="{FF2B5EF4-FFF2-40B4-BE49-F238E27FC236}">
                <a16:creationId xmlns:a16="http://schemas.microsoft.com/office/drawing/2014/main" id="{03B40230-ABF4-4A84-98C2-C47373A53055}"/>
              </a:ext>
            </a:extLst>
          </p:cNvPr>
          <p:cNvSpPr>
            <a:spLocks noGrp="1"/>
          </p:cNvSpPr>
          <p:nvPr>
            <p:ph idx="1"/>
          </p:nvPr>
        </p:nvSpPr>
        <p:spPr>
          <a:xfrm>
            <a:off x="381000" y="1523999"/>
            <a:ext cx="8382000" cy="5181601"/>
          </a:xfrm>
        </p:spPr>
        <p:txBody>
          <a:bodyPr>
            <a:normAutofit lnSpcReduction="10000"/>
          </a:bodyPr>
          <a:lstStyle/>
          <a:p>
            <a:pPr marL="0" indent="0">
              <a:buNone/>
            </a:pPr>
            <a:r>
              <a:rPr lang="en-US" sz="3200" dirty="0"/>
              <a:t>For someone suffering from Trauma/PTSD, substances may provide:</a:t>
            </a:r>
          </a:p>
          <a:p>
            <a:r>
              <a:rPr lang="en-US" sz="3200" b="1" dirty="0"/>
              <a:t>Escape</a:t>
            </a:r>
            <a:r>
              <a:rPr lang="en-US" sz="3200" dirty="0"/>
              <a:t> from the pain (physical and/or emotional)</a:t>
            </a:r>
          </a:p>
          <a:p>
            <a:r>
              <a:rPr lang="en-US" sz="3200" b="1" dirty="0"/>
              <a:t>Distraction</a:t>
            </a:r>
            <a:r>
              <a:rPr lang="en-US" sz="3200" dirty="0"/>
              <a:t> from disturbing emotions</a:t>
            </a:r>
          </a:p>
          <a:p>
            <a:r>
              <a:rPr lang="en-US" sz="3200" b="1" dirty="0"/>
              <a:t>Temporary respite </a:t>
            </a:r>
            <a:r>
              <a:rPr lang="en-US" sz="3200" dirty="0"/>
              <a:t>from PTSD symptoms, a way to avoid painful memories</a:t>
            </a:r>
          </a:p>
          <a:p>
            <a:r>
              <a:rPr lang="en-US" sz="3200" b="1" dirty="0"/>
              <a:t>Way to numb </a:t>
            </a:r>
            <a:r>
              <a:rPr lang="en-US" sz="3200" dirty="0"/>
              <a:t>feelings that are difficult to tolerate</a:t>
            </a:r>
          </a:p>
          <a:p>
            <a:endParaRPr lang="en-US" sz="800" dirty="0"/>
          </a:p>
          <a:p>
            <a:pPr marL="0" indent="0">
              <a:spcBef>
                <a:spcPts val="0"/>
              </a:spcBef>
              <a:buNone/>
            </a:pPr>
            <a:r>
              <a:rPr lang="en-US" sz="3200" dirty="0"/>
              <a:t>As the drugs wear off…..</a:t>
            </a:r>
          </a:p>
          <a:p>
            <a:pPr marL="0" indent="0">
              <a:spcBef>
                <a:spcPts val="0"/>
              </a:spcBef>
              <a:buNone/>
            </a:pPr>
            <a:r>
              <a:rPr lang="en-US" sz="3200" dirty="0"/>
              <a:t>PTSD symptoms are often exacerbated.</a:t>
            </a:r>
          </a:p>
          <a:p>
            <a:endParaRPr lang="en-US" dirty="0"/>
          </a:p>
        </p:txBody>
      </p:sp>
    </p:spTree>
    <p:extLst>
      <p:ext uri="{BB962C8B-B14F-4D97-AF65-F5344CB8AC3E}">
        <p14:creationId xmlns:p14="http://schemas.microsoft.com/office/powerpoint/2010/main" val="4008352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A5334-86E9-4CBC-BEFB-7BAE9944DAC8}"/>
              </a:ext>
            </a:extLst>
          </p:cNvPr>
          <p:cNvSpPr>
            <a:spLocks noGrp="1"/>
          </p:cNvSpPr>
          <p:nvPr>
            <p:ph type="title"/>
          </p:nvPr>
        </p:nvSpPr>
        <p:spPr>
          <a:xfrm>
            <a:off x="628650" y="365127"/>
            <a:ext cx="7886700" cy="320673"/>
          </a:xfrm>
        </p:spPr>
        <p:txBody>
          <a:bodyPr>
            <a:normAutofit fontScale="90000"/>
          </a:bodyPr>
          <a:lstStyle/>
          <a:p>
            <a:r>
              <a:rPr lang="en-US" dirty="0"/>
              <a:t>Impact of SUDs on PTSD/Trauma</a:t>
            </a:r>
          </a:p>
        </p:txBody>
      </p:sp>
      <p:sp>
        <p:nvSpPr>
          <p:cNvPr id="3" name="Content Placeholder 2">
            <a:extLst>
              <a:ext uri="{FF2B5EF4-FFF2-40B4-BE49-F238E27FC236}">
                <a16:creationId xmlns:a16="http://schemas.microsoft.com/office/drawing/2014/main" id="{03B40230-ABF4-4A84-98C2-C47373A53055}"/>
              </a:ext>
            </a:extLst>
          </p:cNvPr>
          <p:cNvSpPr>
            <a:spLocks noGrp="1"/>
          </p:cNvSpPr>
          <p:nvPr>
            <p:ph idx="1"/>
          </p:nvPr>
        </p:nvSpPr>
        <p:spPr>
          <a:xfrm>
            <a:off x="372382" y="1006472"/>
            <a:ext cx="6418943" cy="3746957"/>
          </a:xfrm>
        </p:spPr>
        <p:txBody>
          <a:bodyPr>
            <a:noAutofit/>
          </a:bodyPr>
          <a:lstStyle/>
          <a:p>
            <a:pPr marL="0" indent="0">
              <a:spcBef>
                <a:spcPts val="600"/>
              </a:spcBef>
              <a:spcAft>
                <a:spcPts val="600"/>
              </a:spcAft>
              <a:buNone/>
            </a:pPr>
            <a:r>
              <a:rPr lang="en-US" sz="3000" dirty="0"/>
              <a:t>Being intoxicated may:</a:t>
            </a:r>
          </a:p>
          <a:p>
            <a:pPr marL="457200">
              <a:spcBef>
                <a:spcPts val="0"/>
              </a:spcBef>
              <a:spcAft>
                <a:spcPts val="600"/>
              </a:spcAft>
            </a:pPr>
            <a:r>
              <a:rPr lang="en-US" sz="3000" dirty="0"/>
              <a:t>interfere with decision-making abilities</a:t>
            </a:r>
          </a:p>
          <a:p>
            <a:pPr marL="457200">
              <a:spcBef>
                <a:spcPts val="0"/>
              </a:spcBef>
            </a:pPr>
            <a:r>
              <a:rPr lang="en-US" sz="3000" dirty="0"/>
              <a:t>increase risk-taking behaviors</a:t>
            </a:r>
          </a:p>
          <a:p>
            <a:pPr marL="457200">
              <a:spcBef>
                <a:spcPts val="0"/>
              </a:spcBef>
            </a:pPr>
            <a:r>
              <a:rPr lang="en-US" sz="3000" dirty="0"/>
              <a:t>make people more vulnerable to being victimized</a:t>
            </a:r>
          </a:p>
          <a:p>
            <a:pPr marL="457200">
              <a:spcBef>
                <a:spcPts val="0"/>
              </a:spcBef>
            </a:pPr>
            <a:r>
              <a:rPr lang="en-US" sz="3000" dirty="0"/>
              <a:t>increase possibilities for accidents, other trauma</a:t>
            </a:r>
          </a:p>
        </p:txBody>
      </p:sp>
      <p:pic>
        <p:nvPicPr>
          <p:cNvPr id="6146" name="Picture 2" descr="Image result for trauma and substance abuse images">
            <a:extLst>
              <a:ext uri="{FF2B5EF4-FFF2-40B4-BE49-F238E27FC236}">
                <a16:creationId xmlns:a16="http://schemas.microsoft.com/office/drawing/2014/main" id="{1E8719B8-124D-4F37-8861-F479FE7EDE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685800"/>
            <a:ext cx="2695575" cy="3124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7DFACF-5D06-4396-A863-5524D368837F}"/>
              </a:ext>
            </a:extLst>
          </p:cNvPr>
          <p:cNvSpPr txBox="1"/>
          <p:nvPr/>
        </p:nvSpPr>
        <p:spPr>
          <a:xfrm>
            <a:off x="410482" y="4620421"/>
            <a:ext cx="7886700" cy="2000548"/>
          </a:xfrm>
          <a:prstGeom prst="rect">
            <a:avLst/>
          </a:prstGeom>
          <a:noFill/>
        </p:spPr>
        <p:txBody>
          <a:bodyPr wrap="square" rtlCol="0">
            <a:spAutoFit/>
          </a:bodyPr>
          <a:lstStyle/>
          <a:p>
            <a:endParaRPr lang="en-US" sz="400" dirty="0"/>
          </a:p>
          <a:p>
            <a:r>
              <a:rPr lang="en-US" sz="3000" dirty="0"/>
              <a:t>When people withdraw from substances, it can worsen PTSD symptoms and make recovery more difficult.</a:t>
            </a:r>
          </a:p>
          <a:p>
            <a:endParaRPr lang="en-US" sz="3000" dirty="0"/>
          </a:p>
        </p:txBody>
      </p:sp>
    </p:spTree>
    <p:extLst>
      <p:ext uri="{BB962C8B-B14F-4D97-AF65-F5344CB8AC3E}">
        <p14:creationId xmlns:p14="http://schemas.microsoft.com/office/powerpoint/2010/main" val="42339738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4D8E7-517E-4047-8EC5-142C45AD149A}"/>
              </a:ext>
            </a:extLst>
          </p:cNvPr>
          <p:cNvSpPr>
            <a:spLocks noGrp="1"/>
          </p:cNvSpPr>
          <p:nvPr>
            <p:ph type="title"/>
          </p:nvPr>
        </p:nvSpPr>
        <p:spPr>
          <a:xfrm>
            <a:off x="628650" y="365127"/>
            <a:ext cx="7886700" cy="777873"/>
          </a:xfrm>
        </p:spPr>
        <p:txBody>
          <a:bodyPr>
            <a:normAutofit fontScale="90000"/>
          </a:bodyPr>
          <a:lstStyle/>
          <a:p>
            <a:r>
              <a:rPr lang="en-US" dirty="0"/>
              <a:t>Links Between PTSD and Substance Use Disorders</a:t>
            </a:r>
          </a:p>
        </p:txBody>
      </p:sp>
      <p:sp>
        <p:nvSpPr>
          <p:cNvPr id="3" name="Content Placeholder 2">
            <a:extLst>
              <a:ext uri="{FF2B5EF4-FFF2-40B4-BE49-F238E27FC236}">
                <a16:creationId xmlns:a16="http://schemas.microsoft.com/office/drawing/2014/main" id="{9B1111B1-7589-4E12-89E0-B28DAEA8D835}"/>
              </a:ext>
            </a:extLst>
          </p:cNvPr>
          <p:cNvSpPr>
            <a:spLocks noGrp="1"/>
          </p:cNvSpPr>
          <p:nvPr>
            <p:ph idx="1"/>
          </p:nvPr>
        </p:nvSpPr>
        <p:spPr>
          <a:xfrm>
            <a:off x="76200" y="1768472"/>
            <a:ext cx="4495800" cy="5089527"/>
          </a:xfrm>
        </p:spPr>
        <p:txBody>
          <a:bodyPr>
            <a:normAutofit/>
          </a:bodyPr>
          <a:lstStyle/>
          <a:p>
            <a:pPr>
              <a:spcAft>
                <a:spcPts val="600"/>
              </a:spcAft>
            </a:pPr>
            <a:r>
              <a:rPr lang="en-US" sz="3200" dirty="0"/>
              <a:t>Both produce a profound urge to be in an altered state</a:t>
            </a:r>
          </a:p>
          <a:p>
            <a:pPr>
              <a:spcAft>
                <a:spcPts val="600"/>
              </a:spcAft>
            </a:pPr>
            <a:r>
              <a:rPr lang="en-US" sz="3200" dirty="0"/>
              <a:t>Each of the disorders increases the likelihood of presence of the other</a:t>
            </a:r>
          </a:p>
          <a:p>
            <a:pPr>
              <a:spcAft>
                <a:spcPts val="600"/>
              </a:spcAft>
            </a:pPr>
            <a:r>
              <a:rPr lang="en-US" sz="3200" dirty="0"/>
              <a:t>Each of the disorders may exacerbate the symptoms of the other</a:t>
            </a:r>
          </a:p>
          <a:p>
            <a:pPr>
              <a:spcAft>
                <a:spcPts val="600"/>
              </a:spcAft>
            </a:pPr>
            <a:endParaRPr lang="en-US" dirty="0"/>
          </a:p>
          <a:p>
            <a:pPr marL="0" indent="0">
              <a:buNone/>
            </a:pPr>
            <a:endParaRPr lang="en-US" dirty="0"/>
          </a:p>
          <a:p>
            <a:endParaRPr lang="en-US" dirty="0"/>
          </a:p>
        </p:txBody>
      </p:sp>
      <p:pic>
        <p:nvPicPr>
          <p:cNvPr id="5124" name="Picture 4" descr="Image result for trauma and substance abuse images">
            <a:extLst>
              <a:ext uri="{FF2B5EF4-FFF2-40B4-BE49-F238E27FC236}">
                <a16:creationId xmlns:a16="http://schemas.microsoft.com/office/drawing/2014/main" id="{EDB43982-8EEF-4DC8-BA20-5E30D32A7E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990600"/>
            <a:ext cx="4285264" cy="3906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70680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CAC6C-920B-4189-B741-1BEB159C3B8B}"/>
              </a:ext>
            </a:extLst>
          </p:cNvPr>
          <p:cNvSpPr>
            <a:spLocks noGrp="1"/>
          </p:cNvSpPr>
          <p:nvPr>
            <p:ph type="title"/>
          </p:nvPr>
        </p:nvSpPr>
        <p:spPr>
          <a:xfrm>
            <a:off x="628650" y="365127"/>
            <a:ext cx="7886700" cy="1006474"/>
          </a:xfrm>
        </p:spPr>
        <p:txBody>
          <a:bodyPr>
            <a:normAutofit fontScale="90000"/>
          </a:bodyPr>
          <a:lstStyle/>
          <a:p>
            <a:r>
              <a:rPr lang="en-US" dirty="0"/>
              <a:t>What Can We Do?</a:t>
            </a:r>
            <a:br>
              <a:rPr lang="en-US" dirty="0"/>
            </a:br>
            <a:r>
              <a:rPr lang="en-US" dirty="0"/>
              <a:t>Trauma Informed Treatment</a:t>
            </a:r>
          </a:p>
        </p:txBody>
      </p:sp>
      <p:sp>
        <p:nvSpPr>
          <p:cNvPr id="3" name="Content Placeholder 2">
            <a:extLst>
              <a:ext uri="{FF2B5EF4-FFF2-40B4-BE49-F238E27FC236}">
                <a16:creationId xmlns:a16="http://schemas.microsoft.com/office/drawing/2014/main" id="{77DC0A61-D5B7-473D-A2ED-269D35C1FEF8}"/>
              </a:ext>
            </a:extLst>
          </p:cNvPr>
          <p:cNvSpPr>
            <a:spLocks noGrp="1"/>
          </p:cNvSpPr>
          <p:nvPr>
            <p:ph idx="1"/>
          </p:nvPr>
        </p:nvSpPr>
        <p:spPr>
          <a:xfrm>
            <a:off x="628650" y="1600200"/>
            <a:ext cx="7886700" cy="5029199"/>
          </a:xfrm>
        </p:spPr>
        <p:txBody>
          <a:bodyPr>
            <a:normAutofit/>
          </a:bodyPr>
          <a:lstStyle/>
          <a:p>
            <a:pPr marL="0" lvl="0" indent="0">
              <a:buNone/>
            </a:pPr>
            <a:r>
              <a:rPr lang="en-US" sz="3600" dirty="0">
                <a:solidFill>
                  <a:prstClr val="black"/>
                </a:solidFill>
              </a:rPr>
              <a:t>According to SAMHSA, trauma-informed programs, organizations, or systems:</a:t>
            </a:r>
            <a:r>
              <a:rPr lang="en-US" dirty="0">
                <a:solidFill>
                  <a:prstClr val="black"/>
                </a:solidFill>
                <a:latin typeface="Cambria" panose="02040503050406030204" pitchFamily="18" charset="0"/>
              </a:rPr>
              <a:t>	</a:t>
            </a:r>
          </a:p>
          <a:p>
            <a:pPr lvl="1"/>
            <a:r>
              <a:rPr lang="en-US" sz="3200" b="1" dirty="0">
                <a:solidFill>
                  <a:prstClr val="black"/>
                </a:solidFill>
              </a:rPr>
              <a:t>Realize</a:t>
            </a:r>
            <a:r>
              <a:rPr lang="en-US" sz="3200" dirty="0">
                <a:solidFill>
                  <a:prstClr val="black"/>
                </a:solidFill>
              </a:rPr>
              <a:t> the widespread impact of trauma</a:t>
            </a:r>
          </a:p>
          <a:p>
            <a:pPr lvl="1"/>
            <a:r>
              <a:rPr lang="en-US" sz="3200" b="1" dirty="0">
                <a:solidFill>
                  <a:prstClr val="black"/>
                </a:solidFill>
              </a:rPr>
              <a:t>Recognize</a:t>
            </a:r>
            <a:r>
              <a:rPr lang="en-US" sz="3200" dirty="0">
                <a:solidFill>
                  <a:prstClr val="black"/>
                </a:solidFill>
              </a:rPr>
              <a:t> signs and symptoms of trauma in patients, families, staff, and other stakeholders</a:t>
            </a:r>
          </a:p>
          <a:p>
            <a:pPr lvl="1"/>
            <a:r>
              <a:rPr lang="en-US" sz="3200" b="1" dirty="0">
                <a:solidFill>
                  <a:prstClr val="black"/>
                </a:solidFill>
              </a:rPr>
              <a:t>Respond</a:t>
            </a:r>
            <a:r>
              <a:rPr lang="en-US" sz="3200" dirty="0">
                <a:solidFill>
                  <a:prstClr val="black"/>
                </a:solidFill>
              </a:rPr>
              <a:t> by fully integrating knowledge about trauma into policies, procedures, and practices</a:t>
            </a:r>
          </a:p>
          <a:p>
            <a:pPr lvl="1"/>
            <a:r>
              <a:rPr lang="en-US" sz="3200" dirty="0">
                <a:solidFill>
                  <a:prstClr val="black"/>
                </a:solidFill>
              </a:rPr>
              <a:t>Avoid </a:t>
            </a:r>
            <a:r>
              <a:rPr lang="en-US" sz="3200" b="1" dirty="0">
                <a:solidFill>
                  <a:prstClr val="black"/>
                </a:solidFill>
              </a:rPr>
              <a:t>re-traumatization</a:t>
            </a:r>
            <a:endParaRPr lang="en-US" dirty="0"/>
          </a:p>
        </p:txBody>
      </p:sp>
    </p:spTree>
    <p:extLst>
      <p:ext uri="{BB962C8B-B14F-4D97-AF65-F5344CB8AC3E}">
        <p14:creationId xmlns:p14="http://schemas.microsoft.com/office/powerpoint/2010/main" val="22499073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2F16B-447B-428A-A2D7-3D88988AACC5}"/>
              </a:ext>
            </a:extLst>
          </p:cNvPr>
          <p:cNvSpPr>
            <a:spLocks noGrp="1"/>
          </p:cNvSpPr>
          <p:nvPr>
            <p:ph type="title"/>
          </p:nvPr>
        </p:nvSpPr>
        <p:spPr>
          <a:xfrm>
            <a:off x="628650" y="0"/>
            <a:ext cx="7886700" cy="1006474"/>
          </a:xfrm>
        </p:spPr>
        <p:txBody>
          <a:bodyPr>
            <a:normAutofit/>
          </a:bodyPr>
          <a:lstStyle/>
          <a:p>
            <a:r>
              <a:rPr lang="en-US" dirty="0"/>
              <a:t>Some Evidence-Based Approaches</a:t>
            </a:r>
          </a:p>
        </p:txBody>
      </p:sp>
      <p:sp>
        <p:nvSpPr>
          <p:cNvPr id="3" name="Content Placeholder 2">
            <a:extLst>
              <a:ext uri="{FF2B5EF4-FFF2-40B4-BE49-F238E27FC236}">
                <a16:creationId xmlns:a16="http://schemas.microsoft.com/office/drawing/2014/main" id="{F0680FA4-E9E2-44A6-B927-CB1B23CD0BF9}"/>
              </a:ext>
            </a:extLst>
          </p:cNvPr>
          <p:cNvSpPr>
            <a:spLocks noGrp="1"/>
          </p:cNvSpPr>
          <p:nvPr>
            <p:ph idx="1"/>
          </p:nvPr>
        </p:nvSpPr>
        <p:spPr>
          <a:xfrm>
            <a:off x="628650" y="1006474"/>
            <a:ext cx="7886700" cy="5851526"/>
          </a:xfrm>
        </p:spPr>
        <p:txBody>
          <a:bodyPr>
            <a:normAutofit lnSpcReduction="10000"/>
          </a:bodyPr>
          <a:lstStyle/>
          <a:p>
            <a:r>
              <a:rPr lang="en-US" sz="3200" b="1" dirty="0"/>
              <a:t>Cognitive Behavioral Therapy (CBT) </a:t>
            </a:r>
            <a:r>
              <a:rPr lang="en-US" sz="3200" dirty="0"/>
              <a:t>can help clients learn how to better manage stress and deal with potential triggers as well as helping to improve self-esteem and modify negative thoughts.</a:t>
            </a:r>
          </a:p>
          <a:p>
            <a:r>
              <a:rPr lang="en-US" sz="3200" b="1" dirty="0"/>
              <a:t>Prolonged Exposure Therapy (PE) </a:t>
            </a:r>
            <a:r>
              <a:rPr lang="en-US" sz="3200" dirty="0"/>
              <a:t>helps clients to gradually approach trauma-related memories, feelings, and situations that have avoided facing.</a:t>
            </a:r>
          </a:p>
          <a:p>
            <a:r>
              <a:rPr lang="en-US" sz="3200" b="1" dirty="0"/>
              <a:t>Seeking Safety </a:t>
            </a:r>
            <a:r>
              <a:rPr lang="en-US" sz="3200" dirty="0"/>
              <a:t>is another evidence-based and trauma-focused therapy that is highly flexible and beneficial in treating co-occurring addiction and PTSD.</a:t>
            </a:r>
          </a:p>
          <a:p>
            <a:endParaRPr lang="en-US" dirty="0"/>
          </a:p>
          <a:p>
            <a:endParaRPr lang="en-US" dirty="0"/>
          </a:p>
        </p:txBody>
      </p:sp>
    </p:spTree>
    <p:extLst>
      <p:ext uri="{BB962C8B-B14F-4D97-AF65-F5344CB8AC3E}">
        <p14:creationId xmlns:p14="http://schemas.microsoft.com/office/powerpoint/2010/main" val="20215867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C4D03-7D50-45D7-93F9-0894B812B520}"/>
              </a:ext>
            </a:extLst>
          </p:cNvPr>
          <p:cNvSpPr>
            <a:spLocks noGrp="1"/>
          </p:cNvSpPr>
          <p:nvPr>
            <p:ph type="title"/>
          </p:nvPr>
        </p:nvSpPr>
        <p:spPr>
          <a:xfrm>
            <a:off x="442911" y="257638"/>
            <a:ext cx="7886700" cy="1037762"/>
          </a:xfrm>
        </p:spPr>
        <p:txBody>
          <a:bodyPr>
            <a:normAutofit fontScale="90000"/>
          </a:bodyPr>
          <a:lstStyle/>
          <a:p>
            <a:r>
              <a:rPr lang="en-US" dirty="0"/>
              <a:t>Treatment for Trauma</a:t>
            </a:r>
            <a:br>
              <a:rPr lang="en-US" dirty="0"/>
            </a:br>
            <a:r>
              <a:rPr lang="en-US" dirty="0"/>
              <a:t>and Co-occurring SUD</a:t>
            </a:r>
          </a:p>
        </p:txBody>
      </p:sp>
      <p:sp>
        <p:nvSpPr>
          <p:cNvPr id="3" name="Content Placeholder 2">
            <a:extLst>
              <a:ext uri="{FF2B5EF4-FFF2-40B4-BE49-F238E27FC236}">
                <a16:creationId xmlns:a16="http://schemas.microsoft.com/office/drawing/2014/main" id="{3D1B651C-EDE8-4539-B1F9-5DE8C9A4610C}"/>
              </a:ext>
            </a:extLst>
          </p:cNvPr>
          <p:cNvSpPr>
            <a:spLocks noGrp="1"/>
          </p:cNvSpPr>
          <p:nvPr>
            <p:ph idx="1"/>
          </p:nvPr>
        </p:nvSpPr>
        <p:spPr>
          <a:xfrm>
            <a:off x="373856" y="1828800"/>
            <a:ext cx="8396288" cy="5257800"/>
          </a:xfrm>
        </p:spPr>
        <p:txBody>
          <a:bodyPr>
            <a:normAutofit/>
          </a:bodyPr>
          <a:lstStyle/>
          <a:p>
            <a:pPr marL="0" lvl="0" indent="0">
              <a:buNone/>
            </a:pPr>
            <a:r>
              <a:rPr lang="en-US" sz="3600" b="1" dirty="0">
                <a:solidFill>
                  <a:prstClr val="black"/>
                </a:solidFill>
              </a:rPr>
              <a:t>Seeking Safety </a:t>
            </a:r>
          </a:p>
          <a:p>
            <a:pPr marL="0" lvl="0" indent="0">
              <a:buNone/>
            </a:pPr>
            <a:r>
              <a:rPr lang="en-US" sz="3200" dirty="0">
                <a:solidFill>
                  <a:prstClr val="black"/>
                </a:solidFill>
              </a:rPr>
              <a:t>by Lisa </a:t>
            </a:r>
            <a:r>
              <a:rPr lang="en-US" sz="3200" dirty="0" err="1">
                <a:solidFill>
                  <a:prstClr val="black"/>
                </a:solidFill>
              </a:rPr>
              <a:t>Najavits</a:t>
            </a:r>
            <a:r>
              <a:rPr lang="en-US" sz="3200" dirty="0">
                <a:solidFill>
                  <a:prstClr val="black"/>
                </a:solidFill>
              </a:rPr>
              <a:t> (1997)</a:t>
            </a:r>
          </a:p>
          <a:p>
            <a:pPr>
              <a:spcAft>
                <a:spcPts val="600"/>
              </a:spcAft>
            </a:pPr>
            <a:r>
              <a:rPr lang="en-US" sz="3200" dirty="0">
                <a:solidFill>
                  <a:prstClr val="black"/>
                </a:solidFill>
              </a:rPr>
              <a:t>E</a:t>
            </a:r>
            <a:r>
              <a:rPr lang="en-US" sz="3200" dirty="0"/>
              <a:t>vidence-based therapy that effectively treats co-occurring addiction and PTSD.</a:t>
            </a:r>
          </a:p>
          <a:p>
            <a:pPr>
              <a:spcAft>
                <a:spcPts val="600"/>
              </a:spcAft>
            </a:pPr>
            <a:r>
              <a:rPr lang="en-US" sz="3200" dirty="0"/>
              <a:t>Manual with 25 topic areas addressing recovery and coping skill development</a:t>
            </a:r>
          </a:p>
          <a:p>
            <a:pPr>
              <a:spcAft>
                <a:spcPts val="600"/>
              </a:spcAft>
            </a:pPr>
            <a:r>
              <a:rPr lang="en-US" sz="3200" dirty="0"/>
              <a:t>Very flexible; can be used individually or with groups; topics are independent and can be presented in any order</a:t>
            </a:r>
          </a:p>
        </p:txBody>
      </p:sp>
      <p:pic>
        <p:nvPicPr>
          <p:cNvPr id="1026" name="Picture 2" descr="Related image">
            <a:extLst>
              <a:ext uri="{FF2B5EF4-FFF2-40B4-BE49-F238E27FC236}">
                <a16:creationId xmlns:a16="http://schemas.microsoft.com/office/drawing/2014/main" id="{C2AED418-2256-4F1F-AFF5-272BF0D350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08044"/>
            <a:ext cx="2667000" cy="288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1235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r>
              <a:rPr lang="en-US" dirty="0"/>
              <a:t>Working with Trauma:  </a:t>
            </a:r>
            <a:br>
              <a:rPr lang="en-US" dirty="0"/>
            </a:br>
            <a:r>
              <a:rPr lang="en-US" dirty="0"/>
              <a:t>Right and Left Brain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4812" y="1737360"/>
            <a:ext cx="6676188" cy="4663440"/>
          </a:xfrm>
          <a:prstGeom prst="rect">
            <a:avLst/>
          </a:prstGeom>
        </p:spPr>
      </p:pic>
    </p:spTree>
    <p:extLst>
      <p:ext uri="{BB962C8B-B14F-4D97-AF65-F5344CB8AC3E}">
        <p14:creationId xmlns:p14="http://schemas.microsoft.com/office/powerpoint/2010/main" val="9839370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830EB-9E18-4D3D-8578-5F59F6B87D83}"/>
              </a:ext>
            </a:extLst>
          </p:cNvPr>
          <p:cNvSpPr>
            <a:spLocks noGrp="1"/>
          </p:cNvSpPr>
          <p:nvPr>
            <p:ph type="title"/>
          </p:nvPr>
        </p:nvSpPr>
        <p:spPr>
          <a:xfrm>
            <a:off x="534961" y="228600"/>
            <a:ext cx="8134350" cy="930274"/>
          </a:xfrm>
        </p:spPr>
        <p:txBody>
          <a:bodyPr>
            <a:normAutofit fontScale="90000"/>
          </a:bodyPr>
          <a:lstStyle/>
          <a:p>
            <a:r>
              <a:rPr lang="en-US" b="1" dirty="0"/>
              <a:t>EMDR</a:t>
            </a:r>
            <a:r>
              <a:rPr lang="en-US" dirty="0"/>
              <a:t> - Eye Movement Desensitization and Reprocessing </a:t>
            </a:r>
            <a:r>
              <a:rPr lang="en-US" sz="3600" dirty="0"/>
              <a:t>(Francine Shapiro, 1987)</a:t>
            </a:r>
          </a:p>
        </p:txBody>
      </p:sp>
      <p:sp>
        <p:nvSpPr>
          <p:cNvPr id="3" name="Content Placeholder 2">
            <a:extLst>
              <a:ext uri="{FF2B5EF4-FFF2-40B4-BE49-F238E27FC236}">
                <a16:creationId xmlns:a16="http://schemas.microsoft.com/office/drawing/2014/main" id="{86ACADF6-D5AB-401B-8937-6CD99E26BCBD}"/>
              </a:ext>
            </a:extLst>
          </p:cNvPr>
          <p:cNvSpPr>
            <a:spLocks noGrp="1"/>
          </p:cNvSpPr>
          <p:nvPr>
            <p:ph idx="1"/>
          </p:nvPr>
        </p:nvSpPr>
        <p:spPr>
          <a:xfrm>
            <a:off x="179564" y="1523999"/>
            <a:ext cx="6324600" cy="4770083"/>
          </a:xfrm>
        </p:spPr>
        <p:txBody>
          <a:bodyPr>
            <a:noAutofit/>
          </a:bodyPr>
          <a:lstStyle/>
          <a:p>
            <a:r>
              <a:rPr lang="en-US" sz="3200" dirty="0"/>
              <a:t>Uses eye movements (or other BLS) to facilitate physiological processing of past traumatic experiences</a:t>
            </a:r>
          </a:p>
          <a:p>
            <a:r>
              <a:rPr lang="en-US" sz="3200" dirty="0"/>
              <a:t>Therapist facilitates, but the                        brain is moving through a       natural process of healing, digesting past memories that continue to disturb in present time</a:t>
            </a:r>
          </a:p>
          <a:p>
            <a:r>
              <a:rPr lang="en-US" sz="3200" dirty="0"/>
              <a:t>It works!  30+ randomized controlled trials to date</a:t>
            </a:r>
          </a:p>
          <a:p>
            <a:endParaRPr lang="en-US" dirty="0"/>
          </a:p>
        </p:txBody>
      </p:sp>
      <p:sp>
        <p:nvSpPr>
          <p:cNvPr id="4" name="Title 1">
            <a:extLst>
              <a:ext uri="{FF2B5EF4-FFF2-40B4-BE49-F238E27FC236}">
                <a16:creationId xmlns:a16="http://schemas.microsoft.com/office/drawing/2014/main" id="{9F7F55D8-9948-446F-B706-A05D53EA55EE}"/>
              </a:ext>
            </a:extLst>
          </p:cNvPr>
          <p:cNvSpPr txBox="1">
            <a:spLocks/>
          </p:cNvSpPr>
          <p:nvPr/>
        </p:nvSpPr>
        <p:spPr>
          <a:xfrm>
            <a:off x="2998964" y="563918"/>
            <a:ext cx="5687836" cy="960081"/>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pic>
        <p:nvPicPr>
          <p:cNvPr id="2050" name="Picture 2" descr="Image result for emdr images">
            <a:extLst>
              <a:ext uri="{FF2B5EF4-FFF2-40B4-BE49-F238E27FC236}">
                <a16:creationId xmlns:a16="http://schemas.microsoft.com/office/drawing/2014/main" id="{7EEAD8FE-F02C-4903-BF14-F43F8C1E1C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2286000"/>
            <a:ext cx="3356073" cy="281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08441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0918D-A22E-430A-BBEF-5F6DCEBF4796}"/>
              </a:ext>
            </a:extLst>
          </p:cNvPr>
          <p:cNvSpPr>
            <a:spLocks noGrp="1"/>
          </p:cNvSpPr>
          <p:nvPr>
            <p:ph type="title"/>
          </p:nvPr>
        </p:nvSpPr>
        <p:spPr>
          <a:xfrm>
            <a:off x="628650" y="365127"/>
            <a:ext cx="7886700" cy="854074"/>
          </a:xfrm>
        </p:spPr>
        <p:txBody>
          <a:bodyPr/>
          <a:lstStyle/>
          <a:p>
            <a:r>
              <a:rPr lang="en-US" dirty="0"/>
              <a:t>EMDR Therapy and SUDS</a:t>
            </a:r>
          </a:p>
        </p:txBody>
      </p:sp>
      <p:sp>
        <p:nvSpPr>
          <p:cNvPr id="3" name="Content Placeholder 2">
            <a:extLst>
              <a:ext uri="{FF2B5EF4-FFF2-40B4-BE49-F238E27FC236}">
                <a16:creationId xmlns:a16="http://schemas.microsoft.com/office/drawing/2014/main" id="{2B05BA9E-0BC2-431C-A449-DF82D1A31727}"/>
              </a:ext>
            </a:extLst>
          </p:cNvPr>
          <p:cNvSpPr>
            <a:spLocks noGrp="1"/>
          </p:cNvSpPr>
          <p:nvPr>
            <p:ph idx="1"/>
          </p:nvPr>
        </p:nvSpPr>
        <p:spPr>
          <a:xfrm>
            <a:off x="632279" y="1219201"/>
            <a:ext cx="7886700" cy="5138973"/>
          </a:xfrm>
        </p:spPr>
        <p:txBody>
          <a:bodyPr>
            <a:normAutofit/>
          </a:bodyPr>
          <a:lstStyle/>
          <a:p>
            <a:r>
              <a:rPr lang="en-US" sz="3200" dirty="0"/>
              <a:t>Can use EMDR Therapy to process past trauma for people with SUDs</a:t>
            </a:r>
          </a:p>
          <a:p>
            <a:r>
              <a:rPr lang="en-US" sz="3200" dirty="0"/>
              <a:t>Caution early in recovery</a:t>
            </a:r>
          </a:p>
          <a:p>
            <a:r>
              <a:rPr lang="en-US" sz="3200" dirty="0"/>
              <a:t>EMDR is also being used to reduce cravings in people with SUDs, efficacy studies ongoing presently</a:t>
            </a:r>
          </a:p>
          <a:p>
            <a:endParaRPr lang="en-US" dirty="0"/>
          </a:p>
        </p:txBody>
      </p:sp>
      <p:pic>
        <p:nvPicPr>
          <p:cNvPr id="3074" name="Picture 2" descr="https://www.emdrtraining.ie/wp-content/uploads/2018/03/EMDR-THERAPY.jpg">
            <a:extLst>
              <a:ext uri="{FF2B5EF4-FFF2-40B4-BE49-F238E27FC236}">
                <a16:creationId xmlns:a16="http://schemas.microsoft.com/office/drawing/2014/main" id="{FC3829D0-C726-4DC4-B108-A37F5ED5288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4278086"/>
            <a:ext cx="4953000" cy="208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6854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AD0C7-BC9B-42E9-BAD8-90CD79B22D45}"/>
              </a:ext>
            </a:extLst>
          </p:cNvPr>
          <p:cNvSpPr>
            <a:spLocks noGrp="1"/>
          </p:cNvSpPr>
          <p:nvPr>
            <p:ph type="title"/>
          </p:nvPr>
        </p:nvSpPr>
        <p:spPr>
          <a:xfrm>
            <a:off x="838200" y="381000"/>
            <a:ext cx="7248524" cy="1447800"/>
          </a:xfrm>
        </p:spPr>
        <p:txBody>
          <a:bodyPr/>
          <a:lstStyle/>
          <a:p>
            <a:r>
              <a:rPr lang="en-US" dirty="0"/>
              <a:t>“Big T” </a:t>
            </a:r>
            <a:br>
              <a:rPr lang="en-US" dirty="0"/>
            </a:br>
            <a:r>
              <a:rPr lang="en-US" dirty="0"/>
              <a:t>TRAUMA</a:t>
            </a:r>
          </a:p>
        </p:txBody>
      </p:sp>
      <p:sp>
        <p:nvSpPr>
          <p:cNvPr id="3" name="Content Placeholder 2">
            <a:extLst>
              <a:ext uri="{FF2B5EF4-FFF2-40B4-BE49-F238E27FC236}">
                <a16:creationId xmlns:a16="http://schemas.microsoft.com/office/drawing/2014/main" id="{A1C9177C-4589-49D9-8B4E-A79DEE4BE9BA}"/>
              </a:ext>
            </a:extLst>
          </p:cNvPr>
          <p:cNvSpPr>
            <a:spLocks noGrp="1"/>
          </p:cNvSpPr>
          <p:nvPr>
            <p:ph idx="1"/>
          </p:nvPr>
        </p:nvSpPr>
        <p:spPr>
          <a:xfrm>
            <a:off x="581025" y="2487611"/>
            <a:ext cx="7981950" cy="5014911"/>
          </a:xfrm>
        </p:spPr>
        <p:txBody>
          <a:bodyPr/>
          <a:lstStyle/>
          <a:p>
            <a:r>
              <a:rPr lang="en-US" dirty="0"/>
              <a:t>Threatens the life or sense of physical safety of the person, or of someone very important to them (such as a parent, or sibling, spouse, child). </a:t>
            </a:r>
          </a:p>
          <a:p>
            <a:r>
              <a:rPr lang="en-US" dirty="0"/>
              <a:t>Causes an overwhelming sense of terror, helplessness, and horror. </a:t>
            </a:r>
          </a:p>
          <a:p>
            <a:r>
              <a:rPr lang="en-US" dirty="0"/>
              <a:t>The body reacts to this threat automatically… with an increased heart rate, shaking, dizziness or faintness, rapid breathing, release of stress hormones like adrenaline and cortisol, and sometimes loss of control of the bowel or bladder. </a:t>
            </a:r>
          </a:p>
        </p:txBody>
      </p:sp>
      <p:pic>
        <p:nvPicPr>
          <p:cNvPr id="2050" name="Picture 2" descr="Image result for person image trauma">
            <a:extLst>
              <a:ext uri="{FF2B5EF4-FFF2-40B4-BE49-F238E27FC236}">
                <a16:creationId xmlns:a16="http://schemas.microsoft.com/office/drawing/2014/main" id="{17BED0A1-C871-4E15-8CE2-1D9011968D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03188"/>
            <a:ext cx="4371976" cy="23844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7365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81000"/>
            <a:ext cx="7543800" cy="152400"/>
          </a:xfrm>
        </p:spPr>
        <p:txBody>
          <a:bodyPr>
            <a:normAutofit fontScale="90000"/>
          </a:bodyPr>
          <a:lstStyle/>
          <a:p>
            <a:r>
              <a:rPr lang="en-US" dirty="0"/>
              <a:t>Recognition of EMDR Therapy</a:t>
            </a:r>
          </a:p>
        </p:txBody>
      </p:sp>
      <p:sp>
        <p:nvSpPr>
          <p:cNvPr id="3" name="Content Placeholder 2"/>
          <p:cNvSpPr>
            <a:spLocks noGrp="1"/>
          </p:cNvSpPr>
          <p:nvPr>
            <p:ph idx="1"/>
          </p:nvPr>
        </p:nvSpPr>
        <p:spPr>
          <a:xfrm>
            <a:off x="-304800" y="952500"/>
            <a:ext cx="7391400" cy="4495799"/>
          </a:xfrm>
        </p:spPr>
        <p:txBody>
          <a:bodyPr>
            <a:normAutofit fontScale="77500" lnSpcReduction="20000"/>
          </a:bodyPr>
          <a:lstStyle/>
          <a:p>
            <a:pPr lvl="1"/>
            <a:r>
              <a:rPr lang="en-US" sz="3300" dirty="0"/>
              <a:t>   2013 World Health Organization</a:t>
            </a:r>
          </a:p>
          <a:p>
            <a:pPr marL="457200" lvl="1" indent="0">
              <a:buNone/>
            </a:pPr>
            <a:endParaRPr lang="en-US" sz="1000" dirty="0"/>
          </a:p>
          <a:p>
            <a:pPr marL="914400" lvl="2" indent="0">
              <a:buNone/>
            </a:pPr>
            <a:r>
              <a:rPr lang="en-US" sz="3300" i="1" dirty="0"/>
              <a:t>“Like CBT with a trauma focus, EMDR therapy aims to reduce subjective distress and strengthen adaptive cognitions related to the traumatic event.  Unlike CBT with a trauma focus, EMDR therapy does not involve (a) detailed descriptions of the event, (b) direct challenging of beliefs, (c) extended exposure, or (d) homework.” </a:t>
            </a:r>
          </a:p>
          <a:p>
            <a:pPr marL="914400" lvl="2" indent="0">
              <a:buNone/>
            </a:pPr>
            <a:endParaRPr lang="en-US" sz="1000" i="1" dirty="0"/>
          </a:p>
          <a:p>
            <a:pPr lvl="1"/>
            <a:r>
              <a:rPr lang="en-US" sz="3300" dirty="0"/>
              <a:t>   </a:t>
            </a:r>
            <a:r>
              <a:rPr lang="en-US" sz="3400" dirty="0"/>
              <a:t>Professional EMDR Associations in  </a:t>
            </a:r>
          </a:p>
          <a:p>
            <a:pPr marL="914400" lvl="2" indent="0">
              <a:buNone/>
            </a:pPr>
            <a:r>
              <a:rPr lang="en-US" sz="3400" dirty="0"/>
              <a:t>Asia, Africa, Europe, Latin America, USA </a:t>
            </a:r>
          </a:p>
          <a:p>
            <a:pPr marL="914400" lvl="2" indent="0">
              <a:buNone/>
            </a:pPr>
            <a:r>
              <a:rPr lang="en-US" sz="3400" dirty="0"/>
              <a:t>Countries:  Cambodia, Pakistan, Thailand, Philippines, Singapore, Taiwan, others</a:t>
            </a:r>
          </a:p>
        </p:txBody>
      </p:sp>
      <p:pic>
        <p:nvPicPr>
          <p:cNvPr id="4098" name="Picture 2" descr="Image result for image of world health organisation">
            <a:extLst>
              <a:ext uri="{FF2B5EF4-FFF2-40B4-BE49-F238E27FC236}">
                <a16:creationId xmlns:a16="http://schemas.microsoft.com/office/drawing/2014/main" id="{83A8EF06-C3EE-4EA9-A87C-1F06FEE84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1465289"/>
            <a:ext cx="1910443"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C717FC6-696C-4B8F-8BA5-2758B9D807D0}"/>
              </a:ext>
            </a:extLst>
          </p:cNvPr>
          <p:cNvSpPr txBox="1"/>
          <p:nvPr/>
        </p:nvSpPr>
        <p:spPr>
          <a:xfrm>
            <a:off x="-321733" y="5314757"/>
            <a:ext cx="9296400" cy="1292662"/>
          </a:xfrm>
          <a:prstGeom prst="rect">
            <a:avLst/>
          </a:prstGeom>
          <a:noFill/>
        </p:spPr>
        <p:txBody>
          <a:bodyPr wrap="square" rtlCol="0">
            <a:spAutoFit/>
          </a:bodyPr>
          <a:lstStyle/>
          <a:p>
            <a:pPr marL="914400" lvl="1" indent="-457200">
              <a:buFont typeface="Arial" panose="020B0604020202020204" pitchFamily="34" charset="0"/>
              <a:buChar char="•"/>
            </a:pPr>
            <a:r>
              <a:rPr lang="en-US" sz="2600" dirty="0"/>
              <a:t>Small group of psychologists and social workers in Hanoi presently being trained in EMDR Therapy </a:t>
            </a:r>
          </a:p>
          <a:p>
            <a:pPr lvl="1"/>
            <a:r>
              <a:rPr lang="en-US" sz="2600" dirty="0"/>
              <a:t>	(Blue Dragon NGO)</a:t>
            </a:r>
          </a:p>
        </p:txBody>
      </p:sp>
    </p:spTree>
    <p:extLst>
      <p:ext uri="{BB962C8B-B14F-4D97-AF65-F5344CB8AC3E}">
        <p14:creationId xmlns:p14="http://schemas.microsoft.com/office/powerpoint/2010/main" val="33636287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4E88A5-A2A5-40CD-88B1-EE13F2462E9F}"/>
              </a:ext>
            </a:extLst>
          </p:cNvPr>
          <p:cNvSpPr>
            <a:spLocks noGrp="1"/>
          </p:cNvSpPr>
          <p:nvPr>
            <p:ph idx="1"/>
          </p:nvPr>
        </p:nvSpPr>
        <p:spPr>
          <a:xfrm>
            <a:off x="685800" y="304800"/>
            <a:ext cx="7886700" cy="6629400"/>
          </a:xfrm>
        </p:spPr>
        <p:txBody>
          <a:bodyPr>
            <a:normAutofit fontScale="85000" lnSpcReduction="20000"/>
          </a:bodyPr>
          <a:lstStyle/>
          <a:p>
            <a:pPr marL="0" lvl="0" indent="0">
              <a:lnSpc>
                <a:spcPct val="100000"/>
              </a:lnSpc>
              <a:spcBef>
                <a:spcPts val="0"/>
              </a:spcBef>
              <a:buNone/>
              <a:defRPr/>
            </a:pPr>
            <a:r>
              <a:rPr lang="en-US" dirty="0" err="1"/>
              <a:t>Felitti</a:t>
            </a:r>
            <a:r>
              <a:rPr lang="en-US" dirty="0"/>
              <a:t>, V. J., Anda, R. F., Nordenberg, D., Williamson, D. F., Spitz, A. M., Edwards, V., . . . Marks, J. S. (1998). Relationship of childhood abuse and household dysfunction to many of the leading causes of death in adults: The Adverse Childhood Experiences (ACE) Study. </a:t>
            </a:r>
            <a:r>
              <a:rPr lang="en-US" i="1" dirty="0"/>
              <a:t>American Journal of Preventive Medicine, 14</a:t>
            </a:r>
            <a:r>
              <a:rPr lang="en-US" dirty="0"/>
              <a:t>(4), 245-258.</a:t>
            </a:r>
          </a:p>
          <a:p>
            <a:pPr marL="0" lvl="0" indent="0">
              <a:lnSpc>
                <a:spcPct val="100000"/>
              </a:lnSpc>
              <a:spcBef>
                <a:spcPts val="0"/>
              </a:spcBef>
              <a:buNone/>
              <a:defRPr/>
            </a:pPr>
            <a:endParaRPr lang="en-US" dirty="0"/>
          </a:p>
          <a:p>
            <a:pPr marL="0" lvl="0" indent="0">
              <a:lnSpc>
                <a:spcPct val="100000"/>
              </a:lnSpc>
              <a:spcBef>
                <a:spcPts val="0"/>
              </a:spcBef>
              <a:buNone/>
              <a:defRPr/>
            </a:pPr>
            <a:r>
              <a:rPr lang="en-US" dirty="0" err="1"/>
              <a:t>Mersky</a:t>
            </a:r>
            <a:r>
              <a:rPr lang="en-US" dirty="0"/>
              <a:t>, J. P., </a:t>
            </a:r>
            <a:r>
              <a:rPr lang="en-US" dirty="0" err="1"/>
              <a:t>Topitzes</a:t>
            </a:r>
            <a:r>
              <a:rPr lang="en-US" dirty="0"/>
              <a:t>, J., &amp; Reynolds, A. J. (2013). Impacts of adverse childhood experiences on health, mental health, and substance use in early adulthood: A cohort study of an urban, minority sample in the U.S. </a:t>
            </a:r>
            <a:r>
              <a:rPr lang="en-US" i="1" dirty="0"/>
              <a:t>Child Abuse &amp; Neglect</a:t>
            </a:r>
            <a:r>
              <a:rPr lang="en-US" dirty="0"/>
              <a:t>, </a:t>
            </a:r>
            <a:r>
              <a:rPr lang="en-US" i="1" dirty="0"/>
              <a:t>37</a:t>
            </a:r>
            <a:r>
              <a:rPr lang="en-US" dirty="0"/>
              <a:t>(11), 917–925. </a:t>
            </a:r>
          </a:p>
          <a:p>
            <a:pPr marL="0" lvl="0" indent="0">
              <a:lnSpc>
                <a:spcPct val="100000"/>
              </a:lnSpc>
              <a:spcBef>
                <a:spcPts val="0"/>
              </a:spcBef>
              <a:buNone/>
              <a:defRPr/>
            </a:pPr>
            <a:endParaRPr lang="en-US" dirty="0"/>
          </a:p>
          <a:p>
            <a:pPr marL="0" indent="0">
              <a:lnSpc>
                <a:spcPct val="100000"/>
              </a:lnSpc>
              <a:spcBef>
                <a:spcPts val="0"/>
              </a:spcBef>
              <a:buNone/>
              <a:defRPr/>
            </a:pPr>
            <a:r>
              <a:rPr lang="en-US" dirty="0"/>
              <a:t>Ramiro L, Madrid B, Brown D (2010). Adverse childhood experiences (ACE) and health-risk behaviors among adults in a developing country setting</a:t>
            </a:r>
            <a:r>
              <a:rPr lang="en-US" i="1" dirty="0"/>
              <a:t>.  Child Abuse &amp; Neglect </a:t>
            </a:r>
            <a:r>
              <a:rPr lang="en-US" dirty="0"/>
              <a:t>2010; 34: 842-855.  </a:t>
            </a:r>
          </a:p>
          <a:p>
            <a:pPr marL="0" lvl="0" indent="0">
              <a:lnSpc>
                <a:spcPct val="100000"/>
              </a:lnSpc>
              <a:spcBef>
                <a:spcPts val="0"/>
              </a:spcBef>
              <a:buNone/>
              <a:defRPr/>
            </a:pPr>
            <a:endParaRPr lang="en-US" dirty="0"/>
          </a:p>
          <a:p>
            <a:pPr marL="0" lvl="0" indent="0">
              <a:lnSpc>
                <a:spcPct val="100000"/>
              </a:lnSpc>
              <a:spcBef>
                <a:spcPts val="0"/>
              </a:spcBef>
              <a:buNone/>
              <a:defRPr/>
            </a:pPr>
            <a:r>
              <a:rPr lang="en-US" dirty="0"/>
              <a:t>Tran, Quynh et al., (2015). Adverse Childhood Experiences and the Health of University Students in Eight Provinces of Vietnam.  </a:t>
            </a:r>
            <a:r>
              <a:rPr lang="en-US" i="1" dirty="0">
                <a:hlinkClick r:id="rId3">
                  <a:extLst>
                    <a:ext uri="{A12FA001-AC4F-418D-AE19-62706E023703}">
                      <ahyp:hlinkClr xmlns:ahyp="http://schemas.microsoft.com/office/drawing/2018/hyperlinkcolor" val="tx"/>
                    </a:ext>
                  </a:extLst>
                </a:hlinkClick>
              </a:rPr>
              <a:t>Asia-Pacific Journal of Public Health</a:t>
            </a:r>
            <a:r>
              <a:rPr lang="en-US" dirty="0"/>
              <a:t> 27(8). </a:t>
            </a:r>
          </a:p>
        </p:txBody>
      </p:sp>
    </p:spTree>
    <p:extLst>
      <p:ext uri="{BB962C8B-B14F-4D97-AF65-F5344CB8AC3E}">
        <p14:creationId xmlns:p14="http://schemas.microsoft.com/office/powerpoint/2010/main" val="4068642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2A83C6-22E3-4E17-8B8E-D2149E10BC7F}"/>
              </a:ext>
            </a:extLst>
          </p:cNvPr>
          <p:cNvSpPr>
            <a:spLocks noGrp="1"/>
          </p:cNvSpPr>
          <p:nvPr>
            <p:ph idx="1"/>
          </p:nvPr>
        </p:nvSpPr>
        <p:spPr>
          <a:xfrm>
            <a:off x="304800" y="609600"/>
            <a:ext cx="8610600" cy="6248400"/>
          </a:xfrm>
        </p:spPr>
        <p:txBody>
          <a:bodyPr>
            <a:normAutofit/>
          </a:bodyPr>
          <a:lstStyle/>
          <a:p>
            <a:pPr>
              <a:buFont typeface="Wingdings" panose="05000000000000000000" pitchFamily="2" charset="2"/>
              <a:buChar char="ü"/>
            </a:pPr>
            <a:r>
              <a:rPr lang="en-US" sz="3600" dirty="0"/>
              <a:t>Assess for trauma/PTSD</a:t>
            </a:r>
          </a:p>
          <a:p>
            <a:pPr>
              <a:buFont typeface="Wingdings" panose="05000000000000000000" pitchFamily="2" charset="2"/>
              <a:buChar char="ü"/>
            </a:pPr>
            <a:r>
              <a:rPr lang="en-US" sz="3600" dirty="0"/>
              <a:t>Develop trauma-informed and trauma-sensitive treatment approaches</a:t>
            </a:r>
          </a:p>
          <a:p>
            <a:pPr>
              <a:buFont typeface="Wingdings" panose="05000000000000000000" pitchFamily="2" charset="2"/>
              <a:buChar char="ü"/>
            </a:pPr>
            <a:r>
              <a:rPr lang="en-US" sz="3600" dirty="0"/>
              <a:t>Provide recovery services that address both SUDS and trauma/PTSD</a:t>
            </a:r>
          </a:p>
          <a:p>
            <a:pPr>
              <a:buFont typeface="Wingdings" panose="05000000000000000000" pitchFamily="2" charset="2"/>
              <a:buChar char="Ø"/>
            </a:pPr>
            <a:endParaRPr lang="en-US" sz="800" dirty="0"/>
          </a:p>
          <a:p>
            <a:pPr marL="0" indent="0">
              <a:buNone/>
            </a:pPr>
            <a:r>
              <a:rPr lang="en-US" sz="3500" b="1" i="1" dirty="0"/>
              <a:t>Thank you!</a:t>
            </a:r>
          </a:p>
          <a:p>
            <a:pPr marL="0" indent="0">
              <a:buNone/>
            </a:pPr>
            <a:endParaRPr lang="en-US" sz="900" dirty="0"/>
          </a:p>
          <a:p>
            <a:pPr marL="0" indent="0">
              <a:buNone/>
            </a:pPr>
            <a:r>
              <a:rPr lang="en-US" sz="3500" dirty="0"/>
              <a:t>Julie Rosen, MPH, LCSW</a:t>
            </a:r>
          </a:p>
          <a:p>
            <a:pPr marL="0" indent="0">
              <a:buNone/>
            </a:pPr>
            <a:r>
              <a:rPr lang="en-US" sz="3500" dirty="0">
                <a:hlinkClick r:id="rId3"/>
              </a:rPr>
              <a:t>JulieRosen44@gmail.com</a:t>
            </a:r>
            <a:endParaRPr lang="en-US" sz="3500" dirty="0"/>
          </a:p>
          <a:p>
            <a:pPr marL="0" indent="0">
              <a:buNone/>
            </a:pPr>
            <a:r>
              <a:rPr lang="en-US" sz="3500" dirty="0"/>
              <a:t>+01-505-417-5870</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987410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8E3D8-6F37-431F-BE11-21598CB63CE1}"/>
              </a:ext>
            </a:extLst>
          </p:cNvPr>
          <p:cNvSpPr>
            <a:spLocks noGrp="1"/>
          </p:cNvSpPr>
          <p:nvPr>
            <p:ph type="title"/>
          </p:nvPr>
        </p:nvSpPr>
        <p:spPr/>
        <p:txBody>
          <a:bodyPr/>
          <a:lstStyle/>
          <a:p>
            <a:r>
              <a:rPr lang="en-US" dirty="0"/>
              <a:t>What is “small t” trauma?</a:t>
            </a:r>
          </a:p>
        </p:txBody>
      </p:sp>
      <p:sp>
        <p:nvSpPr>
          <p:cNvPr id="3" name="Content Placeholder 2">
            <a:extLst>
              <a:ext uri="{FF2B5EF4-FFF2-40B4-BE49-F238E27FC236}">
                <a16:creationId xmlns:a16="http://schemas.microsoft.com/office/drawing/2014/main" id="{3FF368E4-88EB-4A8E-9066-B0AED639BCF6}"/>
              </a:ext>
            </a:extLst>
          </p:cNvPr>
          <p:cNvSpPr>
            <a:spLocks noGrp="1"/>
          </p:cNvSpPr>
          <p:nvPr>
            <p:ph idx="1"/>
          </p:nvPr>
        </p:nvSpPr>
        <p:spPr/>
        <p:txBody>
          <a:bodyPr/>
          <a:lstStyle/>
          <a:p>
            <a:pPr marL="0" indent="0">
              <a:buNone/>
            </a:pPr>
            <a:r>
              <a:rPr lang="en-US" sz="3600" dirty="0"/>
              <a:t>Which of these things are NOT trauma?</a:t>
            </a:r>
          </a:p>
          <a:p>
            <a:pPr marL="0" indent="0">
              <a:buNone/>
            </a:pPr>
            <a:endParaRPr lang="en-US" sz="3600" dirty="0"/>
          </a:p>
          <a:p>
            <a:pPr marL="514350" indent="-514350">
              <a:buFont typeface="+mj-lt"/>
              <a:buAutoNum type="arabicPeriod"/>
            </a:pPr>
            <a:r>
              <a:rPr lang="en-US" dirty="0"/>
              <a:t>Picking on others, bullying</a:t>
            </a:r>
          </a:p>
          <a:p>
            <a:pPr marL="514350" indent="-514350">
              <a:buFont typeface="+mj-lt"/>
              <a:buAutoNum type="arabicPeriod"/>
            </a:pPr>
            <a:r>
              <a:rPr lang="en-US" dirty="0"/>
              <a:t>Not taking care of someone who is too young to take care of themselves</a:t>
            </a:r>
          </a:p>
          <a:p>
            <a:pPr marL="514350" indent="-514350">
              <a:buFont typeface="+mj-lt"/>
              <a:buAutoNum type="arabicPeriod"/>
            </a:pPr>
            <a:r>
              <a:rPr lang="en-US" dirty="0"/>
              <a:t>Calling someone mean names </a:t>
            </a:r>
          </a:p>
          <a:p>
            <a:pPr marL="514350" indent="-514350">
              <a:buFont typeface="+mj-lt"/>
              <a:buAutoNum type="arabicPeriod"/>
            </a:pPr>
            <a:r>
              <a:rPr lang="en-US" dirty="0"/>
              <a:t>All of the above are trauma</a:t>
            </a:r>
          </a:p>
        </p:txBody>
      </p:sp>
    </p:spTree>
    <p:extLst>
      <p:ext uri="{BB962C8B-B14F-4D97-AF65-F5344CB8AC3E}">
        <p14:creationId xmlns:p14="http://schemas.microsoft.com/office/powerpoint/2010/main" val="555987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9FC4A-CD82-452D-922A-328E4412AF7B}"/>
              </a:ext>
            </a:extLst>
          </p:cNvPr>
          <p:cNvSpPr>
            <a:spLocks noGrp="1"/>
          </p:cNvSpPr>
          <p:nvPr>
            <p:ph type="title"/>
          </p:nvPr>
        </p:nvSpPr>
        <p:spPr>
          <a:xfrm>
            <a:off x="762000" y="899661"/>
            <a:ext cx="7664450" cy="1325563"/>
          </a:xfrm>
        </p:spPr>
        <p:txBody>
          <a:bodyPr/>
          <a:lstStyle/>
          <a:p>
            <a:r>
              <a:rPr lang="en-US" dirty="0"/>
              <a:t>“Small t” </a:t>
            </a:r>
            <a:br>
              <a:rPr lang="en-US" dirty="0"/>
            </a:br>
            <a:r>
              <a:rPr lang="en-US" dirty="0"/>
              <a:t>TRAUMA</a:t>
            </a:r>
          </a:p>
        </p:txBody>
      </p:sp>
      <p:sp>
        <p:nvSpPr>
          <p:cNvPr id="3" name="Content Placeholder 2">
            <a:extLst>
              <a:ext uri="{FF2B5EF4-FFF2-40B4-BE49-F238E27FC236}">
                <a16:creationId xmlns:a16="http://schemas.microsoft.com/office/drawing/2014/main" id="{42817A4E-B5DE-4843-B082-BAF26BA2B90E}"/>
              </a:ext>
            </a:extLst>
          </p:cNvPr>
          <p:cNvSpPr>
            <a:spLocks noGrp="1"/>
          </p:cNvSpPr>
          <p:nvPr>
            <p:ph idx="1"/>
          </p:nvPr>
        </p:nvSpPr>
        <p:spPr>
          <a:xfrm>
            <a:off x="628650" y="3124200"/>
            <a:ext cx="7886700" cy="4267199"/>
          </a:xfrm>
        </p:spPr>
        <p:txBody>
          <a:bodyPr>
            <a:normAutofit/>
          </a:bodyPr>
          <a:lstStyle/>
          <a:p>
            <a:r>
              <a:rPr lang="en-US" dirty="0"/>
              <a:t>Neglect, or failure to provide for a person’s basic needs</a:t>
            </a:r>
          </a:p>
          <a:p>
            <a:r>
              <a:rPr lang="en-US" dirty="0"/>
              <a:t>Not having proper care, attention, and supervision</a:t>
            </a:r>
          </a:p>
          <a:p>
            <a:r>
              <a:rPr lang="en-US" dirty="0"/>
              <a:t>Bullying</a:t>
            </a:r>
          </a:p>
          <a:p>
            <a:r>
              <a:rPr lang="en-US" dirty="0"/>
              <a:t>Emotional abuse</a:t>
            </a:r>
          </a:p>
          <a:p>
            <a:r>
              <a:rPr lang="en-US" dirty="0"/>
              <a:t>Verbal abuse</a:t>
            </a:r>
          </a:p>
          <a:p>
            <a:r>
              <a:rPr lang="en-US" dirty="0"/>
              <a:t>Other “smaller” harms that cause lasting damage</a:t>
            </a:r>
          </a:p>
        </p:txBody>
      </p:sp>
      <p:pic>
        <p:nvPicPr>
          <p:cNvPr id="3074" name="Picture 2" descr="Image result for person image trauma">
            <a:extLst>
              <a:ext uri="{FF2B5EF4-FFF2-40B4-BE49-F238E27FC236}">
                <a16:creationId xmlns:a16="http://schemas.microsoft.com/office/drawing/2014/main" id="{32BA0BD2-6310-464C-BEC4-CCE5311208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32556"/>
            <a:ext cx="4076700" cy="285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6646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1105" y="491909"/>
            <a:ext cx="8229600" cy="712548"/>
          </a:xfrm>
        </p:spPr>
        <p:txBody>
          <a:bodyPr>
            <a:normAutofit fontScale="90000"/>
          </a:bodyPr>
          <a:lstStyle/>
          <a:p>
            <a:r>
              <a:rPr lang="en-US" dirty="0"/>
              <a:t>Response to Trauma</a:t>
            </a:r>
            <a:br>
              <a:rPr lang="en-US" dirty="0"/>
            </a:br>
            <a:endParaRPr lang="en-US" dirty="0"/>
          </a:p>
        </p:txBody>
      </p:sp>
      <p:sp>
        <p:nvSpPr>
          <p:cNvPr id="3" name="Content Placeholder 2"/>
          <p:cNvSpPr>
            <a:spLocks noGrp="1"/>
          </p:cNvSpPr>
          <p:nvPr>
            <p:ph idx="1"/>
          </p:nvPr>
        </p:nvSpPr>
        <p:spPr>
          <a:xfrm>
            <a:off x="591105" y="1359816"/>
            <a:ext cx="6934200" cy="1020879"/>
          </a:xfrm>
        </p:spPr>
        <p:txBody>
          <a:bodyPr>
            <a:normAutofit/>
          </a:bodyPr>
          <a:lstStyle/>
          <a:p>
            <a:pPr marL="0" indent="0">
              <a:buNone/>
            </a:pPr>
            <a:r>
              <a:rPr lang="en-US" dirty="0"/>
              <a:t>Basic Somatic Trauma Processes</a:t>
            </a:r>
          </a:p>
          <a:p>
            <a:r>
              <a:rPr lang="en-US" dirty="0"/>
              <a:t>Fight, Flight, Freeze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656" y="2590800"/>
            <a:ext cx="7010401" cy="2832485"/>
          </a:xfrm>
          <a:prstGeom prst="rect">
            <a:avLst/>
          </a:prstGeom>
        </p:spPr>
      </p:pic>
    </p:spTree>
    <p:extLst>
      <p:ext uri="{BB962C8B-B14F-4D97-AF65-F5344CB8AC3E}">
        <p14:creationId xmlns:p14="http://schemas.microsoft.com/office/powerpoint/2010/main" val="619939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554162"/>
          </a:xfrm>
        </p:spPr>
        <p:txBody>
          <a:bodyPr>
            <a:normAutofit fontScale="90000"/>
          </a:bodyPr>
          <a:lstStyle/>
          <a:p>
            <a:r>
              <a:rPr lang="en-US" dirty="0"/>
              <a:t>Working with Trauma:  </a:t>
            </a:r>
            <a:br>
              <a:rPr lang="en-US" dirty="0"/>
            </a:br>
            <a:r>
              <a:rPr lang="en-US" dirty="0"/>
              <a:t>Triune Brain</a:t>
            </a:r>
            <a:br>
              <a:rPr lang="en-US" sz="3100" dirty="0"/>
            </a:br>
            <a:endParaRPr lang="en-US" sz="31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295400"/>
            <a:ext cx="6499800" cy="5257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171B3-7047-4DD5-BD01-FAA69C28CCAC}"/>
              </a:ext>
            </a:extLst>
          </p:cNvPr>
          <p:cNvSpPr>
            <a:spLocks noGrp="1"/>
          </p:cNvSpPr>
          <p:nvPr>
            <p:ph type="title"/>
          </p:nvPr>
        </p:nvSpPr>
        <p:spPr>
          <a:xfrm>
            <a:off x="628650" y="685800"/>
            <a:ext cx="3562350" cy="1325563"/>
          </a:xfrm>
        </p:spPr>
        <p:txBody>
          <a:bodyPr/>
          <a:lstStyle/>
          <a:p>
            <a:r>
              <a:rPr lang="en-US" dirty="0"/>
              <a:t>What is </a:t>
            </a:r>
            <a:br>
              <a:rPr lang="en-US" dirty="0"/>
            </a:br>
            <a:r>
              <a:rPr lang="en-US" dirty="0"/>
              <a:t>Dissociation?</a:t>
            </a:r>
          </a:p>
        </p:txBody>
      </p:sp>
      <p:sp>
        <p:nvSpPr>
          <p:cNvPr id="3" name="Content Placeholder 2">
            <a:extLst>
              <a:ext uri="{FF2B5EF4-FFF2-40B4-BE49-F238E27FC236}">
                <a16:creationId xmlns:a16="http://schemas.microsoft.com/office/drawing/2014/main" id="{17A61078-4A3C-4AB4-836C-3A88A0EE79A4}"/>
              </a:ext>
            </a:extLst>
          </p:cNvPr>
          <p:cNvSpPr>
            <a:spLocks noGrp="1"/>
          </p:cNvSpPr>
          <p:nvPr>
            <p:ph idx="1"/>
          </p:nvPr>
        </p:nvSpPr>
        <p:spPr>
          <a:xfrm>
            <a:off x="628650" y="3581400"/>
            <a:ext cx="7886700" cy="3120232"/>
          </a:xfrm>
        </p:spPr>
        <p:txBody>
          <a:bodyPr>
            <a:normAutofit lnSpcReduction="10000"/>
          </a:bodyPr>
          <a:lstStyle/>
          <a:p>
            <a:pPr marL="0" indent="0">
              <a:buNone/>
            </a:pPr>
            <a:r>
              <a:rPr lang="en-US" sz="4000" dirty="0"/>
              <a:t>Select which one you think defines “dissociation”:</a:t>
            </a:r>
          </a:p>
          <a:p>
            <a:pPr marL="0" indent="0">
              <a:buNone/>
            </a:pPr>
            <a:endParaRPr lang="en-US" sz="900" dirty="0"/>
          </a:p>
          <a:p>
            <a:pPr marL="0" indent="0">
              <a:buNone/>
            </a:pPr>
            <a:r>
              <a:rPr lang="en-US" sz="3600" dirty="0"/>
              <a:t>1) An association of chronic diseases</a:t>
            </a:r>
          </a:p>
          <a:p>
            <a:pPr marL="0" indent="0">
              <a:buNone/>
            </a:pPr>
            <a:r>
              <a:rPr lang="en-US" sz="3600" dirty="0"/>
              <a:t>2) In need of socialization skills</a:t>
            </a:r>
          </a:p>
          <a:p>
            <a:pPr marL="0" indent="0">
              <a:buNone/>
            </a:pPr>
            <a:r>
              <a:rPr lang="en-US" sz="3600" dirty="0"/>
              <a:t>3) Disconnection from present reality</a:t>
            </a:r>
          </a:p>
        </p:txBody>
      </p:sp>
      <p:pic>
        <p:nvPicPr>
          <p:cNvPr id="5" name="Picture 2">
            <a:extLst>
              <a:ext uri="{FF2B5EF4-FFF2-40B4-BE49-F238E27FC236}">
                <a16:creationId xmlns:a16="http://schemas.microsoft.com/office/drawing/2014/main" id="{39732CB1-04ED-4144-8771-C41757A1C5B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953002" y="156368"/>
            <a:ext cx="3807230" cy="3231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6098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22541</TotalTime>
  <Words>1843</Words>
  <Application>Microsoft Office PowerPoint</Application>
  <PresentationFormat>On-screen Show (4:3)</PresentationFormat>
  <Paragraphs>286</Paragraphs>
  <Slides>42</Slides>
  <Notes>36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42</vt:i4>
      </vt:variant>
    </vt:vector>
  </HeadingPairs>
  <TitlesOfParts>
    <vt:vector size="51" baseType="lpstr">
      <vt:lpstr>Arial</vt:lpstr>
      <vt:lpstr>Bahnschrift</vt:lpstr>
      <vt:lpstr>Berlin Sans FB</vt:lpstr>
      <vt:lpstr>Calibri</vt:lpstr>
      <vt:lpstr>Calibri Light</vt:lpstr>
      <vt:lpstr>Cambria</vt:lpstr>
      <vt:lpstr>Lucida Handwriting</vt:lpstr>
      <vt:lpstr>Wingdings</vt:lpstr>
      <vt:lpstr>Office Theme</vt:lpstr>
      <vt:lpstr>Trauma and Post-Traumatic Stress Disorder (PTSD)</vt:lpstr>
      <vt:lpstr>What is trauma?</vt:lpstr>
      <vt:lpstr>PowerPoint Presentation</vt:lpstr>
      <vt:lpstr>“Big T”  TRAUMA</vt:lpstr>
      <vt:lpstr>What is “small t” trauma?</vt:lpstr>
      <vt:lpstr>“Small t”  TRAUMA</vt:lpstr>
      <vt:lpstr>Response to Trauma </vt:lpstr>
      <vt:lpstr>Working with Trauma:   Triune Brain </vt:lpstr>
      <vt:lpstr>What is  Dissociation?</vt:lpstr>
      <vt:lpstr>Dissociation</vt:lpstr>
      <vt:lpstr>Window of Tolerance (Siegel, 1999, Ogden, 2006)</vt:lpstr>
      <vt:lpstr>A Case</vt:lpstr>
      <vt:lpstr>Common Symptoms of Trauma</vt:lpstr>
      <vt:lpstr>Post Traumatic Stress Disorder (PTSD) DSM 5 Criteria</vt:lpstr>
      <vt:lpstr>One’s ability to cope with trauma</vt:lpstr>
      <vt:lpstr>Assessing for PTSD PCL-5 PTSD Checklist </vt:lpstr>
      <vt:lpstr>PowerPoint Presentation</vt:lpstr>
      <vt:lpstr>PowerPoint Presentation</vt:lpstr>
      <vt:lpstr>Adverse Childhood Experiences (ACES) </vt:lpstr>
      <vt:lpstr>ACES = Adverse Childhood Experiences</vt:lpstr>
      <vt:lpstr>PowerPoint Presentation</vt:lpstr>
      <vt:lpstr>ACES Study</vt:lpstr>
      <vt:lpstr>ACES in Southeast Asia</vt:lpstr>
      <vt:lpstr>ACES Study</vt:lpstr>
      <vt:lpstr>Impact of ACES</vt:lpstr>
      <vt:lpstr>PowerPoint Presentation</vt:lpstr>
      <vt:lpstr>PowerPoint Presentation</vt:lpstr>
      <vt:lpstr>ACES Impact Substance Misuse</vt:lpstr>
      <vt:lpstr>PowerPoint Presentation</vt:lpstr>
      <vt:lpstr>PowerPoint Presentation</vt:lpstr>
      <vt:lpstr>Impact of PTSD/Trauma on  Substance Use Disorders (SUDS)</vt:lpstr>
      <vt:lpstr>Impact of SUDs on PTSD/Trauma</vt:lpstr>
      <vt:lpstr>Links Between PTSD and Substance Use Disorders</vt:lpstr>
      <vt:lpstr>What Can We Do? Trauma Informed Treatment</vt:lpstr>
      <vt:lpstr>Some Evidence-Based Approaches</vt:lpstr>
      <vt:lpstr>Treatment for Trauma and Co-occurring SUD</vt:lpstr>
      <vt:lpstr>Working with Trauma:   Right and Left Brain</vt:lpstr>
      <vt:lpstr>EMDR - Eye Movement Desensitization and Reprocessing (Francine Shapiro, 1987)</vt:lpstr>
      <vt:lpstr>EMDR Therapy and SUDS</vt:lpstr>
      <vt:lpstr>Recognition of EMDR Therapy</vt:lpstr>
      <vt:lpstr>PowerPoint Presentation</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EMDR Basic Training: Level I</dc:title>
  <dc:creator>Julie</dc:creator>
  <cp:lastModifiedBy>Julie Rosen</cp:lastModifiedBy>
  <cp:revision>778</cp:revision>
  <dcterms:created xsi:type="dcterms:W3CDTF">2010-05-30T21:29:43Z</dcterms:created>
  <dcterms:modified xsi:type="dcterms:W3CDTF">2019-01-21T05:06:46Z</dcterms:modified>
</cp:coreProperties>
</file>