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sldIdLst>
    <p:sldId id="256" r:id="rId2"/>
    <p:sldId id="258" r:id="rId3"/>
    <p:sldId id="345" r:id="rId4"/>
    <p:sldId id="257" r:id="rId5"/>
    <p:sldId id="346" r:id="rId6"/>
    <p:sldId id="259" r:id="rId7"/>
    <p:sldId id="260" r:id="rId8"/>
    <p:sldId id="261" r:id="rId9"/>
    <p:sldId id="262" r:id="rId10"/>
    <p:sldId id="266" r:id="rId11"/>
    <p:sldId id="265" r:id="rId12"/>
    <p:sldId id="272" r:id="rId13"/>
    <p:sldId id="275" r:id="rId14"/>
    <p:sldId id="297" r:id="rId15"/>
    <p:sldId id="298" r:id="rId16"/>
    <p:sldId id="299" r:id="rId17"/>
    <p:sldId id="283" r:id="rId18"/>
    <p:sldId id="295" r:id="rId19"/>
    <p:sldId id="303" r:id="rId20"/>
    <p:sldId id="348" r:id="rId21"/>
    <p:sldId id="454" r:id="rId22"/>
    <p:sldId id="468" r:id="rId23"/>
    <p:sldId id="456" r:id="rId24"/>
    <p:sldId id="444" r:id="rId25"/>
    <p:sldId id="491" r:id="rId26"/>
    <p:sldId id="490" r:id="rId27"/>
    <p:sldId id="445" r:id="rId28"/>
    <p:sldId id="482" r:id="rId29"/>
    <p:sldId id="483" r:id="rId30"/>
    <p:sldId id="484" r:id="rId31"/>
    <p:sldId id="485" r:id="rId32"/>
    <p:sldId id="486" r:id="rId33"/>
    <p:sldId id="487" r:id="rId34"/>
    <p:sldId id="488" r:id="rId35"/>
    <p:sldId id="489" r:id="rId36"/>
    <p:sldId id="343"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atherine Todd" initials="" lastIdx="1" clrIdx="0"/>
  <p:cmAuthor id="1" name="Nhu To Nguyen" initials="NTN" lastIdx="1" clrIdx="1"/>
  <p:cmAuthor id="2" name="Nhu Trang" initials="J" lastIdx="1" clrIdx="2">
    <p:extLst>
      <p:ext uri="{19B8F6BF-5375-455C-9EA6-DF929625EA0E}">
        <p15:presenceInfo xmlns:p15="http://schemas.microsoft.com/office/powerpoint/2012/main" userId="Nhu Trang"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77A22"/>
    <a:srgbClr val="009999"/>
    <a:srgbClr val="0070C0"/>
    <a:srgbClr val="FF4F53"/>
    <a:srgbClr val="92D050"/>
    <a:srgbClr val="FFC000"/>
    <a:srgbClr val="C8A304"/>
    <a:srgbClr val="00467F"/>
    <a:srgbClr val="91919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75" autoAdjust="0"/>
    <p:restoredTop sz="85817" autoAdjust="0"/>
  </p:normalViewPr>
  <p:slideViewPr>
    <p:cSldViewPr>
      <p:cViewPr varScale="1">
        <p:scale>
          <a:sx n="115" d="100"/>
          <a:sy n="115" d="100"/>
        </p:scale>
        <p:origin x="1248" y="11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ommentAuthors" Target="commentAuthor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421D697-57C3-DF40-A7F3-87F1F0D0B1CA}" type="datetimeFigureOut">
              <a:rPr lang="en-US" smtClean="0"/>
              <a:pPr/>
              <a:t>2/26/2019</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C545C87-8751-3842-AF8A-504C719F8700}" type="slidenum">
              <a:rPr lang="en-US" smtClean="0"/>
              <a:pPr/>
              <a:t>‹#›</a:t>
            </a:fld>
            <a:endParaRPr lang="en-US" dirty="0"/>
          </a:p>
        </p:txBody>
      </p:sp>
    </p:spTree>
    <p:extLst>
      <p:ext uri="{BB962C8B-B14F-4D97-AF65-F5344CB8AC3E}">
        <p14:creationId xmlns:p14="http://schemas.microsoft.com/office/powerpoint/2010/main" val="4881359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C545C87-8751-3842-AF8A-504C719F8700}" type="slidenum">
              <a:rPr lang="en-US" smtClean="0"/>
              <a:pPr/>
              <a:t>1</a:t>
            </a:fld>
            <a:endParaRPr lang="en-US" dirty="0"/>
          </a:p>
        </p:txBody>
      </p:sp>
    </p:spTree>
    <p:extLst>
      <p:ext uri="{BB962C8B-B14F-4D97-AF65-F5344CB8AC3E}">
        <p14:creationId xmlns:p14="http://schemas.microsoft.com/office/powerpoint/2010/main" val="7136154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a:extLst>
              <a:ext uri="{FF2B5EF4-FFF2-40B4-BE49-F238E27FC236}">
                <a16:creationId xmlns:a16="http://schemas.microsoft.com/office/drawing/2014/main" id="{F4893845-2234-4CC6-8DC1-268CAC8A7028}"/>
              </a:ext>
            </a:extLst>
          </p:cNvPr>
          <p:cNvSpPr>
            <a:spLocks noGrp="1" noChangeArrowheads="1"/>
          </p:cNvSpPr>
          <p:nvPr>
            <p:ph type="sldNum" sz="quarter" idx="4294967295"/>
          </p:nvPr>
        </p:nvSpPr>
        <p:spPr bwMode="auto">
          <a:xfrm>
            <a:off x="3886200" y="8686800"/>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fld id="{79906994-C9CB-4FA7-B8A5-E6866E1C4D98}" type="slidenum">
              <a:rPr lang="en-US" altLang="en-US" sz="1200"/>
              <a:pPr eaLnBrk="1" hangingPunct="1"/>
              <a:t>11</a:t>
            </a:fld>
            <a:endParaRPr lang="en-US" altLang="en-US" sz="1200"/>
          </a:p>
        </p:txBody>
      </p:sp>
      <p:sp>
        <p:nvSpPr>
          <p:cNvPr id="52227" name="Rectangle 2">
            <a:extLst>
              <a:ext uri="{FF2B5EF4-FFF2-40B4-BE49-F238E27FC236}">
                <a16:creationId xmlns:a16="http://schemas.microsoft.com/office/drawing/2014/main" id="{92D6FBA3-A95B-4816-9540-5FE627E842AE}"/>
              </a:ext>
            </a:extLst>
          </p:cNvPr>
          <p:cNvSpPr>
            <a:spLocks noGrp="1" noRot="1" noChangeAspect="1" noChangeArrowheads="1" noTextEdit="1"/>
          </p:cNvSpPr>
          <p:nvPr>
            <p:ph type="sldImg"/>
          </p:nvPr>
        </p:nvSpPr>
        <p:spPr>
          <a:ln/>
        </p:spPr>
      </p:sp>
      <p:sp>
        <p:nvSpPr>
          <p:cNvPr id="52228" name="Rectangle 3">
            <a:extLst>
              <a:ext uri="{FF2B5EF4-FFF2-40B4-BE49-F238E27FC236}">
                <a16:creationId xmlns:a16="http://schemas.microsoft.com/office/drawing/2014/main" id="{AA7B7F71-807E-4E53-9EB8-2D97D8A6AA7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Times New Roman" panose="02020603050405020304" pitchFamily="18" charset="0"/>
            </a:endParaRPr>
          </a:p>
          <a:p>
            <a:pPr eaLnBrk="1" hangingPunct="1"/>
            <a:r>
              <a:rPr lang="en-US" altLang="en-US">
                <a:solidFill>
                  <a:srgbClr val="000000"/>
                </a:solidFill>
                <a:latin typeface="Verdana" panose="020B0604030504040204" pitchFamily="34" charset="0"/>
              </a:rPr>
              <a:t>Câu trả lời là 90% dừng sử dụng các chất dạng thuốc thuốc sau 3 tháng. Và chương trình được mở rộng</a:t>
            </a:r>
          </a:p>
          <a:p>
            <a:pPr eaLnBrk="1" hangingPunct="1"/>
            <a:endParaRPr lang="en-US" altLang="en-US">
              <a:latin typeface="Times New Roman" panose="02020603050405020304"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a:extLst>
              <a:ext uri="{FF2B5EF4-FFF2-40B4-BE49-F238E27FC236}">
                <a16:creationId xmlns:a16="http://schemas.microsoft.com/office/drawing/2014/main" id="{BF42DE89-F445-4947-8F9C-8171F0A36EFB}"/>
              </a:ext>
            </a:extLst>
          </p:cNvPr>
          <p:cNvSpPr>
            <a:spLocks noGrp="1" noChangeArrowheads="1"/>
          </p:cNvSpPr>
          <p:nvPr>
            <p:ph type="sldNum" sz="quarter" idx="4294967295"/>
          </p:nvPr>
        </p:nvSpPr>
        <p:spPr bwMode="auto">
          <a:xfrm>
            <a:off x="3886200" y="8686800"/>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fld id="{D75F43D8-7EB5-4FDD-9081-641DC024F4FC}" type="slidenum">
              <a:rPr lang="en-US" altLang="en-US" sz="1200"/>
              <a:pPr eaLnBrk="1" hangingPunct="1"/>
              <a:t>12</a:t>
            </a:fld>
            <a:endParaRPr lang="en-US" altLang="en-US" sz="1200"/>
          </a:p>
        </p:txBody>
      </p:sp>
      <p:sp>
        <p:nvSpPr>
          <p:cNvPr id="53251" name="Rectangle 2">
            <a:extLst>
              <a:ext uri="{FF2B5EF4-FFF2-40B4-BE49-F238E27FC236}">
                <a16:creationId xmlns:a16="http://schemas.microsoft.com/office/drawing/2014/main" id="{959D48F4-5701-4077-843A-B33A35E4240F}"/>
              </a:ext>
            </a:extLst>
          </p:cNvPr>
          <p:cNvSpPr>
            <a:spLocks noGrp="1" noRot="1" noChangeAspect="1" noChangeArrowheads="1" noTextEdit="1"/>
          </p:cNvSpPr>
          <p:nvPr>
            <p:ph type="sldImg"/>
          </p:nvPr>
        </p:nvSpPr>
        <p:spPr>
          <a:ln/>
        </p:spPr>
      </p:sp>
      <p:sp>
        <p:nvSpPr>
          <p:cNvPr id="53252" name="Rectangle 3">
            <a:extLst>
              <a:ext uri="{FF2B5EF4-FFF2-40B4-BE49-F238E27FC236}">
                <a16:creationId xmlns:a16="http://schemas.microsoft.com/office/drawing/2014/main" id="{EB8EF022-284A-439B-9549-3760B41A914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panose="02020603050405020304" pitchFamily="18" charset="0"/>
              </a:rPr>
              <a:t>Chương trình tiếp tục mở rộng và đến 1970, bác sỹ tư cũng cho thuốc điều trị nghiện. ½ số nhân viên được tuyển từ nhóm bệnh nhân đầu tiên, họ được gọi là trợ lý nghiên cứu và đi kèm với những nhà khoa học để hỗ trợ giúp đỡ lẫn nhau. Trợ lý nghiên cứu biết về nghiện nhà nghiên cứu biết vê lãnh vực khoa học</a:t>
            </a:r>
            <a:endParaRPr lang="vi-VN" altLang="en-US">
              <a:latin typeface="Times New Roman" panose="02020603050405020304" pitchFamily="18" charset="0"/>
            </a:endParaRPr>
          </a:p>
          <a:p>
            <a:endParaRPr lang="en-US" altLang="en-US">
              <a:latin typeface="Times New Roman" panose="02020603050405020304" pitchFamily="18" charset="0"/>
            </a:endParaRPr>
          </a:p>
          <a:p>
            <a:r>
              <a:rPr lang="en-US" altLang="en-US">
                <a:latin typeface="Times New Roman" panose="02020603050405020304" pitchFamily="18" charset="0"/>
              </a:rPr>
              <a:t>Tiếp đến phát triển chương trình toàn diện có bổ sung phần hướng nghiệp giáo dục gia đình. Ngoài ra cũng có thêm những hộ trợ khác để cho một cuộc sống bình thường nhiều công ty đã tuyển nhân viên là bệnh nhân MMT.</a:t>
            </a:r>
            <a:endParaRPr lang="vi-VN" altLang="en-US">
              <a:latin typeface="Times New Roman" panose="02020603050405020304" pitchFamily="18" charset="0"/>
            </a:endParaRPr>
          </a:p>
          <a:p>
            <a:endParaRPr lang="en-US" altLang="en-US">
              <a:latin typeface="Times New Roman" panose="02020603050405020304" pitchFamily="18"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a:extLst>
              <a:ext uri="{FF2B5EF4-FFF2-40B4-BE49-F238E27FC236}">
                <a16:creationId xmlns:a16="http://schemas.microsoft.com/office/drawing/2014/main" id="{C36E385F-FC00-4D98-ACE2-9CB05C657A26}"/>
              </a:ext>
            </a:extLst>
          </p:cNvPr>
          <p:cNvSpPr>
            <a:spLocks noGrp="1" noChangeArrowheads="1"/>
          </p:cNvSpPr>
          <p:nvPr>
            <p:ph type="sldNum" sz="quarter" idx="4294967295"/>
          </p:nvPr>
        </p:nvSpPr>
        <p:spPr bwMode="auto">
          <a:xfrm>
            <a:off x="3886200" y="8686800"/>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fld id="{2581B844-729B-4F0D-8582-A40D476E9C60}" type="slidenum">
              <a:rPr lang="en-US" altLang="en-US" sz="1200"/>
              <a:pPr eaLnBrk="1" hangingPunct="1"/>
              <a:t>13</a:t>
            </a:fld>
            <a:endParaRPr lang="en-US" altLang="en-US" sz="1200"/>
          </a:p>
        </p:txBody>
      </p:sp>
      <p:sp>
        <p:nvSpPr>
          <p:cNvPr id="54275" name="Rectangle 2">
            <a:extLst>
              <a:ext uri="{FF2B5EF4-FFF2-40B4-BE49-F238E27FC236}">
                <a16:creationId xmlns:a16="http://schemas.microsoft.com/office/drawing/2014/main" id="{4B150040-5AC6-4702-AB2D-0407EB425149}"/>
              </a:ext>
            </a:extLst>
          </p:cNvPr>
          <p:cNvSpPr>
            <a:spLocks noGrp="1" noRot="1" noChangeAspect="1" noChangeArrowheads="1" noTextEdit="1"/>
          </p:cNvSpPr>
          <p:nvPr>
            <p:ph type="sldImg"/>
          </p:nvPr>
        </p:nvSpPr>
        <p:spPr>
          <a:ln/>
        </p:spPr>
      </p:sp>
      <p:sp>
        <p:nvSpPr>
          <p:cNvPr id="54276" name="Rectangle 3">
            <a:extLst>
              <a:ext uri="{FF2B5EF4-FFF2-40B4-BE49-F238E27FC236}">
                <a16:creationId xmlns:a16="http://schemas.microsoft.com/office/drawing/2014/main" id="{D26D4B7D-8B95-48AE-93BB-BE7DF95F67D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panose="02020603050405020304" pitchFamily="18" charset="0"/>
              </a:rPr>
              <a:t>Biểu đồ này cho thấy việc giảm cướp bóc, tội phạm, chết do nghiện ma túy và viêm gan lây qua đường máu tại thành phố New York khi 19,000 bệnh nhân tham gia chương trình methadone.</a:t>
            </a:r>
            <a:endParaRPr lang="vi-VN" altLang="en-US">
              <a:latin typeface="Times New Roman" panose="02020603050405020304" pitchFamily="18" charset="0"/>
            </a:endParaRPr>
          </a:p>
          <a:p>
            <a:endParaRPr lang="en-US" altLang="en-US">
              <a:latin typeface="Times New Roman" panose="02020603050405020304" pitchFamily="18" charset="0"/>
            </a:endParaRPr>
          </a:p>
          <a:p>
            <a:r>
              <a:rPr lang="en-US" altLang="en-US">
                <a:latin typeface="Times New Roman" panose="02020603050405020304" pitchFamily="18" charset="0"/>
              </a:rPr>
              <a:t>Các cuộc đánh giá trên nhiều nơi thế giới cho thấy kết quả tương tự cho dù có khác biệt văn hóa, giáo dục, chủng tộc, tài chánh giữa các bệnh nhân. Khi dùng đúng liều khoảng 90% không dùng heroin trong 3 tháng, đồng thời giảm một cách đáng kể hành vi liên quan đến tội phạm.</a:t>
            </a:r>
            <a:endParaRPr lang="vi-VN" altLang="en-US">
              <a:latin typeface="Times New Roman" panose="02020603050405020304" pitchFamily="18" charset="0"/>
            </a:endParaRPr>
          </a:p>
          <a:p>
            <a:endParaRPr lang="en-US" altLang="en-US">
              <a:latin typeface="Times New Roman" panose="02020603050405020304" pitchFamily="18"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a:extLst>
              <a:ext uri="{FF2B5EF4-FFF2-40B4-BE49-F238E27FC236}">
                <a16:creationId xmlns:a16="http://schemas.microsoft.com/office/drawing/2014/main" id="{F42154B1-B8E7-4778-952B-D622ADA33868}"/>
              </a:ext>
            </a:extLst>
          </p:cNvPr>
          <p:cNvSpPr>
            <a:spLocks noGrp="1" noRot="1" noChangeAspect="1" noTextEdit="1"/>
          </p:cNvSpPr>
          <p:nvPr>
            <p:ph type="sldImg"/>
          </p:nvPr>
        </p:nvSpPr>
        <p:spPr>
          <a:ln/>
        </p:spPr>
      </p:sp>
      <p:sp>
        <p:nvSpPr>
          <p:cNvPr id="60419" name="Notes Placeholder 2">
            <a:extLst>
              <a:ext uri="{FF2B5EF4-FFF2-40B4-BE49-F238E27FC236}">
                <a16:creationId xmlns:a16="http://schemas.microsoft.com/office/drawing/2014/main" id="{7343E2D2-50D7-4BB1-BDC6-2BEA847CE1D5}"/>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vi-VN" altLang="en-US">
                <a:latin typeface="Times New Roman" panose="02020603050405020304" pitchFamily="18" charset="0"/>
              </a:rPr>
              <a:t>Tác dụng kéo dài giúp hồi phục cơ thể và hồi phục tổn thương do các chất dạng thuốc phiện  gây ra.</a:t>
            </a:r>
          </a:p>
          <a:p>
            <a:endParaRPr lang="vi-VN" altLang="en-US">
              <a:latin typeface="Times New Roman" panose="02020603050405020304" pitchFamily="18" charset="0"/>
            </a:endParaRPr>
          </a:p>
          <a:p>
            <a:r>
              <a:rPr lang="vi-VN" altLang="en-US">
                <a:latin typeface="Times New Roman" panose="02020603050405020304" pitchFamily="18" charset="0"/>
              </a:rPr>
              <a:t>Methadone tác dụng như các thuốc khác giúp điều trị các bệnh mãn tính. Nghiện là bệnh có thể kiểm soát, điều trị được, giống như tăng huyết áp, tiểu đường hay hen suyển. Để hiệu quả cần thiết lập liều điều trị thích hợp, đủ để ngăn các triệu chứng cai, đói thuốc và tái nghiện.</a:t>
            </a:r>
          </a:p>
        </p:txBody>
      </p:sp>
    </p:spTree>
    <p:extLst>
      <p:ext uri="{BB962C8B-B14F-4D97-AF65-F5344CB8AC3E}">
        <p14:creationId xmlns:p14="http://schemas.microsoft.com/office/powerpoint/2010/main" val="5548232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a:extLst>
              <a:ext uri="{FF2B5EF4-FFF2-40B4-BE49-F238E27FC236}">
                <a16:creationId xmlns:a16="http://schemas.microsoft.com/office/drawing/2014/main" id="{680C0CC7-1618-47FB-AA52-43DCB21DAF93}"/>
              </a:ext>
            </a:extLst>
          </p:cNvPr>
          <p:cNvSpPr>
            <a:spLocks noGrp="1" noRot="1" noChangeAspect="1" noTextEdit="1"/>
          </p:cNvSpPr>
          <p:nvPr>
            <p:ph type="sldImg"/>
          </p:nvPr>
        </p:nvSpPr>
        <p:spPr>
          <a:ln/>
        </p:spPr>
      </p:sp>
      <p:sp>
        <p:nvSpPr>
          <p:cNvPr id="61443" name="Notes Placeholder 2">
            <a:extLst>
              <a:ext uri="{FF2B5EF4-FFF2-40B4-BE49-F238E27FC236}">
                <a16:creationId xmlns:a16="http://schemas.microsoft.com/office/drawing/2014/main" id="{397200EF-526A-4769-B102-67A8E5A44216}"/>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SzPct val="130000"/>
            </a:pPr>
            <a:r>
              <a:rPr lang="en-US" altLang="en-US" dirty="0" err="1">
                <a:latin typeface="Verdana" panose="020B0604030504040204" pitchFamily="34" charset="0"/>
              </a:rPr>
              <a:t>Với</a:t>
            </a:r>
            <a:r>
              <a:rPr lang="en-US" altLang="en-US" dirty="0">
                <a:latin typeface="Verdana" panose="020B0604030504040204" pitchFamily="34" charset="0"/>
              </a:rPr>
              <a:t> </a:t>
            </a:r>
            <a:r>
              <a:rPr lang="en-US" altLang="en-US" dirty="0" err="1">
                <a:latin typeface="Verdana" panose="020B0604030504040204" pitchFamily="34" charset="0"/>
              </a:rPr>
              <a:t>một</a:t>
            </a:r>
            <a:r>
              <a:rPr lang="en-US" altLang="en-US" dirty="0">
                <a:latin typeface="Verdana" panose="020B0604030504040204" pitchFamily="34" charset="0"/>
              </a:rPr>
              <a:t> </a:t>
            </a:r>
            <a:r>
              <a:rPr lang="en-US" altLang="en-US" dirty="0" err="1">
                <a:latin typeface="Verdana" panose="020B0604030504040204" pitchFamily="34" charset="0"/>
              </a:rPr>
              <a:t>liều</a:t>
            </a:r>
            <a:r>
              <a:rPr lang="en-US" altLang="en-US" dirty="0">
                <a:latin typeface="Verdana" panose="020B0604030504040204" pitchFamily="34" charset="0"/>
              </a:rPr>
              <a:t> </a:t>
            </a:r>
            <a:r>
              <a:rPr lang="en-US" altLang="en-US" dirty="0" err="1">
                <a:latin typeface="Verdana" panose="020B0604030504040204" pitchFamily="34" charset="0"/>
              </a:rPr>
              <a:t>thích</a:t>
            </a:r>
            <a:r>
              <a:rPr lang="en-US" altLang="en-US" dirty="0">
                <a:latin typeface="Verdana" panose="020B0604030504040204" pitchFamily="34" charset="0"/>
              </a:rPr>
              <a:t> </a:t>
            </a:r>
            <a:r>
              <a:rPr lang="en-US" altLang="en-US" dirty="0" err="1">
                <a:latin typeface="Verdana" panose="020B0604030504040204" pitchFamily="34" charset="0"/>
              </a:rPr>
              <a:t>hợp</a:t>
            </a:r>
            <a:r>
              <a:rPr lang="en-US" altLang="en-US" dirty="0">
                <a:latin typeface="Verdana" panose="020B0604030504040204" pitchFamily="34" charset="0"/>
              </a:rPr>
              <a:t>, Dole </a:t>
            </a:r>
            <a:r>
              <a:rPr lang="en-US" altLang="en-US" dirty="0" err="1">
                <a:latin typeface="Verdana" panose="020B0604030504040204" pitchFamily="34" charset="0"/>
              </a:rPr>
              <a:t>và</a:t>
            </a:r>
            <a:r>
              <a:rPr lang="en-US" altLang="en-US" dirty="0">
                <a:latin typeface="Verdana" panose="020B0604030504040204" pitchFamily="34" charset="0"/>
              </a:rPr>
              <a:t> </a:t>
            </a:r>
            <a:r>
              <a:rPr lang="en-US" altLang="en-US" dirty="0" err="1">
                <a:latin typeface="Verdana" panose="020B0604030504040204" pitchFamily="34" charset="0"/>
              </a:rPr>
              <a:t>Nyswander</a:t>
            </a:r>
            <a:r>
              <a:rPr lang="en-US" altLang="en-US" dirty="0">
                <a:latin typeface="Verdana" panose="020B0604030504040204" pitchFamily="34" charset="0"/>
              </a:rPr>
              <a:t> </a:t>
            </a:r>
            <a:r>
              <a:rPr lang="en-US" altLang="en-US" dirty="0" err="1">
                <a:latin typeface="Verdana" panose="020B0604030504040204" pitchFamily="34" charset="0"/>
              </a:rPr>
              <a:t>gọi</a:t>
            </a:r>
            <a:r>
              <a:rPr lang="en-US" altLang="en-US" dirty="0">
                <a:latin typeface="Verdana" panose="020B0604030504040204" pitchFamily="34" charset="0"/>
              </a:rPr>
              <a:t> </a:t>
            </a:r>
            <a:r>
              <a:rPr lang="en-US" altLang="en-US" dirty="0" err="1">
                <a:latin typeface="Verdana" panose="020B0604030504040204" pitchFamily="34" charset="0"/>
              </a:rPr>
              <a:t>là</a:t>
            </a:r>
            <a:r>
              <a:rPr lang="en-US" altLang="en-US" dirty="0">
                <a:latin typeface="Verdana" panose="020B0604030504040204" pitchFamily="34" charset="0"/>
              </a:rPr>
              <a:t> </a:t>
            </a:r>
            <a:r>
              <a:rPr lang="en-US" altLang="en-US" dirty="0" err="1">
                <a:latin typeface="Verdana" panose="020B0604030504040204" pitchFamily="34" charset="0"/>
              </a:rPr>
              <a:t>hiệu</a:t>
            </a:r>
            <a:r>
              <a:rPr lang="en-US" altLang="en-US" dirty="0">
                <a:latin typeface="Verdana" panose="020B0604030504040204" pitchFamily="34" charset="0"/>
              </a:rPr>
              <a:t> </a:t>
            </a:r>
            <a:r>
              <a:rPr lang="en-US" altLang="en-US" dirty="0" err="1">
                <a:latin typeface="Verdana" panose="020B0604030504040204" pitchFamily="34" charset="0"/>
              </a:rPr>
              <a:t>ứng</a:t>
            </a:r>
            <a:r>
              <a:rPr lang="en-US" altLang="en-US" dirty="0">
                <a:latin typeface="Verdana" panose="020B0604030504040204" pitchFamily="34" charset="0"/>
              </a:rPr>
              <a:t> </a:t>
            </a:r>
            <a:r>
              <a:rPr lang="ja-JP" altLang="en-US" dirty="0">
                <a:latin typeface="Verdana" panose="020B0604030504040204" pitchFamily="34" charset="0"/>
              </a:rPr>
              <a:t>“</a:t>
            </a:r>
            <a:r>
              <a:rPr lang="en-US" altLang="ja-JP" dirty="0" err="1">
                <a:latin typeface="Verdana" panose="020B0604030504040204" pitchFamily="34" charset="0"/>
              </a:rPr>
              <a:t>phong</a:t>
            </a:r>
            <a:r>
              <a:rPr lang="en-US" altLang="ja-JP" dirty="0">
                <a:latin typeface="Verdana" panose="020B0604030504040204" pitchFamily="34" charset="0"/>
              </a:rPr>
              <a:t> </a:t>
            </a:r>
            <a:r>
              <a:rPr lang="en-US" altLang="ja-JP" dirty="0" err="1">
                <a:latin typeface="Verdana" panose="020B0604030504040204" pitchFamily="34" charset="0"/>
              </a:rPr>
              <a:t>tỏa</a:t>
            </a:r>
            <a:r>
              <a:rPr lang="en-US" altLang="ja-JP" dirty="0">
                <a:latin typeface="Verdana" panose="020B0604030504040204" pitchFamily="34" charset="0"/>
              </a:rPr>
              <a:t> ma </a:t>
            </a:r>
            <a:r>
              <a:rPr lang="en-US" altLang="ja-JP" dirty="0" err="1">
                <a:latin typeface="Verdana" panose="020B0604030504040204" pitchFamily="34" charset="0"/>
              </a:rPr>
              <a:t>túy</a:t>
            </a:r>
            <a:r>
              <a:rPr lang="en-US" altLang="ja-JP" dirty="0">
                <a:latin typeface="Verdana" panose="020B0604030504040204" pitchFamily="34" charset="0"/>
              </a:rPr>
              <a:t>.</a:t>
            </a:r>
            <a:r>
              <a:rPr lang="ja-JP" altLang="en-US" dirty="0">
                <a:latin typeface="Verdana" panose="020B0604030504040204" pitchFamily="34" charset="0"/>
              </a:rPr>
              <a:t>”</a:t>
            </a:r>
            <a:r>
              <a:rPr lang="en-US" altLang="ja-JP" dirty="0">
                <a:latin typeface="Verdana" panose="020B0604030504040204" pitchFamily="34" charset="0"/>
              </a:rPr>
              <a:t> </a:t>
            </a:r>
            <a:r>
              <a:rPr lang="en-US" altLang="en-US" dirty="0" err="1">
                <a:latin typeface="Verdana" panose="020B0604030504040204" pitchFamily="34" charset="0"/>
              </a:rPr>
              <a:t>Họ</a:t>
            </a:r>
            <a:r>
              <a:rPr lang="en-US" altLang="en-US" dirty="0">
                <a:latin typeface="Verdana" panose="020B0604030504040204" pitchFamily="34" charset="0"/>
              </a:rPr>
              <a:t> </a:t>
            </a:r>
            <a:r>
              <a:rPr lang="en-US" altLang="en-US" dirty="0" err="1">
                <a:latin typeface="Verdana" panose="020B0604030504040204" pitchFamily="34" charset="0"/>
              </a:rPr>
              <a:t>tìm</a:t>
            </a:r>
            <a:r>
              <a:rPr lang="en-US" altLang="en-US" dirty="0">
                <a:latin typeface="Verdana" panose="020B0604030504040204" pitchFamily="34" charset="0"/>
              </a:rPr>
              <a:t> </a:t>
            </a:r>
            <a:r>
              <a:rPr lang="en-US" altLang="en-US" dirty="0" err="1">
                <a:latin typeface="Verdana" panose="020B0604030504040204" pitchFamily="34" charset="0"/>
              </a:rPr>
              <a:t>thấy</a:t>
            </a:r>
            <a:r>
              <a:rPr lang="en-US" altLang="en-US" dirty="0">
                <a:latin typeface="Verdana" panose="020B0604030504040204" pitchFamily="34" charset="0"/>
              </a:rPr>
              <a:t> </a:t>
            </a:r>
            <a:r>
              <a:rPr lang="en-US" altLang="en-US" dirty="0" err="1">
                <a:latin typeface="Verdana" panose="020B0604030504040204" pitchFamily="34" charset="0"/>
              </a:rPr>
              <a:t>rằng</a:t>
            </a:r>
            <a:r>
              <a:rPr lang="en-US" altLang="en-US" dirty="0">
                <a:latin typeface="Verdana" panose="020B0604030504040204" pitchFamily="34" charset="0"/>
              </a:rPr>
              <a:t> </a:t>
            </a:r>
            <a:r>
              <a:rPr lang="en-US" altLang="en-US" dirty="0" err="1">
                <a:latin typeface="Verdana" panose="020B0604030504040204" pitchFamily="34" charset="0"/>
              </a:rPr>
              <a:t>liều</a:t>
            </a:r>
            <a:r>
              <a:rPr lang="en-US" altLang="en-US" dirty="0">
                <a:latin typeface="Verdana" panose="020B0604030504040204" pitchFamily="34" charset="0"/>
              </a:rPr>
              <a:t> </a:t>
            </a:r>
            <a:r>
              <a:rPr lang="en-US" altLang="en-US" dirty="0" err="1">
                <a:latin typeface="Verdana" panose="020B0604030504040204" pitchFamily="34" charset="0"/>
              </a:rPr>
              <a:t>lượng</a:t>
            </a:r>
            <a:r>
              <a:rPr lang="en-US" altLang="en-US" dirty="0">
                <a:latin typeface="Verdana" panose="020B0604030504040204" pitchFamily="34" charset="0"/>
              </a:rPr>
              <a:t> </a:t>
            </a:r>
            <a:r>
              <a:rPr lang="en-US" altLang="en-US" dirty="0" err="1">
                <a:latin typeface="Verdana" panose="020B0604030504040204" pitchFamily="34" charset="0"/>
              </a:rPr>
              <a:t>giữa</a:t>
            </a:r>
            <a:r>
              <a:rPr lang="en-US" altLang="en-US" dirty="0">
                <a:latin typeface="Verdana" panose="020B0604030504040204" pitchFamily="34" charset="0"/>
              </a:rPr>
              <a:t> 70 -100mgs </a:t>
            </a:r>
            <a:r>
              <a:rPr lang="en-US" altLang="en-US" dirty="0" err="1">
                <a:latin typeface="Verdana" panose="020B0604030504040204" pitchFamily="34" charset="0"/>
              </a:rPr>
              <a:t>khóa</a:t>
            </a:r>
            <a:r>
              <a:rPr lang="en-US" altLang="en-US" dirty="0">
                <a:latin typeface="Verdana" panose="020B0604030504040204" pitchFamily="34" charset="0"/>
              </a:rPr>
              <a:t> </a:t>
            </a:r>
            <a:r>
              <a:rPr lang="en-US" altLang="en-US" dirty="0" err="1">
                <a:latin typeface="Verdana" panose="020B0604030504040204" pitchFamily="34" charset="0"/>
              </a:rPr>
              <a:t>sự</a:t>
            </a:r>
            <a:r>
              <a:rPr lang="en-US" altLang="en-US" dirty="0">
                <a:latin typeface="Verdana" panose="020B0604030504040204" pitchFamily="34" charset="0"/>
              </a:rPr>
              <a:t> </a:t>
            </a:r>
            <a:r>
              <a:rPr lang="en-US" altLang="en-US" dirty="0" err="1">
                <a:latin typeface="Verdana" panose="020B0604030504040204" pitchFamily="34" charset="0"/>
              </a:rPr>
              <a:t>ảnh</a:t>
            </a:r>
            <a:r>
              <a:rPr lang="en-US" altLang="en-US" dirty="0">
                <a:latin typeface="Verdana" panose="020B0604030504040204" pitchFamily="34" charset="0"/>
              </a:rPr>
              <a:t> </a:t>
            </a:r>
            <a:r>
              <a:rPr lang="en-US" altLang="en-US" dirty="0" err="1">
                <a:latin typeface="Verdana" panose="020B0604030504040204" pitchFamily="34" charset="0"/>
              </a:rPr>
              <a:t>hưởng</a:t>
            </a:r>
            <a:r>
              <a:rPr lang="en-US" altLang="en-US" dirty="0">
                <a:latin typeface="Verdana" panose="020B0604030504040204" pitchFamily="34" charset="0"/>
              </a:rPr>
              <a:t> </a:t>
            </a:r>
            <a:r>
              <a:rPr lang="en-US" altLang="en-US" dirty="0" err="1">
                <a:latin typeface="Verdana" panose="020B0604030504040204" pitchFamily="34" charset="0"/>
              </a:rPr>
              <a:t>của</a:t>
            </a:r>
            <a:r>
              <a:rPr lang="en-US" altLang="en-US" dirty="0">
                <a:latin typeface="Verdana" panose="020B0604030504040204" pitchFamily="34" charset="0"/>
              </a:rPr>
              <a:t> </a:t>
            </a:r>
            <a:r>
              <a:rPr lang="en-US" altLang="en-US" dirty="0" err="1">
                <a:latin typeface="Verdana" panose="020B0604030504040204" pitchFamily="34" charset="0"/>
              </a:rPr>
              <a:t>các</a:t>
            </a:r>
            <a:r>
              <a:rPr lang="en-US" altLang="en-US" dirty="0">
                <a:latin typeface="Verdana" panose="020B0604030504040204" pitchFamily="34" charset="0"/>
              </a:rPr>
              <a:t> </a:t>
            </a:r>
            <a:r>
              <a:rPr lang="en-US" altLang="en-US" dirty="0" err="1">
                <a:latin typeface="Verdana" panose="020B0604030504040204" pitchFamily="34" charset="0"/>
              </a:rPr>
              <a:t>chất</a:t>
            </a:r>
            <a:r>
              <a:rPr lang="en-US" altLang="en-US" dirty="0">
                <a:latin typeface="Verdana" panose="020B0604030504040204" pitchFamily="34" charset="0"/>
              </a:rPr>
              <a:t> </a:t>
            </a:r>
            <a:r>
              <a:rPr lang="en-US" altLang="en-US" dirty="0" err="1">
                <a:latin typeface="Verdana" panose="020B0604030504040204" pitchFamily="34" charset="0"/>
              </a:rPr>
              <a:t>dạng</a:t>
            </a:r>
            <a:r>
              <a:rPr lang="en-US" altLang="en-US" dirty="0">
                <a:latin typeface="Verdana" panose="020B0604030504040204" pitchFamily="34" charset="0"/>
              </a:rPr>
              <a:t> </a:t>
            </a:r>
            <a:r>
              <a:rPr lang="en-US" altLang="en-US" dirty="0" err="1">
                <a:latin typeface="Verdana" panose="020B0604030504040204" pitchFamily="34" charset="0"/>
              </a:rPr>
              <a:t>thuốc</a:t>
            </a:r>
            <a:r>
              <a:rPr lang="en-US" altLang="en-US" dirty="0">
                <a:latin typeface="Verdana" panose="020B0604030504040204" pitchFamily="34" charset="0"/>
              </a:rPr>
              <a:t> </a:t>
            </a:r>
            <a:r>
              <a:rPr lang="en-US" altLang="en-US" dirty="0" err="1">
                <a:latin typeface="Verdana" panose="020B0604030504040204" pitchFamily="34" charset="0"/>
              </a:rPr>
              <a:t>phiện</a:t>
            </a:r>
            <a:r>
              <a:rPr lang="en-US" altLang="en-US" dirty="0">
                <a:latin typeface="Verdana" panose="020B0604030504040204" pitchFamily="34" charset="0"/>
              </a:rPr>
              <a:t>. </a:t>
            </a:r>
          </a:p>
          <a:p>
            <a:pPr eaLnBrk="1" hangingPunct="1">
              <a:buSzPct val="130000"/>
            </a:pPr>
            <a:r>
              <a:rPr lang="en-US" altLang="en-US" dirty="0" err="1">
                <a:latin typeface="Verdana" panose="020B0604030504040204" pitchFamily="34" charset="0"/>
              </a:rPr>
              <a:t>Tất</a:t>
            </a:r>
            <a:r>
              <a:rPr lang="en-US" altLang="en-US" dirty="0">
                <a:latin typeface="Verdana" panose="020B0604030504040204" pitchFamily="34" charset="0"/>
              </a:rPr>
              <a:t> </a:t>
            </a:r>
            <a:r>
              <a:rPr lang="en-US" altLang="en-US" dirty="0" err="1">
                <a:latin typeface="Verdana" panose="020B0604030504040204" pitchFamily="34" charset="0"/>
              </a:rPr>
              <a:t>cả</a:t>
            </a:r>
            <a:r>
              <a:rPr lang="en-US" altLang="en-US" dirty="0">
                <a:latin typeface="Verdana" panose="020B0604030504040204" pitchFamily="34" charset="0"/>
              </a:rPr>
              <a:t> </a:t>
            </a:r>
            <a:r>
              <a:rPr lang="en-US" altLang="en-US" dirty="0" err="1">
                <a:latin typeface="Verdana" panose="020B0604030504040204" pitchFamily="34" charset="0"/>
              </a:rPr>
              <a:t>mọi</a:t>
            </a:r>
            <a:r>
              <a:rPr lang="en-US" altLang="en-US" dirty="0">
                <a:latin typeface="Verdana" panose="020B0604030504040204" pitchFamily="34" charset="0"/>
              </a:rPr>
              <a:t> </a:t>
            </a:r>
            <a:r>
              <a:rPr lang="en-US" altLang="en-US" dirty="0" err="1">
                <a:latin typeface="Verdana" panose="020B0604030504040204" pitchFamily="34" charset="0"/>
              </a:rPr>
              <a:t>người</a:t>
            </a:r>
            <a:r>
              <a:rPr lang="en-US" altLang="en-US" dirty="0">
                <a:latin typeface="Verdana" panose="020B0604030504040204" pitchFamily="34" charset="0"/>
              </a:rPr>
              <a:t> </a:t>
            </a:r>
            <a:r>
              <a:rPr lang="en-US" altLang="en-US" dirty="0" err="1">
                <a:latin typeface="Verdana" panose="020B0604030504040204" pitchFamily="34" charset="0"/>
              </a:rPr>
              <a:t>khác</a:t>
            </a:r>
            <a:r>
              <a:rPr lang="en-US" altLang="en-US" dirty="0">
                <a:latin typeface="Verdana" panose="020B0604030504040204" pitchFamily="34" charset="0"/>
              </a:rPr>
              <a:t> </a:t>
            </a:r>
            <a:r>
              <a:rPr lang="en-US" altLang="en-US" dirty="0" err="1">
                <a:latin typeface="Verdana" panose="020B0604030504040204" pitchFamily="34" charset="0"/>
              </a:rPr>
              <a:t>nhau</a:t>
            </a:r>
            <a:r>
              <a:rPr lang="en-US" altLang="en-US" dirty="0">
                <a:latin typeface="Verdana" panose="020B0604030504040204" pitchFamily="34" charset="0"/>
              </a:rPr>
              <a:t>. Quan </a:t>
            </a:r>
            <a:r>
              <a:rPr lang="en-US" altLang="en-US" dirty="0" err="1">
                <a:latin typeface="Verdana" panose="020B0604030504040204" pitchFamily="34" charset="0"/>
              </a:rPr>
              <a:t>trọng</a:t>
            </a:r>
            <a:r>
              <a:rPr lang="en-US" altLang="en-US" dirty="0">
                <a:latin typeface="Verdana" panose="020B0604030504040204" pitchFamily="34" charset="0"/>
              </a:rPr>
              <a:t> </a:t>
            </a:r>
            <a:r>
              <a:rPr lang="en-US" altLang="en-US" dirty="0" err="1">
                <a:latin typeface="Verdana" panose="020B0604030504040204" pitchFamily="34" charset="0"/>
              </a:rPr>
              <a:t>là</a:t>
            </a:r>
            <a:r>
              <a:rPr lang="en-US" altLang="en-US" dirty="0">
                <a:latin typeface="Verdana" panose="020B0604030504040204" pitchFamily="34" charset="0"/>
              </a:rPr>
              <a:t> </a:t>
            </a:r>
            <a:r>
              <a:rPr lang="en-US" altLang="en-US" dirty="0" err="1">
                <a:latin typeface="Verdana" panose="020B0604030504040204" pitchFamily="34" charset="0"/>
              </a:rPr>
              <a:t>kê</a:t>
            </a:r>
            <a:r>
              <a:rPr lang="en-US" altLang="en-US" dirty="0">
                <a:latin typeface="Verdana" panose="020B0604030504040204" pitchFamily="34" charset="0"/>
              </a:rPr>
              <a:t> </a:t>
            </a:r>
            <a:r>
              <a:rPr lang="en-US" altLang="en-US" dirty="0" err="1">
                <a:latin typeface="Verdana" panose="020B0604030504040204" pitchFamily="34" charset="0"/>
              </a:rPr>
              <a:t>một</a:t>
            </a:r>
            <a:r>
              <a:rPr lang="en-US" altLang="en-US" dirty="0">
                <a:latin typeface="Verdana" panose="020B0604030504040204" pitchFamily="34" charset="0"/>
              </a:rPr>
              <a:t> </a:t>
            </a:r>
            <a:r>
              <a:rPr lang="en-US" altLang="en-US" dirty="0" err="1">
                <a:latin typeface="Verdana" panose="020B0604030504040204" pitchFamily="34" charset="0"/>
              </a:rPr>
              <a:t>liều</a:t>
            </a:r>
            <a:r>
              <a:rPr lang="en-US" altLang="en-US" dirty="0">
                <a:latin typeface="Verdana" panose="020B0604030504040204" pitchFamily="34" charset="0"/>
              </a:rPr>
              <a:t> </a:t>
            </a:r>
            <a:r>
              <a:rPr lang="en-US" altLang="en-US" dirty="0" err="1">
                <a:latin typeface="Verdana" panose="020B0604030504040204" pitchFamily="34" charset="0"/>
              </a:rPr>
              <a:t>đúng</a:t>
            </a:r>
            <a:r>
              <a:rPr lang="en-US" altLang="en-US" dirty="0">
                <a:latin typeface="Verdana" panose="020B0604030504040204" pitchFamily="34" charset="0"/>
              </a:rPr>
              <a:t> </a:t>
            </a:r>
            <a:r>
              <a:rPr lang="en-US" altLang="en-US" dirty="0" err="1">
                <a:latin typeface="Verdana" panose="020B0604030504040204" pitchFamily="34" charset="0"/>
              </a:rPr>
              <a:t>cho</a:t>
            </a:r>
            <a:r>
              <a:rPr lang="en-US" altLang="en-US" dirty="0">
                <a:latin typeface="Verdana" panose="020B0604030504040204" pitchFamily="34" charset="0"/>
              </a:rPr>
              <a:t> </a:t>
            </a:r>
            <a:r>
              <a:rPr lang="en-US" altLang="en-US" dirty="0" err="1">
                <a:latin typeface="Verdana" panose="020B0604030504040204" pitchFamily="34" charset="0"/>
              </a:rPr>
              <a:t>cá</a:t>
            </a:r>
            <a:r>
              <a:rPr lang="en-US" altLang="en-US" dirty="0">
                <a:latin typeface="Verdana" panose="020B0604030504040204" pitchFamily="34" charset="0"/>
              </a:rPr>
              <a:t> </a:t>
            </a:r>
            <a:r>
              <a:rPr lang="en-US" altLang="en-US" dirty="0" err="1">
                <a:latin typeface="Verdana" panose="020B0604030504040204" pitchFamily="34" charset="0"/>
              </a:rPr>
              <a:t>nhân</a:t>
            </a:r>
            <a:endParaRPr lang="en-US" altLang="en-US" dirty="0">
              <a:latin typeface="Verdana" panose="020B0604030504040204" pitchFamily="34" charset="0"/>
            </a:endParaRPr>
          </a:p>
          <a:p>
            <a:pPr eaLnBrk="1" hangingPunct="1">
              <a:spcAft>
                <a:spcPts val="350"/>
              </a:spcAft>
              <a:buSzPct val="130000"/>
            </a:pPr>
            <a:endParaRPr lang="en-US" altLang="en-US" dirty="0">
              <a:latin typeface="Verdana" panose="020B0604030504040204" pitchFamily="34" charset="0"/>
            </a:endParaRPr>
          </a:p>
          <a:p>
            <a:pPr eaLnBrk="1" hangingPunct="1">
              <a:spcAft>
                <a:spcPts val="350"/>
              </a:spcAft>
              <a:buSzPct val="130000"/>
            </a:pPr>
            <a:r>
              <a:rPr lang="en-US" altLang="en-US" dirty="0">
                <a:solidFill>
                  <a:srgbClr val="3C6507"/>
                </a:solidFill>
                <a:latin typeface="Verdana" panose="020B0604030504040204" pitchFamily="34" charset="0"/>
              </a:rPr>
              <a:t>Quan </a:t>
            </a:r>
            <a:r>
              <a:rPr lang="en-US" altLang="en-US" dirty="0" err="1">
                <a:solidFill>
                  <a:srgbClr val="3C6507"/>
                </a:solidFill>
                <a:latin typeface="Verdana" panose="020B0604030504040204" pitchFamily="34" charset="0"/>
              </a:rPr>
              <a:t>trọng</a:t>
            </a:r>
            <a:r>
              <a:rPr lang="en-US" altLang="en-US" dirty="0">
                <a:solidFill>
                  <a:srgbClr val="3C6507"/>
                </a:solidFill>
                <a:latin typeface="Verdana" panose="020B0604030504040204" pitchFamily="34" charset="0"/>
              </a:rPr>
              <a:t> </a:t>
            </a:r>
            <a:r>
              <a:rPr lang="en-US" altLang="en-US" dirty="0" err="1">
                <a:solidFill>
                  <a:srgbClr val="3C6507"/>
                </a:solidFill>
                <a:latin typeface="Verdana" panose="020B0604030504040204" pitchFamily="34" charset="0"/>
              </a:rPr>
              <a:t>hơn</a:t>
            </a:r>
            <a:r>
              <a:rPr lang="en-US" altLang="en-US" dirty="0">
                <a:solidFill>
                  <a:srgbClr val="3C6507"/>
                </a:solidFill>
                <a:latin typeface="Verdana" panose="020B0604030504040204" pitchFamily="34" charset="0"/>
              </a:rPr>
              <a:t>, </a:t>
            </a:r>
            <a:r>
              <a:rPr lang="en-US" altLang="en-US" dirty="0" err="1">
                <a:solidFill>
                  <a:srgbClr val="3C6507"/>
                </a:solidFill>
                <a:latin typeface="Verdana" panose="020B0604030504040204" pitchFamily="34" charset="0"/>
              </a:rPr>
              <a:t>nó</a:t>
            </a:r>
            <a:r>
              <a:rPr lang="en-US" altLang="en-US" dirty="0">
                <a:solidFill>
                  <a:srgbClr val="3C6507"/>
                </a:solidFill>
                <a:latin typeface="Verdana" panose="020B0604030504040204" pitchFamily="34" charset="0"/>
              </a:rPr>
              <a:t> </a:t>
            </a:r>
            <a:r>
              <a:rPr lang="en-US" altLang="en-US" dirty="0" err="1">
                <a:solidFill>
                  <a:srgbClr val="3C6507"/>
                </a:solidFill>
                <a:latin typeface="Verdana" panose="020B0604030504040204" pitchFamily="34" charset="0"/>
              </a:rPr>
              <a:t>khóa</a:t>
            </a:r>
            <a:r>
              <a:rPr lang="en-US" altLang="en-US" dirty="0">
                <a:solidFill>
                  <a:srgbClr val="3C6507"/>
                </a:solidFill>
                <a:latin typeface="Verdana" panose="020B0604030504040204" pitchFamily="34" charset="0"/>
              </a:rPr>
              <a:t> </a:t>
            </a:r>
            <a:r>
              <a:rPr lang="en-US" altLang="en-US" dirty="0" err="1">
                <a:solidFill>
                  <a:srgbClr val="3C6507"/>
                </a:solidFill>
                <a:latin typeface="Verdana" panose="020B0604030504040204" pitchFamily="34" charset="0"/>
              </a:rPr>
              <a:t>sự</a:t>
            </a:r>
            <a:r>
              <a:rPr lang="en-US" altLang="en-US" dirty="0">
                <a:solidFill>
                  <a:srgbClr val="3C6507"/>
                </a:solidFill>
                <a:latin typeface="Verdana" panose="020B0604030504040204" pitchFamily="34" charset="0"/>
              </a:rPr>
              <a:t> </a:t>
            </a:r>
            <a:r>
              <a:rPr lang="en-US" altLang="en-US" dirty="0" err="1">
                <a:solidFill>
                  <a:srgbClr val="3C6507"/>
                </a:solidFill>
                <a:latin typeface="Verdana" panose="020B0604030504040204" pitchFamily="34" charset="0"/>
              </a:rPr>
              <a:t>thèm</a:t>
            </a:r>
            <a:r>
              <a:rPr lang="en-US" altLang="en-US" dirty="0">
                <a:solidFill>
                  <a:srgbClr val="3C6507"/>
                </a:solidFill>
                <a:latin typeface="Verdana" panose="020B0604030504040204" pitchFamily="34" charset="0"/>
              </a:rPr>
              <a:t> </a:t>
            </a:r>
            <a:r>
              <a:rPr lang="en-US" altLang="en-US" dirty="0" err="1">
                <a:solidFill>
                  <a:srgbClr val="3C6507"/>
                </a:solidFill>
                <a:latin typeface="Verdana" panose="020B0604030504040204" pitchFamily="34" charset="0"/>
              </a:rPr>
              <a:t>nhớ</a:t>
            </a:r>
            <a:r>
              <a:rPr lang="en-US" altLang="en-US" dirty="0">
                <a:solidFill>
                  <a:srgbClr val="3C6507"/>
                </a:solidFill>
                <a:latin typeface="Verdana" panose="020B0604030504040204" pitchFamily="34" charset="0"/>
              </a:rPr>
              <a:t>, </a:t>
            </a:r>
            <a:r>
              <a:rPr lang="en-US" altLang="en-US" dirty="0">
                <a:latin typeface="Verdana" panose="020B0604030504040204" pitchFamily="34" charset="0"/>
              </a:rPr>
              <a:t>Methadone </a:t>
            </a:r>
            <a:r>
              <a:rPr lang="en-US" altLang="en-US" dirty="0" err="1">
                <a:latin typeface="Verdana" panose="020B0604030504040204" pitchFamily="34" charset="0"/>
              </a:rPr>
              <a:t>không</a:t>
            </a:r>
            <a:r>
              <a:rPr lang="en-US" altLang="en-US" dirty="0">
                <a:latin typeface="Verdana" panose="020B0604030504040204" pitchFamily="34" charset="0"/>
              </a:rPr>
              <a:t> </a:t>
            </a:r>
            <a:r>
              <a:rPr lang="en-US" altLang="en-US" dirty="0" err="1">
                <a:latin typeface="Verdana" panose="020B0604030504040204" pitchFamily="34" charset="0"/>
              </a:rPr>
              <a:t>khóa</a:t>
            </a:r>
            <a:r>
              <a:rPr lang="en-US" altLang="en-US" dirty="0">
                <a:latin typeface="Verdana" panose="020B0604030504040204" pitchFamily="34" charset="0"/>
              </a:rPr>
              <a:t> </a:t>
            </a:r>
            <a:r>
              <a:rPr lang="en-US" altLang="en-US" dirty="0" err="1">
                <a:latin typeface="Verdana" panose="020B0604030504040204" pitchFamily="34" charset="0"/>
              </a:rPr>
              <a:t>giảm</a:t>
            </a:r>
            <a:r>
              <a:rPr lang="en-US" altLang="en-US" dirty="0">
                <a:latin typeface="Verdana" panose="020B0604030504040204" pitchFamily="34" charset="0"/>
              </a:rPr>
              <a:t> </a:t>
            </a:r>
            <a:r>
              <a:rPr lang="en-US" altLang="en-US" dirty="0" err="1">
                <a:latin typeface="Verdana" panose="020B0604030504040204" pitchFamily="34" charset="0"/>
              </a:rPr>
              <a:t>đau</a:t>
            </a:r>
            <a:r>
              <a:rPr lang="en-US" altLang="en-US" dirty="0">
                <a:latin typeface="Verdana" panose="020B0604030504040204" pitchFamily="34" charset="0"/>
              </a:rPr>
              <a:t> </a:t>
            </a:r>
            <a:r>
              <a:rPr lang="en-US" altLang="en-US" dirty="0" err="1">
                <a:latin typeface="Verdana" panose="020B0604030504040204" pitchFamily="34" charset="0"/>
              </a:rPr>
              <a:t>trong</a:t>
            </a:r>
            <a:r>
              <a:rPr lang="en-US" altLang="en-US" dirty="0">
                <a:latin typeface="Verdana" panose="020B0604030504040204" pitchFamily="34" charset="0"/>
              </a:rPr>
              <a:t> </a:t>
            </a:r>
            <a:r>
              <a:rPr lang="en-US" altLang="en-US" dirty="0" err="1">
                <a:latin typeface="Verdana" panose="020B0604030504040204" pitchFamily="34" charset="0"/>
              </a:rPr>
              <a:t>trường</a:t>
            </a:r>
            <a:r>
              <a:rPr lang="en-US" altLang="en-US" dirty="0">
                <a:latin typeface="Verdana" panose="020B0604030504040204" pitchFamily="34" charset="0"/>
              </a:rPr>
              <a:t> </a:t>
            </a:r>
            <a:r>
              <a:rPr lang="en-US" altLang="en-US" dirty="0" err="1">
                <a:latin typeface="Verdana" panose="020B0604030504040204" pitchFamily="34" charset="0"/>
              </a:rPr>
              <a:t>hợp</a:t>
            </a:r>
            <a:r>
              <a:rPr lang="en-US" altLang="en-US" dirty="0">
                <a:latin typeface="Verdana" panose="020B0604030504040204" pitchFamily="34" charset="0"/>
              </a:rPr>
              <a:t> </a:t>
            </a:r>
            <a:r>
              <a:rPr lang="en-US" altLang="en-US" dirty="0" err="1">
                <a:latin typeface="Verdana" panose="020B0604030504040204" pitchFamily="34" charset="0"/>
              </a:rPr>
              <a:t>đau</a:t>
            </a:r>
            <a:r>
              <a:rPr lang="en-US" altLang="en-US" dirty="0">
                <a:latin typeface="Verdana" panose="020B0604030504040204" pitchFamily="34" charset="0"/>
              </a:rPr>
              <a:t> </a:t>
            </a:r>
            <a:r>
              <a:rPr lang="en-US" altLang="en-US" dirty="0" err="1">
                <a:latin typeface="Verdana" panose="020B0604030504040204" pitchFamily="34" charset="0"/>
              </a:rPr>
              <a:t>cần</a:t>
            </a:r>
            <a:r>
              <a:rPr lang="en-US" altLang="en-US" dirty="0">
                <a:latin typeface="Verdana" panose="020B0604030504040204" pitchFamily="34" charset="0"/>
              </a:rPr>
              <a:t> </a:t>
            </a:r>
            <a:r>
              <a:rPr lang="en-US" altLang="en-US" dirty="0" err="1">
                <a:latin typeface="Verdana" panose="020B0604030504040204" pitchFamily="34" charset="0"/>
              </a:rPr>
              <a:t>thiết</a:t>
            </a:r>
            <a:r>
              <a:rPr lang="en-US" altLang="en-US" dirty="0">
                <a:latin typeface="Verdana" panose="020B0604030504040204" pitchFamily="34" charset="0"/>
              </a:rPr>
              <a:t>, </a:t>
            </a:r>
            <a:r>
              <a:rPr lang="en-US" altLang="en-US" dirty="0" err="1">
                <a:latin typeface="Verdana" panose="020B0604030504040204" pitchFamily="34" charset="0"/>
              </a:rPr>
              <a:t>nhưng</a:t>
            </a:r>
            <a:r>
              <a:rPr lang="en-US" altLang="en-US" dirty="0">
                <a:latin typeface="Verdana" panose="020B0604030504040204" pitchFamily="34" charset="0"/>
              </a:rPr>
              <a:t> </a:t>
            </a:r>
            <a:r>
              <a:rPr lang="en-US" altLang="en-US" dirty="0" err="1">
                <a:latin typeface="Verdana" panose="020B0604030504040204" pitchFamily="34" charset="0"/>
              </a:rPr>
              <a:t>nó</a:t>
            </a:r>
            <a:r>
              <a:rPr lang="en-US" altLang="en-US" dirty="0">
                <a:latin typeface="Verdana" panose="020B0604030504040204" pitchFamily="34" charset="0"/>
              </a:rPr>
              <a:t> </a:t>
            </a:r>
            <a:r>
              <a:rPr lang="en-US" altLang="en-US" dirty="0" err="1">
                <a:latin typeface="Verdana" panose="020B0604030504040204" pitchFamily="34" charset="0"/>
              </a:rPr>
              <a:t>sẽ</a:t>
            </a:r>
            <a:r>
              <a:rPr lang="en-US" altLang="en-US" dirty="0">
                <a:latin typeface="Verdana" panose="020B0604030504040204" pitchFamily="34" charset="0"/>
              </a:rPr>
              <a:t> </a:t>
            </a:r>
            <a:r>
              <a:rPr lang="en-US" altLang="en-US" dirty="0" err="1">
                <a:latin typeface="Verdana" panose="020B0604030504040204" pitchFamily="34" charset="0"/>
              </a:rPr>
              <a:t>khóa</a:t>
            </a:r>
            <a:r>
              <a:rPr lang="en-US" altLang="en-US" dirty="0">
                <a:latin typeface="Verdana" panose="020B0604030504040204" pitchFamily="34" charset="0"/>
              </a:rPr>
              <a:t> </a:t>
            </a:r>
            <a:r>
              <a:rPr lang="en-US" altLang="en-US" dirty="0" err="1">
                <a:latin typeface="Verdana" panose="020B0604030504040204" pitchFamily="34" charset="0"/>
              </a:rPr>
              <a:t>sự</a:t>
            </a:r>
            <a:r>
              <a:rPr lang="en-US" altLang="en-US" dirty="0">
                <a:latin typeface="Verdana" panose="020B0604030504040204" pitchFamily="34" charset="0"/>
              </a:rPr>
              <a:t> </a:t>
            </a:r>
            <a:r>
              <a:rPr lang="en-US" altLang="en-US" dirty="0" err="1">
                <a:latin typeface="Verdana" panose="020B0604030504040204" pitchFamily="34" charset="0"/>
              </a:rPr>
              <a:t>hưng</a:t>
            </a:r>
            <a:r>
              <a:rPr lang="en-US" altLang="en-US" dirty="0">
                <a:latin typeface="Verdana" panose="020B0604030504040204" pitchFamily="34" charset="0"/>
              </a:rPr>
              <a:t> </a:t>
            </a:r>
            <a:r>
              <a:rPr lang="en-US" altLang="en-US" dirty="0" err="1">
                <a:latin typeface="Verdana" panose="020B0604030504040204" pitchFamily="34" charset="0"/>
              </a:rPr>
              <a:t>phấn</a:t>
            </a:r>
            <a:endParaRPr lang="en-US" altLang="en-US" dirty="0">
              <a:latin typeface="Verdana" panose="020B0604030504040204" pitchFamily="34" charset="0"/>
            </a:endParaRPr>
          </a:p>
          <a:p>
            <a:pPr eaLnBrk="1" hangingPunct="1">
              <a:spcAft>
                <a:spcPts val="350"/>
              </a:spcAft>
              <a:buSzPct val="130000"/>
            </a:pPr>
            <a:endParaRPr lang="en-US" altLang="en-US" dirty="0">
              <a:solidFill>
                <a:srgbClr val="3C6507"/>
              </a:solidFill>
              <a:latin typeface="Verdana" panose="020B0604030504040204" pitchFamily="34" charset="0"/>
            </a:endParaRPr>
          </a:p>
          <a:p>
            <a:pPr eaLnBrk="1" hangingPunct="1">
              <a:spcAft>
                <a:spcPts val="350"/>
              </a:spcAft>
              <a:buSzPct val="130000"/>
            </a:pPr>
            <a:endParaRPr lang="en-US" altLang="en-US" dirty="0">
              <a:latin typeface="Verdana" panose="020B0604030504040204" pitchFamily="34" charset="0"/>
            </a:endParaRPr>
          </a:p>
        </p:txBody>
      </p:sp>
    </p:spTree>
    <p:extLst>
      <p:ext uri="{BB962C8B-B14F-4D97-AF65-F5344CB8AC3E}">
        <p14:creationId xmlns:p14="http://schemas.microsoft.com/office/powerpoint/2010/main" val="41026630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a:extLst>
              <a:ext uri="{FF2B5EF4-FFF2-40B4-BE49-F238E27FC236}">
                <a16:creationId xmlns:a16="http://schemas.microsoft.com/office/drawing/2014/main" id="{968A7C83-CD15-40F1-96B2-F7BBFC571E18}"/>
              </a:ext>
            </a:extLst>
          </p:cNvPr>
          <p:cNvSpPr>
            <a:spLocks noGrp="1" noChangeArrowheads="1"/>
          </p:cNvSpPr>
          <p:nvPr>
            <p:ph type="sldNum" sz="quarter" idx="429496729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34" tIns="45217" rIns="90434" bIns="45217"/>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fld id="{AB767642-F16F-4A29-B3D7-BDC6DF8FFDD0}" type="slidenum">
              <a:rPr lang="en-US" altLang="en-US">
                <a:latin typeface="Helvetica" panose="020B0604020202020204" pitchFamily="34" charset="0"/>
              </a:rPr>
              <a:pPr eaLnBrk="1" hangingPunct="1"/>
              <a:t>16</a:t>
            </a:fld>
            <a:endParaRPr lang="en-US" altLang="en-US">
              <a:latin typeface="Helvetica" panose="020B0604020202020204" pitchFamily="34" charset="0"/>
            </a:endParaRPr>
          </a:p>
        </p:txBody>
      </p:sp>
      <p:sp>
        <p:nvSpPr>
          <p:cNvPr id="62467" name="Rectangle 1026">
            <a:extLst>
              <a:ext uri="{FF2B5EF4-FFF2-40B4-BE49-F238E27FC236}">
                <a16:creationId xmlns:a16="http://schemas.microsoft.com/office/drawing/2014/main" id="{832705EF-51B0-439C-9A4C-0ED27B719E33}"/>
              </a:ext>
            </a:extLst>
          </p:cNvPr>
          <p:cNvSpPr>
            <a:spLocks noGrp="1" noRot="1" noChangeAspect="1" noChangeArrowheads="1" noTextEdit="1"/>
          </p:cNvSpPr>
          <p:nvPr>
            <p:ph type="sldImg"/>
          </p:nvPr>
        </p:nvSpPr>
        <p:spPr>
          <a:ln/>
        </p:spPr>
      </p:sp>
      <p:sp>
        <p:nvSpPr>
          <p:cNvPr id="62468" name="Rectangle 1027">
            <a:extLst>
              <a:ext uri="{FF2B5EF4-FFF2-40B4-BE49-F238E27FC236}">
                <a16:creationId xmlns:a16="http://schemas.microsoft.com/office/drawing/2014/main" id="{54EB4689-D424-4080-AB35-F3BB7A8D021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solidFill>
                <a:srgbClr val="FFFF00"/>
              </a:solidFill>
              <a:latin typeface="Arial" panose="020B0604020202020204" pitchFamily="34" charset="0"/>
            </a:endParaRPr>
          </a:p>
          <a:p>
            <a:pPr>
              <a:spcBef>
                <a:spcPct val="50000"/>
              </a:spcBef>
            </a:pPr>
            <a:r>
              <a:rPr lang="en-US" altLang="en-US">
                <a:solidFill>
                  <a:srgbClr val="FFFF00"/>
                </a:solidFill>
                <a:latin typeface="Arial" panose="020B0604020202020204" pitchFamily="34" charset="0"/>
              </a:rPr>
              <a:t>Liều đúng là gì? Bao nhiêu là đủ? Câu trả lời là </a:t>
            </a:r>
            <a:r>
              <a:rPr lang="en-US" altLang="en-US">
                <a:solidFill>
                  <a:srgbClr val="000000"/>
                </a:solidFill>
                <a:latin typeface="Verdana" panose="020B0604030504040204" pitchFamily="34" charset="0"/>
              </a:rPr>
              <a:t>lượng methadone cần thiết để </a:t>
            </a:r>
            <a:r>
              <a:rPr lang="en-US" altLang="en-US" b="1" i="1">
                <a:solidFill>
                  <a:srgbClr val="000000"/>
                </a:solidFill>
                <a:latin typeface="Verdana" panose="020B0604030504040204" pitchFamily="34" charset="0"/>
              </a:rPr>
              <a:t>đáp ứng tối ưu </a:t>
            </a:r>
            <a:r>
              <a:rPr lang="en-US" altLang="en-US">
                <a:solidFill>
                  <a:srgbClr val="000000"/>
                </a:solidFill>
                <a:latin typeface="Verdana" panose="020B0604030504040204" pitchFamily="34" charset="0"/>
              </a:rPr>
              <a:t>cho một khoảng thời gian thích hợp với một biên độ hiệu qả và an toàn.</a:t>
            </a:r>
          </a:p>
          <a:p>
            <a:pPr>
              <a:spcBef>
                <a:spcPct val="50000"/>
              </a:spcBef>
            </a:pPr>
            <a:endParaRPr lang="en-US" altLang="en-US">
              <a:solidFill>
                <a:srgbClr val="FFFF00"/>
              </a:solidFill>
              <a:latin typeface="Arial" panose="020B0604020202020204" pitchFamily="34" charset="0"/>
            </a:endParaRPr>
          </a:p>
          <a:p>
            <a:pPr>
              <a:spcBef>
                <a:spcPct val="50000"/>
              </a:spcBef>
            </a:pPr>
            <a:r>
              <a:rPr lang="vi-VN" altLang="en-US">
                <a:latin typeface="Times New Roman" panose="02020603050405020304" pitchFamily="18" charset="0"/>
              </a:rPr>
              <a:t>Bác sỹ và bệnh nhân phải nói cùng tiếng nói đễ đảm bảo kỳ vọng và mục tiêu thực tế của MMT. Có thực sự là không có liều tối đa miễn là liều tăng dần bởi một chuyên gia y tế có kiến thức. Hãy nhớ rằng liều đúng bệnh nhân sẽ không thấy hưng phấn, họ sẽ cảm thấy bình thường. Liều chủ quan là không thích hợp về mặt lâm sàng và không dựa trên kinh nghiệm lâm sàng lâm sàng khoa học hoặc dữ liệu</a:t>
            </a:r>
          </a:p>
          <a:p>
            <a:pPr>
              <a:spcBef>
                <a:spcPct val="50000"/>
              </a:spcBef>
            </a:pPr>
            <a:endParaRPr lang="en-US" altLang="en-US">
              <a:solidFill>
                <a:srgbClr val="FFFF00"/>
              </a:solidFill>
              <a:latin typeface="Arial" panose="020B0604020202020204" pitchFamily="34" charset="0"/>
            </a:endParaRPr>
          </a:p>
        </p:txBody>
      </p:sp>
    </p:spTree>
    <p:extLst>
      <p:ext uri="{BB962C8B-B14F-4D97-AF65-F5344CB8AC3E}">
        <p14:creationId xmlns:p14="http://schemas.microsoft.com/office/powerpoint/2010/main" val="35337034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a:extLst>
              <a:ext uri="{FF2B5EF4-FFF2-40B4-BE49-F238E27FC236}">
                <a16:creationId xmlns:a16="http://schemas.microsoft.com/office/drawing/2014/main" id="{39CC67F2-017C-417C-B642-A879AA72D2CE}"/>
              </a:ext>
            </a:extLst>
          </p:cNvPr>
          <p:cNvSpPr>
            <a:spLocks noGrp="1" noChangeArrowheads="1"/>
          </p:cNvSpPr>
          <p:nvPr>
            <p:ph type="sldNum" sz="quarter" idx="4294967295"/>
          </p:nvPr>
        </p:nvSpPr>
        <p:spPr bwMode="auto">
          <a:xfrm>
            <a:off x="3886200" y="8686800"/>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fld id="{AB4F1982-76B2-492F-A4CA-BDD9487847A5}" type="slidenum">
              <a:rPr lang="en-US" altLang="en-US" sz="1200"/>
              <a:pPr eaLnBrk="1" hangingPunct="1"/>
              <a:t>17</a:t>
            </a:fld>
            <a:endParaRPr lang="en-US" altLang="en-US" sz="1200"/>
          </a:p>
        </p:txBody>
      </p:sp>
      <p:sp>
        <p:nvSpPr>
          <p:cNvPr id="57347" name="Rectangle 2">
            <a:extLst>
              <a:ext uri="{FF2B5EF4-FFF2-40B4-BE49-F238E27FC236}">
                <a16:creationId xmlns:a16="http://schemas.microsoft.com/office/drawing/2014/main" id="{01C74D52-8199-4711-92AB-9DE0755BE41E}"/>
              </a:ext>
            </a:extLst>
          </p:cNvPr>
          <p:cNvSpPr>
            <a:spLocks noGrp="1" noRot="1" noChangeAspect="1" noChangeArrowheads="1" noTextEdit="1"/>
          </p:cNvSpPr>
          <p:nvPr>
            <p:ph type="sldImg"/>
          </p:nvPr>
        </p:nvSpPr>
        <p:spPr>
          <a:ln/>
        </p:spPr>
      </p:sp>
      <p:sp>
        <p:nvSpPr>
          <p:cNvPr id="57348" name="Rectangle 3">
            <a:extLst>
              <a:ext uri="{FF2B5EF4-FFF2-40B4-BE49-F238E27FC236}">
                <a16:creationId xmlns:a16="http://schemas.microsoft.com/office/drawing/2014/main" id="{810107B5-3CDB-476F-AB8F-135501413B5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a:r>
              <a:rPr lang="en-US" altLang="en-US">
                <a:latin typeface="Times New Roman" panose="02020603050405020304" pitchFamily="18" charset="0"/>
              </a:rPr>
              <a:t>Tuy nhiên, </a:t>
            </a:r>
            <a:r>
              <a:rPr lang="en-US" altLang="en-US">
                <a:latin typeface="Verdana" panose="020B0604030504040204" pitchFamily="34" charset="0"/>
              </a:rPr>
              <a:t>tầm quan trọng của điều trị bằng Methadone đã bị xem thường. </a:t>
            </a:r>
            <a:r>
              <a:rPr lang="en-US" altLang="en-US">
                <a:latin typeface="Times New Roman" panose="02020603050405020304" pitchFamily="18" charset="0"/>
              </a:rPr>
              <a:t>Người ta xem điều trị MMT như là giải pháp chống đỡ, người ta xem rằng thuốc thay thế loại nghiện một chất này bằng chất khác. Nhưng bây giờ chúng ta đã biết rằng, Methadone la một loại thuốc.</a:t>
            </a:r>
            <a:endParaRPr lang="vi-VN" altLang="en-US">
              <a:latin typeface="Times New Roman" panose="02020603050405020304" pitchFamily="18" charset="0"/>
            </a:endParaRPr>
          </a:p>
          <a:p>
            <a:pPr marL="228600" indent="-228600"/>
            <a:endParaRPr lang="en-US" altLang="en-US">
              <a:latin typeface="Verdana" panose="020B0604030504040204" pitchFamily="34" charset="0"/>
            </a:endParaRPr>
          </a:p>
          <a:p>
            <a:pPr marL="228600" indent="-228600"/>
            <a:endParaRPr lang="en-US" altLang="en-US">
              <a:latin typeface="Times New Roman" panose="02020603050405020304" pitchFamily="18"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a:extLst>
              <a:ext uri="{FF2B5EF4-FFF2-40B4-BE49-F238E27FC236}">
                <a16:creationId xmlns:a16="http://schemas.microsoft.com/office/drawing/2014/main" id="{8A08D018-2673-4E9E-8EA0-992E551C1716}"/>
              </a:ext>
            </a:extLst>
          </p:cNvPr>
          <p:cNvSpPr>
            <a:spLocks noGrp="1" noRot="1" noChangeAspect="1" noTextEdit="1"/>
          </p:cNvSpPr>
          <p:nvPr>
            <p:ph type="sldImg"/>
          </p:nvPr>
        </p:nvSpPr>
        <p:spPr>
          <a:ln/>
        </p:spPr>
      </p:sp>
      <p:sp>
        <p:nvSpPr>
          <p:cNvPr id="58371" name="Notes Placeholder 2">
            <a:extLst>
              <a:ext uri="{FF2B5EF4-FFF2-40B4-BE49-F238E27FC236}">
                <a16:creationId xmlns:a16="http://schemas.microsoft.com/office/drawing/2014/main" id="{B220A6B7-B9C4-4EC2-8F88-D97A5250CB9D}"/>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panose="02020603050405020304" pitchFamily="18" charset="0"/>
              </a:rPr>
              <a:t>Methadone dùng điều trị nghiện, tuy vậy lý do thường là xã hội quan tâm về tội phạm và lây lan dịch bệnh. Đối với chúng ta đang trong quá trình phục hồi để có được sự kính trọng đáng được có, chúng ta cần giúp lẫn nhau, vận động cho bản thân chúng ta, tư vấn và giáo dục cho nhau và nêu tấm gương hồi phục để người khác có thể nhìn thấy. Người dân Mỹ và Việt Nam nhận ra được vai trò quan trọng giúp người nghiện đạt hết khả năng của họ.</a:t>
            </a:r>
            <a:endParaRPr lang="vi-VN" altLang="en-US">
              <a:latin typeface="Times New Roman" panose="02020603050405020304" pitchFamily="18"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a:extLst>
              <a:ext uri="{FF2B5EF4-FFF2-40B4-BE49-F238E27FC236}">
                <a16:creationId xmlns:a16="http://schemas.microsoft.com/office/drawing/2014/main" id="{B5391E11-277B-4863-96F7-09D5D78BE070}"/>
              </a:ext>
            </a:extLst>
          </p:cNvPr>
          <p:cNvSpPr>
            <a:spLocks noGrp="1" noRot="1" noChangeAspect="1" noTextEdit="1"/>
          </p:cNvSpPr>
          <p:nvPr>
            <p:ph type="sldImg"/>
          </p:nvPr>
        </p:nvSpPr>
        <p:spPr>
          <a:ln/>
        </p:spPr>
      </p:sp>
      <p:sp>
        <p:nvSpPr>
          <p:cNvPr id="59395" name="Notes Placeholder 2">
            <a:extLst>
              <a:ext uri="{FF2B5EF4-FFF2-40B4-BE49-F238E27FC236}">
                <a16:creationId xmlns:a16="http://schemas.microsoft.com/office/drawing/2014/main" id="{2C537805-BF05-46F4-99A9-DB5F32D60DB1}"/>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vi-VN" altLang="en-US">
                <a:latin typeface="Times New Roman" panose="02020603050405020304" pitchFamily="18" charset="0"/>
              </a:rPr>
              <a:t>Số bệnh nhân được điều trị Methadone tăng nhanh cả ở Mỹ và Việt Nam. </a:t>
            </a:r>
          </a:p>
          <a:p>
            <a:r>
              <a:rPr lang="vi-VN" altLang="en-US">
                <a:latin typeface="Times New Roman" panose="02020603050405020304" pitchFamily="18" charset="0"/>
              </a:rPr>
              <a:t>Chương trình hỗ trợ tập trung chủ yếu về giáo dục, dự phòng, điều trị phục hồi (giảm nhẹ trừng phạt).</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a:extLst>
              <a:ext uri="{FF2B5EF4-FFF2-40B4-BE49-F238E27FC236}">
                <a16:creationId xmlns:a16="http://schemas.microsoft.com/office/drawing/2014/main" id="{81A80F48-7AC7-4962-95D8-8A440E700758}"/>
              </a:ext>
            </a:extLst>
          </p:cNvPr>
          <p:cNvSpPr>
            <a:spLocks noGrp="1" noChangeArrowheads="1"/>
          </p:cNvSpPr>
          <p:nvPr>
            <p:ph type="sldNum" sz="quarter" idx="4294967295"/>
          </p:nvPr>
        </p:nvSpPr>
        <p:spPr bwMode="auto">
          <a:xfrm>
            <a:off x="3886200" y="8686800"/>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fld id="{A7F9C9EE-ED23-4C69-982C-3733EF452EAD}" type="slidenum">
              <a:rPr lang="en-US" altLang="en-US" sz="1200"/>
              <a:pPr eaLnBrk="1" hangingPunct="1"/>
              <a:t>20</a:t>
            </a:fld>
            <a:endParaRPr lang="en-US" altLang="en-US" sz="1200"/>
          </a:p>
        </p:txBody>
      </p:sp>
      <p:sp>
        <p:nvSpPr>
          <p:cNvPr id="43011" name="Rectangle 2">
            <a:extLst>
              <a:ext uri="{FF2B5EF4-FFF2-40B4-BE49-F238E27FC236}">
                <a16:creationId xmlns:a16="http://schemas.microsoft.com/office/drawing/2014/main" id="{0DDF17CA-5319-435A-B093-7993FEE5B787}"/>
              </a:ext>
            </a:extLst>
          </p:cNvPr>
          <p:cNvSpPr>
            <a:spLocks noGrp="1" noRot="1" noChangeAspect="1" noChangeArrowheads="1" noTextEdit="1"/>
          </p:cNvSpPr>
          <p:nvPr>
            <p:ph type="sldImg"/>
          </p:nvPr>
        </p:nvSpPr>
        <p:spPr>
          <a:ln/>
        </p:spPr>
      </p:sp>
      <p:sp>
        <p:nvSpPr>
          <p:cNvPr id="43012" name="Rectangle 3">
            <a:extLst>
              <a:ext uri="{FF2B5EF4-FFF2-40B4-BE49-F238E27FC236}">
                <a16:creationId xmlns:a16="http://schemas.microsoft.com/office/drawing/2014/main" id="{20EFA0B2-90AF-4FBB-9919-058A668ACB3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Times New Roman" panose="02020603050405020304" pitchFamily="18" charset="0"/>
              </a:rPr>
              <a:t>Bây giờ chúng ta sẽ tìm hiểu methadone được sử dụng trong nghiên cứu đầu tiên tại trường đại học Rockefeller, thành phố New York, Mỹ.</a:t>
            </a:r>
          </a:p>
        </p:txBody>
      </p:sp>
    </p:spTree>
    <p:extLst>
      <p:ext uri="{BB962C8B-B14F-4D97-AF65-F5344CB8AC3E}">
        <p14:creationId xmlns:p14="http://schemas.microsoft.com/office/powerpoint/2010/main" val="10024508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a:extLst>
              <a:ext uri="{FF2B5EF4-FFF2-40B4-BE49-F238E27FC236}">
                <a16:creationId xmlns:a16="http://schemas.microsoft.com/office/drawing/2014/main" id="{81A80F48-7AC7-4962-95D8-8A440E700758}"/>
              </a:ext>
            </a:extLst>
          </p:cNvPr>
          <p:cNvSpPr>
            <a:spLocks noGrp="1" noChangeArrowheads="1"/>
          </p:cNvSpPr>
          <p:nvPr>
            <p:ph type="sldNum" sz="quarter" idx="4294967295"/>
          </p:nvPr>
        </p:nvSpPr>
        <p:spPr bwMode="auto">
          <a:xfrm>
            <a:off x="3886200" y="8686800"/>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fld id="{A7F9C9EE-ED23-4C69-982C-3733EF452EAD}" type="slidenum">
              <a:rPr lang="en-US" altLang="en-US" sz="1200"/>
              <a:pPr eaLnBrk="1" hangingPunct="1"/>
              <a:t>3</a:t>
            </a:fld>
            <a:endParaRPr lang="en-US" altLang="en-US" sz="1200"/>
          </a:p>
        </p:txBody>
      </p:sp>
      <p:sp>
        <p:nvSpPr>
          <p:cNvPr id="43011" name="Rectangle 2">
            <a:extLst>
              <a:ext uri="{FF2B5EF4-FFF2-40B4-BE49-F238E27FC236}">
                <a16:creationId xmlns:a16="http://schemas.microsoft.com/office/drawing/2014/main" id="{0DDF17CA-5319-435A-B093-7993FEE5B787}"/>
              </a:ext>
            </a:extLst>
          </p:cNvPr>
          <p:cNvSpPr>
            <a:spLocks noGrp="1" noRot="1" noChangeAspect="1" noChangeArrowheads="1" noTextEdit="1"/>
          </p:cNvSpPr>
          <p:nvPr>
            <p:ph type="sldImg"/>
          </p:nvPr>
        </p:nvSpPr>
        <p:spPr>
          <a:ln/>
        </p:spPr>
      </p:sp>
      <p:sp>
        <p:nvSpPr>
          <p:cNvPr id="43012" name="Rectangle 3">
            <a:extLst>
              <a:ext uri="{FF2B5EF4-FFF2-40B4-BE49-F238E27FC236}">
                <a16:creationId xmlns:a16="http://schemas.microsoft.com/office/drawing/2014/main" id="{20EFA0B2-90AF-4FBB-9919-058A668ACB3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Times New Roman" panose="02020603050405020304" pitchFamily="18" charset="0"/>
              </a:rPr>
              <a:t>Bây giờ chúng ta sẽ tìm hiểu methadone được sử dụng trong nghiên cứu đầu tiên tại trường đại học Rockefeller, thành phố New York, Mỹ.</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a:extLst>
              <a:ext uri="{FF2B5EF4-FFF2-40B4-BE49-F238E27FC236}">
                <a16:creationId xmlns:a16="http://schemas.microsoft.com/office/drawing/2014/main" id="{6AF46AB2-9650-47F2-A3E0-93E3AF44E960}"/>
              </a:ext>
            </a:extLst>
          </p:cNvPr>
          <p:cNvSpPr txBox="1">
            <a:spLocks noGrp="1" noChangeArrowheads="1"/>
          </p:cNvSpPr>
          <p:nvPr/>
        </p:nvSpPr>
        <p:spPr bwMode="auto">
          <a:xfrm>
            <a:off x="3970338" y="8829675"/>
            <a:ext cx="3038475"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lgn="r" eaLnBrk="1" hangingPunct="1">
              <a:spcBef>
                <a:spcPct val="0"/>
              </a:spcBef>
            </a:pPr>
            <a:fld id="{AFA2130D-644A-420D-9247-03FAF95CAD0A}" type="slidenum">
              <a:rPr lang="en-US" altLang="en-US" b="0"/>
              <a:pPr algn="r" eaLnBrk="1" hangingPunct="1">
                <a:spcBef>
                  <a:spcPct val="0"/>
                </a:spcBef>
              </a:pPr>
              <a:t>24</a:t>
            </a:fld>
            <a:endParaRPr lang="en-US" altLang="en-US" b="0"/>
          </a:p>
        </p:txBody>
      </p:sp>
      <p:sp>
        <p:nvSpPr>
          <p:cNvPr id="53251" name="Rectangle 2">
            <a:extLst>
              <a:ext uri="{FF2B5EF4-FFF2-40B4-BE49-F238E27FC236}">
                <a16:creationId xmlns:a16="http://schemas.microsoft.com/office/drawing/2014/main" id="{57CE369E-91FC-4F4A-90B1-E1C8C5D307B1}"/>
              </a:ext>
            </a:extLst>
          </p:cNvPr>
          <p:cNvSpPr>
            <a:spLocks noGrp="1" noRot="1" noChangeAspect="1" noChangeArrowheads="1" noTextEdit="1"/>
          </p:cNvSpPr>
          <p:nvPr>
            <p:ph type="sldImg"/>
          </p:nvPr>
        </p:nvSpPr>
        <p:spPr>
          <a:ln/>
        </p:spPr>
      </p:sp>
      <p:sp>
        <p:nvSpPr>
          <p:cNvPr id="53252" name="Rectangle 3">
            <a:extLst>
              <a:ext uri="{FF2B5EF4-FFF2-40B4-BE49-F238E27FC236}">
                <a16:creationId xmlns:a16="http://schemas.microsoft.com/office/drawing/2014/main" id="{BA34CBC3-958A-4342-ABD4-1AD46A138F4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a:extLst>
              <a:ext uri="{FF2B5EF4-FFF2-40B4-BE49-F238E27FC236}">
                <a16:creationId xmlns:a16="http://schemas.microsoft.com/office/drawing/2014/main" id="{F7C108A6-9A52-4E70-8CB3-46F0FF4FA6B4}"/>
              </a:ext>
            </a:extLst>
          </p:cNvPr>
          <p:cNvSpPr>
            <a:spLocks noGrp="1" noChangeArrowheads="1"/>
          </p:cNvSpPr>
          <p:nvPr>
            <p:ph type="sldNum" sz="quarter" idx="4294967295"/>
          </p:nvPr>
        </p:nvSpPr>
        <p:spPr bwMode="auto">
          <a:xfrm>
            <a:off x="3886200" y="8686800"/>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fld id="{70513054-FE63-4E07-AD71-6F4847BA12A9}" type="slidenum">
              <a:rPr lang="en-US" altLang="en-US" sz="1200"/>
              <a:pPr eaLnBrk="1" hangingPunct="1"/>
              <a:t>4</a:t>
            </a:fld>
            <a:endParaRPr lang="en-US" altLang="en-US" sz="1200"/>
          </a:p>
        </p:txBody>
      </p:sp>
      <p:sp>
        <p:nvSpPr>
          <p:cNvPr id="44035" name="Rectangle 2">
            <a:extLst>
              <a:ext uri="{FF2B5EF4-FFF2-40B4-BE49-F238E27FC236}">
                <a16:creationId xmlns:a16="http://schemas.microsoft.com/office/drawing/2014/main" id="{4D198191-F828-4C6D-AE6C-5E4AF028F6C1}"/>
              </a:ext>
            </a:extLst>
          </p:cNvPr>
          <p:cNvSpPr>
            <a:spLocks noGrp="1" noRot="1" noChangeAspect="1" noChangeArrowheads="1" noTextEdit="1"/>
          </p:cNvSpPr>
          <p:nvPr>
            <p:ph type="sldImg"/>
          </p:nvPr>
        </p:nvSpPr>
        <p:spPr>
          <a:ln/>
        </p:spPr>
      </p:sp>
      <p:sp>
        <p:nvSpPr>
          <p:cNvPr id="44036" name="Rectangle 3">
            <a:extLst>
              <a:ext uri="{FF2B5EF4-FFF2-40B4-BE49-F238E27FC236}">
                <a16:creationId xmlns:a16="http://schemas.microsoft.com/office/drawing/2014/main" id="{C4A0CA98-027E-4694-9482-FAD581794B9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Times New Roman" panose="02020603050405020304" pitchFamily="18" charset="0"/>
              </a:rPr>
              <a:t>Trong những năm đầu thập niên 1960, nghiện heroin và hậu quả mà nó mang lại là vấn đề trầm trọng ở thành phố New York và có rất ít nghiên cứu lâm sàng về vấn đề này. Không có nhiều nhà khoa học sẵn sàng làm việc với người nghiện. Ngay cả những người trong lĩnh vực cai nghiện phục hồi, nghiện các chất dạng thuốc phiện được xem như khó nhất trong số các loại ma túy. Nghiện heroin xem như là không thể chữa trị.</a:t>
            </a:r>
            <a:endParaRPr lang="vi-VN" altLang="en-US">
              <a:latin typeface="Times New Roman" panose="02020603050405020304"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a:extLst>
              <a:ext uri="{FF2B5EF4-FFF2-40B4-BE49-F238E27FC236}">
                <a16:creationId xmlns:a16="http://schemas.microsoft.com/office/drawing/2014/main" id="{7A788261-9CB0-4B23-97AD-FC25D6AD9402}"/>
              </a:ext>
            </a:extLst>
          </p:cNvPr>
          <p:cNvSpPr>
            <a:spLocks noGrp="1" noChangeArrowheads="1"/>
          </p:cNvSpPr>
          <p:nvPr>
            <p:ph type="sldNum" sz="quarter" idx="4294967295"/>
          </p:nvPr>
        </p:nvSpPr>
        <p:spPr bwMode="auto">
          <a:xfrm>
            <a:off x="3886200" y="8686800"/>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fld id="{F045A681-D091-4525-95C4-5640311CD86D}" type="slidenum">
              <a:rPr lang="en-US" altLang="en-US" sz="1200"/>
              <a:pPr eaLnBrk="1" hangingPunct="1"/>
              <a:t>5</a:t>
            </a:fld>
            <a:endParaRPr lang="en-US" altLang="en-US" sz="1200"/>
          </a:p>
        </p:txBody>
      </p:sp>
      <p:sp>
        <p:nvSpPr>
          <p:cNvPr id="45059" name="Rectangle 2">
            <a:extLst>
              <a:ext uri="{FF2B5EF4-FFF2-40B4-BE49-F238E27FC236}">
                <a16:creationId xmlns:a16="http://schemas.microsoft.com/office/drawing/2014/main" id="{F1FC6AA6-AF69-4155-A588-B1CA40248FB0}"/>
              </a:ext>
            </a:extLst>
          </p:cNvPr>
          <p:cNvSpPr>
            <a:spLocks noGrp="1" noRot="1" noChangeAspect="1" noChangeArrowheads="1" noTextEdit="1"/>
          </p:cNvSpPr>
          <p:nvPr>
            <p:ph type="sldImg"/>
          </p:nvPr>
        </p:nvSpPr>
        <p:spPr>
          <a:ln/>
        </p:spPr>
      </p:sp>
      <p:sp>
        <p:nvSpPr>
          <p:cNvPr id="45060" name="Rectangle 3">
            <a:extLst>
              <a:ext uri="{FF2B5EF4-FFF2-40B4-BE49-F238E27FC236}">
                <a16:creationId xmlns:a16="http://schemas.microsoft.com/office/drawing/2014/main" id="{84EC4F11-F566-482A-8538-952B0C060966}"/>
              </a:ext>
            </a:extLst>
          </p:cNvPr>
          <p:cNvSpPr>
            <a:spLocks noGrp="1" noChangeArrowheads="1"/>
          </p:cNvSpPr>
          <p:nvPr>
            <p:ph type="body" idx="1"/>
          </p:nvPr>
        </p:nvSpPr>
        <p:spPr>
          <a:ln/>
          <a:extLst/>
        </p:spPr>
        <p:txBody>
          <a:bodyPr/>
          <a:lstStyle/>
          <a:p>
            <a:pPr>
              <a:defRPr/>
            </a:pPr>
            <a:r>
              <a:rPr lang="en-US" dirty="0" err="1"/>
              <a:t>Chúng</a:t>
            </a:r>
            <a:r>
              <a:rPr lang="en-US" dirty="0"/>
              <a:t> ta </a:t>
            </a:r>
            <a:r>
              <a:rPr lang="en-US" dirty="0" err="1"/>
              <a:t>ghi</a:t>
            </a:r>
            <a:r>
              <a:rPr lang="en-US" dirty="0"/>
              <a:t> </a:t>
            </a:r>
            <a:r>
              <a:rPr lang="en-US" dirty="0" err="1"/>
              <a:t>nhận</a:t>
            </a:r>
            <a:r>
              <a:rPr lang="en-US" dirty="0"/>
              <a:t> </a:t>
            </a:r>
            <a:r>
              <a:rPr lang="en-US" dirty="0" err="1"/>
              <a:t>sự</a:t>
            </a:r>
            <a:r>
              <a:rPr lang="en-US" dirty="0"/>
              <a:t> </a:t>
            </a:r>
            <a:r>
              <a:rPr lang="en-US" dirty="0" err="1"/>
              <a:t>đóng</a:t>
            </a:r>
            <a:r>
              <a:rPr lang="en-US" dirty="0"/>
              <a:t> </a:t>
            </a:r>
            <a:r>
              <a:rPr lang="en-US" dirty="0" err="1"/>
              <a:t>góp</a:t>
            </a:r>
            <a:r>
              <a:rPr lang="en-US" dirty="0"/>
              <a:t> to </a:t>
            </a:r>
            <a:r>
              <a:rPr lang="en-US" dirty="0" err="1"/>
              <a:t>lớn</a:t>
            </a:r>
            <a:r>
              <a:rPr lang="en-US" dirty="0"/>
              <a:t> </a:t>
            </a:r>
            <a:r>
              <a:rPr lang="en-US" dirty="0" err="1"/>
              <a:t>của</a:t>
            </a:r>
            <a:r>
              <a:rPr lang="en-US" dirty="0"/>
              <a:t> </a:t>
            </a:r>
            <a:r>
              <a:rPr lang="en-US" dirty="0" err="1"/>
              <a:t>bác</a:t>
            </a:r>
            <a:r>
              <a:rPr lang="en-US" dirty="0"/>
              <a:t> </a:t>
            </a:r>
            <a:r>
              <a:rPr lang="en-US" dirty="0" err="1"/>
              <a:t>sỹ</a:t>
            </a:r>
            <a:r>
              <a:rPr lang="en-US" dirty="0"/>
              <a:t> Vincent Dole </a:t>
            </a:r>
            <a:r>
              <a:rPr lang="en-US" dirty="0" err="1"/>
              <a:t>trong</a:t>
            </a:r>
            <a:r>
              <a:rPr lang="en-US" dirty="0"/>
              <a:t> </a:t>
            </a:r>
            <a:r>
              <a:rPr lang="en-US" dirty="0" err="1"/>
              <a:t>việc</a:t>
            </a:r>
            <a:r>
              <a:rPr lang="en-US" dirty="0"/>
              <a:t> </a:t>
            </a:r>
            <a:r>
              <a:rPr lang="en-US" dirty="0" err="1"/>
              <a:t>sử</a:t>
            </a:r>
            <a:r>
              <a:rPr lang="en-US" dirty="0"/>
              <a:t> </a:t>
            </a:r>
            <a:r>
              <a:rPr lang="en-US" dirty="0" err="1"/>
              <a:t>dụng</a:t>
            </a:r>
            <a:r>
              <a:rPr lang="en-US" dirty="0"/>
              <a:t> methadone </a:t>
            </a:r>
            <a:r>
              <a:rPr lang="en-US" dirty="0" err="1"/>
              <a:t>để</a:t>
            </a:r>
            <a:r>
              <a:rPr lang="en-US" dirty="0"/>
              <a:t> </a:t>
            </a:r>
            <a:r>
              <a:rPr lang="en-US" dirty="0" err="1"/>
              <a:t>điều</a:t>
            </a:r>
            <a:r>
              <a:rPr lang="en-US" dirty="0"/>
              <a:t> </a:t>
            </a:r>
            <a:r>
              <a:rPr lang="en-US" dirty="0" err="1"/>
              <a:t>trị</a:t>
            </a:r>
            <a:r>
              <a:rPr lang="en-US" dirty="0"/>
              <a:t> </a:t>
            </a:r>
            <a:r>
              <a:rPr lang="en-US" dirty="0" err="1"/>
              <a:t>nghiện</a:t>
            </a:r>
            <a:r>
              <a:rPr lang="en-US" dirty="0"/>
              <a:t> </a:t>
            </a:r>
            <a:r>
              <a:rPr lang="en-US" dirty="0" err="1"/>
              <a:t>và</a:t>
            </a:r>
            <a:r>
              <a:rPr lang="en-US" dirty="0"/>
              <a:t> </a:t>
            </a:r>
            <a:r>
              <a:rPr lang="en-US" dirty="0" err="1"/>
              <a:t>các</a:t>
            </a:r>
            <a:r>
              <a:rPr lang="en-US" dirty="0"/>
              <a:t> </a:t>
            </a:r>
            <a:r>
              <a:rPr lang="en-US" dirty="0" err="1"/>
              <a:t>lãnh</a:t>
            </a:r>
            <a:r>
              <a:rPr lang="en-US" dirty="0"/>
              <a:t> </a:t>
            </a:r>
            <a:r>
              <a:rPr lang="en-US" dirty="0" err="1"/>
              <a:t>vưc</a:t>
            </a:r>
            <a:r>
              <a:rPr lang="en-US" dirty="0"/>
              <a:t> </a:t>
            </a:r>
            <a:r>
              <a:rPr lang="en-US" dirty="0" err="1"/>
              <a:t>khác</a:t>
            </a:r>
            <a:r>
              <a:rPr lang="en-US" dirty="0"/>
              <a:t> </a:t>
            </a:r>
            <a:r>
              <a:rPr lang="en-US" dirty="0" err="1"/>
              <a:t>của</a:t>
            </a:r>
            <a:r>
              <a:rPr lang="en-US" dirty="0"/>
              <a:t> y </a:t>
            </a:r>
            <a:r>
              <a:rPr lang="en-US" dirty="0" err="1"/>
              <a:t>khoa</a:t>
            </a:r>
            <a:r>
              <a:rPr lang="en-US" dirty="0"/>
              <a:t>.</a:t>
            </a:r>
            <a:endParaRPr lang="vi-VN" dirty="0"/>
          </a:p>
          <a:p>
            <a:pPr>
              <a:defRPr/>
            </a:pPr>
            <a:r>
              <a:rPr lang="en-US" dirty="0"/>
              <a:t> </a:t>
            </a:r>
            <a:endParaRPr lang="vi-VN" dirty="0"/>
          </a:p>
          <a:p>
            <a:pPr marL="228600" indent="-228600">
              <a:buFont typeface="+mj-lt"/>
              <a:buAutoNum type="arabicPeriod"/>
              <a:defRPr/>
            </a:pPr>
            <a:r>
              <a:rPr lang="en-US" dirty="0" err="1"/>
              <a:t>Làm</a:t>
            </a:r>
            <a:r>
              <a:rPr lang="en-US" dirty="0"/>
              <a:t> </a:t>
            </a:r>
            <a:r>
              <a:rPr lang="en-US" dirty="0" err="1"/>
              <a:t>việc</a:t>
            </a:r>
            <a:r>
              <a:rPr lang="en-US" dirty="0"/>
              <a:t> </a:t>
            </a:r>
            <a:r>
              <a:rPr lang="en-US" dirty="0" err="1"/>
              <a:t>với</a:t>
            </a:r>
            <a:r>
              <a:rPr lang="en-US" dirty="0"/>
              <a:t> Donald van </a:t>
            </a:r>
            <a:r>
              <a:rPr lang="en-US" dirty="0" err="1"/>
              <a:t>Slyke</a:t>
            </a:r>
            <a:r>
              <a:rPr lang="en-US" dirty="0"/>
              <a:t>, </a:t>
            </a:r>
            <a:r>
              <a:rPr lang="en-US" dirty="0" err="1"/>
              <a:t>người</a:t>
            </a:r>
            <a:r>
              <a:rPr lang="en-US" dirty="0"/>
              <a:t> </a:t>
            </a:r>
            <a:r>
              <a:rPr lang="en-US" dirty="0" err="1"/>
              <a:t>sáng</a:t>
            </a:r>
            <a:r>
              <a:rPr lang="en-US" dirty="0"/>
              <a:t> </a:t>
            </a:r>
            <a:r>
              <a:rPr lang="en-US" dirty="0" err="1"/>
              <a:t>lập</a:t>
            </a:r>
            <a:r>
              <a:rPr lang="en-US" dirty="0"/>
              <a:t> </a:t>
            </a:r>
            <a:r>
              <a:rPr lang="en-US" dirty="0" err="1"/>
              <a:t>hóa</a:t>
            </a:r>
            <a:r>
              <a:rPr lang="en-US" dirty="0"/>
              <a:t> </a:t>
            </a:r>
            <a:r>
              <a:rPr lang="en-US" dirty="0" err="1"/>
              <a:t>học</a:t>
            </a:r>
            <a:r>
              <a:rPr lang="en-US" dirty="0"/>
              <a:t> </a:t>
            </a:r>
            <a:r>
              <a:rPr lang="en-US" dirty="0" err="1"/>
              <a:t>lâm</a:t>
            </a:r>
            <a:r>
              <a:rPr lang="en-US" dirty="0"/>
              <a:t> </a:t>
            </a:r>
            <a:r>
              <a:rPr lang="en-US" dirty="0" err="1"/>
              <a:t>sàng</a:t>
            </a:r>
            <a:r>
              <a:rPr lang="en-US" dirty="0"/>
              <a:t>, </a:t>
            </a:r>
            <a:r>
              <a:rPr lang="en-US" dirty="0" err="1"/>
              <a:t>ông</a:t>
            </a:r>
            <a:r>
              <a:rPr lang="en-US" dirty="0"/>
              <a:t> </a:t>
            </a:r>
            <a:r>
              <a:rPr lang="en-US" dirty="0" err="1"/>
              <a:t>đã</a:t>
            </a:r>
            <a:r>
              <a:rPr lang="en-US" dirty="0"/>
              <a:t> </a:t>
            </a:r>
            <a:r>
              <a:rPr lang="en-US" dirty="0" err="1"/>
              <a:t>làm</a:t>
            </a:r>
            <a:r>
              <a:rPr lang="en-US" dirty="0"/>
              <a:t> </a:t>
            </a:r>
            <a:r>
              <a:rPr lang="en-US" dirty="0" err="1"/>
              <a:t>nhiều</a:t>
            </a:r>
            <a:r>
              <a:rPr lang="en-US" dirty="0"/>
              <a:t> </a:t>
            </a:r>
            <a:r>
              <a:rPr lang="en-US" dirty="0" err="1"/>
              <a:t>nghiên</a:t>
            </a:r>
            <a:r>
              <a:rPr lang="en-US" dirty="0"/>
              <a:t> </a:t>
            </a:r>
            <a:r>
              <a:rPr lang="en-US" dirty="0" err="1"/>
              <a:t>cứu</a:t>
            </a:r>
            <a:r>
              <a:rPr lang="en-US" dirty="0"/>
              <a:t> </a:t>
            </a:r>
            <a:r>
              <a:rPr lang="en-US" dirty="0" err="1"/>
              <a:t>căn</a:t>
            </a:r>
            <a:r>
              <a:rPr lang="en-US" dirty="0"/>
              <a:t> </a:t>
            </a:r>
            <a:r>
              <a:rPr lang="en-US" dirty="0" err="1"/>
              <a:t>bản</a:t>
            </a:r>
            <a:r>
              <a:rPr lang="en-US" dirty="0"/>
              <a:t> </a:t>
            </a:r>
            <a:r>
              <a:rPr lang="en-US" dirty="0" err="1"/>
              <a:t>trong</a:t>
            </a:r>
            <a:r>
              <a:rPr lang="en-US" dirty="0"/>
              <a:t> </a:t>
            </a:r>
            <a:r>
              <a:rPr lang="en-US" dirty="0" err="1"/>
              <a:t>quá</a:t>
            </a:r>
            <a:r>
              <a:rPr lang="en-US" dirty="0"/>
              <a:t> </a:t>
            </a:r>
            <a:r>
              <a:rPr lang="en-US" dirty="0" err="1"/>
              <a:t>trình</a:t>
            </a:r>
            <a:r>
              <a:rPr lang="en-US" dirty="0"/>
              <a:t> </a:t>
            </a:r>
            <a:r>
              <a:rPr lang="en-US" dirty="0" err="1"/>
              <a:t>chuyển</a:t>
            </a:r>
            <a:r>
              <a:rPr lang="en-US" dirty="0"/>
              <a:t> </a:t>
            </a:r>
            <a:r>
              <a:rPr lang="en-US" dirty="0" err="1"/>
              <a:t>hóa</a:t>
            </a:r>
            <a:r>
              <a:rPr lang="en-US" dirty="0"/>
              <a:t> </a:t>
            </a:r>
            <a:r>
              <a:rPr lang="en-US" dirty="0" err="1"/>
              <a:t>của</a:t>
            </a:r>
            <a:r>
              <a:rPr lang="en-US" dirty="0"/>
              <a:t> con </a:t>
            </a:r>
            <a:r>
              <a:rPr lang="en-US" dirty="0" err="1"/>
              <a:t>người</a:t>
            </a:r>
            <a:r>
              <a:rPr lang="en-US" dirty="0"/>
              <a:t> </a:t>
            </a:r>
            <a:r>
              <a:rPr lang="en-US" dirty="0" err="1"/>
              <a:t>và</a:t>
            </a:r>
            <a:r>
              <a:rPr lang="en-US" dirty="0"/>
              <a:t> </a:t>
            </a:r>
            <a:r>
              <a:rPr lang="en-US" dirty="0" err="1"/>
              <a:t>xây</a:t>
            </a:r>
            <a:r>
              <a:rPr lang="en-US" dirty="0"/>
              <a:t> </a:t>
            </a:r>
            <a:r>
              <a:rPr lang="en-US" dirty="0" err="1"/>
              <a:t>dựng</a:t>
            </a:r>
            <a:r>
              <a:rPr lang="en-US" dirty="0"/>
              <a:t> </a:t>
            </a:r>
            <a:r>
              <a:rPr lang="en-US" dirty="0" err="1"/>
              <a:t>nên</a:t>
            </a:r>
            <a:r>
              <a:rPr lang="en-US" dirty="0"/>
              <a:t> </a:t>
            </a:r>
            <a:r>
              <a:rPr lang="en-US" dirty="0" err="1"/>
              <a:t>khiến</a:t>
            </a:r>
            <a:r>
              <a:rPr lang="en-US" dirty="0"/>
              <a:t> </a:t>
            </a:r>
            <a:r>
              <a:rPr lang="en-US" dirty="0" err="1"/>
              <a:t>thức</a:t>
            </a:r>
            <a:r>
              <a:rPr lang="en-US" dirty="0"/>
              <a:t> </a:t>
            </a:r>
            <a:r>
              <a:rPr lang="en-US" dirty="0" err="1"/>
              <a:t>chuẩn</a:t>
            </a:r>
            <a:r>
              <a:rPr lang="en-US" dirty="0"/>
              <a:t> </a:t>
            </a:r>
            <a:r>
              <a:rPr lang="en-US" dirty="0" err="1"/>
              <a:t>về</a:t>
            </a:r>
            <a:r>
              <a:rPr lang="en-US" dirty="0"/>
              <a:t> </a:t>
            </a:r>
            <a:r>
              <a:rPr lang="en-US" dirty="0" err="1"/>
              <a:t>suy</a:t>
            </a:r>
            <a:r>
              <a:rPr lang="en-US" dirty="0"/>
              <a:t> </a:t>
            </a:r>
            <a:r>
              <a:rPr lang="en-US" dirty="0" err="1"/>
              <a:t>thận</a:t>
            </a:r>
            <a:r>
              <a:rPr lang="en-US" dirty="0"/>
              <a:t>.</a:t>
            </a:r>
          </a:p>
          <a:p>
            <a:pPr marL="228600" indent="-228600">
              <a:buFont typeface="+mj-lt"/>
              <a:buAutoNum type="arabicPeriod"/>
              <a:defRPr/>
            </a:pPr>
            <a:endParaRPr lang="vi-VN" dirty="0"/>
          </a:p>
          <a:p>
            <a:pPr marL="228600" indent="-228600">
              <a:buFont typeface="+mj-lt"/>
              <a:buAutoNum type="arabicPeriod"/>
              <a:defRPr/>
            </a:pPr>
            <a:r>
              <a:rPr lang="en-US" dirty="0" err="1"/>
              <a:t>Trong</a:t>
            </a:r>
            <a:r>
              <a:rPr lang="en-US" dirty="0"/>
              <a:t> </a:t>
            </a:r>
            <a:r>
              <a:rPr lang="en-US" dirty="0" err="1"/>
              <a:t>thế</a:t>
            </a:r>
            <a:r>
              <a:rPr lang="en-US" dirty="0"/>
              <a:t> </a:t>
            </a:r>
            <a:r>
              <a:rPr lang="en-US" dirty="0" err="1"/>
              <a:t>chiến</a:t>
            </a:r>
            <a:r>
              <a:rPr lang="en-US" dirty="0"/>
              <a:t> </a:t>
            </a:r>
            <a:r>
              <a:rPr lang="en-US" dirty="0" err="1"/>
              <a:t>thứ</a:t>
            </a:r>
            <a:r>
              <a:rPr lang="en-US" dirty="0"/>
              <a:t> II,  </a:t>
            </a:r>
            <a:r>
              <a:rPr lang="en-US" dirty="0" err="1"/>
              <a:t>Hải</a:t>
            </a:r>
            <a:r>
              <a:rPr lang="en-US" dirty="0"/>
              <a:t> </a:t>
            </a:r>
            <a:r>
              <a:rPr lang="en-US" dirty="0" err="1"/>
              <a:t>quân</a:t>
            </a:r>
            <a:r>
              <a:rPr lang="en-US" dirty="0"/>
              <a:t> </a:t>
            </a:r>
            <a:r>
              <a:rPr lang="en-US" dirty="0" err="1"/>
              <a:t>và</a:t>
            </a:r>
            <a:r>
              <a:rPr lang="en-US" dirty="0"/>
              <a:t> </a:t>
            </a:r>
            <a:r>
              <a:rPr lang="en-US" dirty="0" err="1"/>
              <a:t>viện</a:t>
            </a:r>
            <a:r>
              <a:rPr lang="en-US" dirty="0"/>
              <a:t> </a:t>
            </a:r>
            <a:r>
              <a:rPr lang="en-US" dirty="0" err="1"/>
              <a:t>đại</a:t>
            </a:r>
            <a:r>
              <a:rPr lang="en-US" dirty="0"/>
              <a:t> </a:t>
            </a:r>
            <a:r>
              <a:rPr lang="en-US" dirty="0" err="1"/>
              <a:t>học</a:t>
            </a:r>
            <a:r>
              <a:rPr lang="en-US" dirty="0"/>
              <a:t> Rockefeller </a:t>
            </a:r>
            <a:r>
              <a:rPr lang="en-US" dirty="0" err="1"/>
              <a:t>mời</a:t>
            </a:r>
            <a:r>
              <a:rPr lang="en-US" dirty="0"/>
              <a:t> </a:t>
            </a:r>
            <a:r>
              <a:rPr lang="en-US" dirty="0" err="1"/>
              <a:t>ông</a:t>
            </a:r>
            <a:r>
              <a:rPr lang="en-US" dirty="0"/>
              <a:t> </a:t>
            </a:r>
            <a:r>
              <a:rPr lang="en-US" dirty="0" err="1"/>
              <a:t>cộng</a:t>
            </a:r>
            <a:r>
              <a:rPr lang="en-US" dirty="0"/>
              <a:t> </a:t>
            </a:r>
            <a:r>
              <a:rPr lang="en-US" dirty="0" err="1"/>
              <a:t>tác</a:t>
            </a:r>
            <a:r>
              <a:rPr lang="en-US" dirty="0"/>
              <a:t>. </a:t>
            </a:r>
            <a:r>
              <a:rPr lang="en-US" dirty="0" err="1"/>
              <a:t>Ông</a:t>
            </a:r>
            <a:r>
              <a:rPr lang="en-US" dirty="0"/>
              <a:t> </a:t>
            </a:r>
            <a:r>
              <a:rPr lang="en-US" dirty="0" err="1"/>
              <a:t>đã</a:t>
            </a:r>
            <a:r>
              <a:rPr lang="en-US" dirty="0"/>
              <a:t> </a:t>
            </a:r>
            <a:r>
              <a:rPr lang="en-US" dirty="0" err="1"/>
              <a:t>phát</a:t>
            </a:r>
            <a:r>
              <a:rPr lang="en-US" dirty="0"/>
              <a:t> </a:t>
            </a:r>
            <a:r>
              <a:rPr lang="en-US" dirty="0" err="1"/>
              <a:t>triển</a:t>
            </a:r>
            <a:r>
              <a:rPr lang="en-US" dirty="0"/>
              <a:t> </a:t>
            </a:r>
            <a:r>
              <a:rPr lang="en-US" dirty="0" err="1"/>
              <a:t>kỹ</a:t>
            </a:r>
            <a:r>
              <a:rPr lang="en-US" dirty="0"/>
              <a:t> </a:t>
            </a:r>
            <a:r>
              <a:rPr lang="en-US" dirty="0" err="1"/>
              <a:t>thuật</a:t>
            </a:r>
            <a:r>
              <a:rPr lang="en-US" dirty="0"/>
              <a:t> sun-</a:t>
            </a:r>
            <a:r>
              <a:rPr lang="en-US" dirty="0" err="1"/>
              <a:t>phát</a:t>
            </a:r>
            <a:r>
              <a:rPr lang="en-US" dirty="0"/>
              <a:t> </a:t>
            </a:r>
            <a:r>
              <a:rPr lang="en-US" dirty="0" err="1"/>
              <a:t>đồng</a:t>
            </a:r>
            <a:r>
              <a:rPr lang="en-US" dirty="0"/>
              <a:t> </a:t>
            </a:r>
            <a:r>
              <a:rPr lang="en-US" dirty="0" err="1"/>
              <a:t>để</a:t>
            </a:r>
            <a:r>
              <a:rPr lang="en-US" dirty="0"/>
              <a:t> </a:t>
            </a:r>
            <a:r>
              <a:rPr lang="en-US" dirty="0" err="1"/>
              <a:t>đo</a:t>
            </a:r>
            <a:r>
              <a:rPr lang="en-US" dirty="0"/>
              <a:t> </a:t>
            </a:r>
            <a:r>
              <a:rPr lang="en-US" dirty="0" err="1"/>
              <a:t>nồng</a:t>
            </a:r>
            <a:r>
              <a:rPr lang="en-US" dirty="0"/>
              <a:t> </a:t>
            </a:r>
            <a:r>
              <a:rPr lang="en-US" dirty="0" err="1"/>
              <a:t>độ</a:t>
            </a:r>
            <a:r>
              <a:rPr lang="en-US" dirty="0"/>
              <a:t> </a:t>
            </a:r>
            <a:r>
              <a:rPr lang="en-US" dirty="0" err="1"/>
              <a:t>máu</a:t>
            </a:r>
            <a:r>
              <a:rPr lang="en-US" dirty="0"/>
              <a:t> ở </a:t>
            </a:r>
            <a:r>
              <a:rPr lang="en-US" dirty="0" err="1"/>
              <a:t>những</a:t>
            </a:r>
            <a:r>
              <a:rPr lang="en-US" dirty="0"/>
              <a:t> </a:t>
            </a:r>
            <a:r>
              <a:rPr lang="en-US" dirty="0" err="1"/>
              <a:t>nạn</a:t>
            </a:r>
            <a:r>
              <a:rPr lang="en-US" dirty="0"/>
              <a:t> </a:t>
            </a:r>
            <a:r>
              <a:rPr lang="en-US" dirty="0" err="1"/>
              <a:t>nhân</a:t>
            </a:r>
            <a:r>
              <a:rPr lang="en-US" dirty="0"/>
              <a:t> </a:t>
            </a:r>
            <a:r>
              <a:rPr lang="en-US" dirty="0" err="1"/>
              <a:t>bị</a:t>
            </a:r>
            <a:r>
              <a:rPr lang="en-US" dirty="0"/>
              <a:t> </a:t>
            </a:r>
            <a:r>
              <a:rPr lang="en-US" dirty="0" err="1"/>
              <a:t>choáng</a:t>
            </a:r>
            <a:r>
              <a:rPr lang="en-US" dirty="0"/>
              <a:t>, </a:t>
            </a:r>
            <a:r>
              <a:rPr lang="en-US" dirty="0" err="1"/>
              <a:t>nhờ</a:t>
            </a:r>
            <a:r>
              <a:rPr lang="en-US" dirty="0"/>
              <a:t> </a:t>
            </a:r>
            <a:r>
              <a:rPr lang="en-US" dirty="0" err="1"/>
              <a:t>kỹ</a:t>
            </a:r>
            <a:r>
              <a:rPr lang="en-US" dirty="0"/>
              <a:t> </a:t>
            </a:r>
            <a:r>
              <a:rPr lang="en-US" dirty="0" err="1"/>
              <a:t>thuật</a:t>
            </a:r>
            <a:r>
              <a:rPr lang="en-US" dirty="0"/>
              <a:t> </a:t>
            </a:r>
            <a:r>
              <a:rPr lang="en-US" dirty="0" err="1"/>
              <a:t>này</a:t>
            </a:r>
            <a:r>
              <a:rPr lang="en-US" dirty="0"/>
              <a:t> </a:t>
            </a:r>
            <a:r>
              <a:rPr lang="en-US" dirty="0" err="1"/>
              <a:t>các</a:t>
            </a:r>
            <a:r>
              <a:rPr lang="en-US" dirty="0"/>
              <a:t> </a:t>
            </a:r>
            <a:r>
              <a:rPr lang="en-US" dirty="0" err="1"/>
              <a:t>bác</a:t>
            </a:r>
            <a:r>
              <a:rPr lang="en-US" dirty="0"/>
              <a:t> </a:t>
            </a:r>
            <a:r>
              <a:rPr lang="en-US" dirty="0" err="1"/>
              <a:t>sỹ</a:t>
            </a:r>
            <a:r>
              <a:rPr lang="en-US" dirty="0"/>
              <a:t> </a:t>
            </a:r>
            <a:r>
              <a:rPr lang="en-US" dirty="0" err="1"/>
              <a:t>ngay</a:t>
            </a:r>
            <a:r>
              <a:rPr lang="en-US" dirty="0"/>
              <a:t> </a:t>
            </a:r>
            <a:r>
              <a:rPr lang="en-US" dirty="0" err="1"/>
              <a:t>chiến</a:t>
            </a:r>
            <a:r>
              <a:rPr lang="en-US" dirty="0"/>
              <a:t> </a:t>
            </a:r>
            <a:r>
              <a:rPr lang="en-US" dirty="0" err="1"/>
              <a:t>trường</a:t>
            </a:r>
            <a:r>
              <a:rPr lang="en-US" dirty="0"/>
              <a:t> </a:t>
            </a:r>
            <a:r>
              <a:rPr lang="en-US" dirty="0" err="1"/>
              <a:t>có</a:t>
            </a:r>
            <a:r>
              <a:rPr lang="en-US" dirty="0"/>
              <a:t> </a:t>
            </a:r>
            <a:r>
              <a:rPr lang="en-US" dirty="0" err="1"/>
              <a:t>thể</a:t>
            </a:r>
            <a:r>
              <a:rPr lang="en-US" dirty="0"/>
              <a:t> </a:t>
            </a:r>
            <a:r>
              <a:rPr lang="en-US" dirty="0" err="1"/>
              <a:t>ước</a:t>
            </a:r>
            <a:r>
              <a:rPr lang="en-US" dirty="0"/>
              <a:t> </a:t>
            </a:r>
            <a:r>
              <a:rPr lang="en-US" dirty="0" err="1"/>
              <a:t>tính</a:t>
            </a:r>
            <a:r>
              <a:rPr lang="en-US" dirty="0"/>
              <a:t> </a:t>
            </a:r>
            <a:r>
              <a:rPr lang="en-US" dirty="0" err="1"/>
              <a:t>nạn</a:t>
            </a:r>
            <a:r>
              <a:rPr lang="en-US" dirty="0"/>
              <a:t> </a:t>
            </a:r>
            <a:r>
              <a:rPr lang="en-US" dirty="0" err="1"/>
              <a:t>nhân</a:t>
            </a:r>
            <a:r>
              <a:rPr lang="en-US" dirty="0"/>
              <a:t> </a:t>
            </a:r>
            <a:r>
              <a:rPr lang="en-US" dirty="0" err="1"/>
              <a:t>cần</a:t>
            </a:r>
            <a:r>
              <a:rPr lang="en-US" dirty="0"/>
              <a:t> </a:t>
            </a:r>
            <a:r>
              <a:rPr lang="en-US" dirty="0" err="1"/>
              <a:t>lượng</a:t>
            </a:r>
            <a:r>
              <a:rPr lang="en-US" dirty="0"/>
              <a:t> </a:t>
            </a:r>
            <a:r>
              <a:rPr lang="en-US" dirty="0" err="1"/>
              <a:t>truyền</a:t>
            </a:r>
            <a:r>
              <a:rPr lang="en-US" dirty="0"/>
              <a:t> </a:t>
            </a:r>
            <a:r>
              <a:rPr lang="en-US" dirty="0" err="1"/>
              <a:t>dịch</a:t>
            </a:r>
            <a:r>
              <a:rPr lang="en-US" dirty="0"/>
              <a:t> </a:t>
            </a:r>
            <a:r>
              <a:rPr lang="en-US" dirty="0" err="1"/>
              <a:t>bao</a:t>
            </a:r>
            <a:r>
              <a:rPr lang="en-US" dirty="0"/>
              <a:t> </a:t>
            </a:r>
            <a:r>
              <a:rPr lang="en-US" dirty="0" err="1"/>
              <a:t>nhiêu</a:t>
            </a:r>
            <a:r>
              <a:rPr lang="en-US" dirty="0"/>
              <a:t> </a:t>
            </a:r>
            <a:r>
              <a:rPr lang="en-US" dirty="0" err="1"/>
              <a:t>khi</a:t>
            </a:r>
            <a:r>
              <a:rPr lang="en-US" dirty="0"/>
              <a:t> </a:t>
            </a:r>
            <a:r>
              <a:rPr lang="en-US" dirty="0" err="1"/>
              <a:t>bị</a:t>
            </a:r>
            <a:r>
              <a:rPr lang="en-US" dirty="0"/>
              <a:t> </a:t>
            </a:r>
            <a:r>
              <a:rPr lang="en-US" dirty="0" err="1"/>
              <a:t>mất</a:t>
            </a:r>
            <a:r>
              <a:rPr lang="en-US" dirty="0"/>
              <a:t> </a:t>
            </a:r>
            <a:r>
              <a:rPr lang="en-US" dirty="0" err="1"/>
              <a:t>máu</a:t>
            </a:r>
            <a:r>
              <a:rPr lang="en-US" dirty="0"/>
              <a:t> </a:t>
            </a:r>
            <a:r>
              <a:rPr lang="en-US" dirty="0" err="1"/>
              <a:t>và</a:t>
            </a:r>
            <a:r>
              <a:rPr lang="en-US" dirty="0"/>
              <a:t> </a:t>
            </a:r>
            <a:r>
              <a:rPr lang="en-US" dirty="0" err="1"/>
              <a:t>ngăn</a:t>
            </a:r>
            <a:r>
              <a:rPr lang="en-US" dirty="0"/>
              <a:t> </a:t>
            </a:r>
            <a:r>
              <a:rPr lang="en-US" dirty="0" err="1"/>
              <a:t>chăn</a:t>
            </a:r>
            <a:r>
              <a:rPr lang="en-US" dirty="0"/>
              <a:t> </a:t>
            </a:r>
            <a:r>
              <a:rPr lang="en-US" dirty="0" err="1"/>
              <a:t>choáng</a:t>
            </a:r>
            <a:r>
              <a:rPr lang="en-US" dirty="0"/>
              <a:t>. </a:t>
            </a:r>
            <a:r>
              <a:rPr lang="en-US" dirty="0" err="1"/>
              <a:t>Đến</a:t>
            </a:r>
            <a:r>
              <a:rPr lang="en-US" dirty="0"/>
              <a:t> </a:t>
            </a:r>
            <a:r>
              <a:rPr lang="en-US" dirty="0" err="1"/>
              <a:t>ngày</a:t>
            </a:r>
            <a:r>
              <a:rPr lang="en-US" dirty="0"/>
              <a:t> nay, </a:t>
            </a:r>
            <a:r>
              <a:rPr lang="en-US" dirty="0" err="1"/>
              <a:t>kỹ</a:t>
            </a:r>
            <a:r>
              <a:rPr lang="en-US" dirty="0"/>
              <a:t> </a:t>
            </a:r>
            <a:r>
              <a:rPr lang="en-US" dirty="0" err="1"/>
              <a:t>thuật</a:t>
            </a:r>
            <a:r>
              <a:rPr lang="en-US" dirty="0"/>
              <a:t> </a:t>
            </a:r>
            <a:r>
              <a:rPr lang="en-US" dirty="0" err="1"/>
              <a:t>này</a:t>
            </a:r>
            <a:r>
              <a:rPr lang="en-US" dirty="0"/>
              <a:t> </a:t>
            </a:r>
            <a:r>
              <a:rPr lang="en-US" dirty="0" err="1"/>
              <a:t>vẫn</a:t>
            </a:r>
            <a:r>
              <a:rPr lang="en-US" dirty="0"/>
              <a:t> </a:t>
            </a:r>
            <a:r>
              <a:rPr lang="en-US" dirty="0" err="1"/>
              <a:t>còn</a:t>
            </a:r>
            <a:r>
              <a:rPr lang="en-US" dirty="0"/>
              <a:t> dung </a:t>
            </a:r>
            <a:r>
              <a:rPr lang="en-US" dirty="0" err="1"/>
              <a:t>trên</a:t>
            </a:r>
            <a:r>
              <a:rPr lang="en-US" dirty="0"/>
              <a:t> </a:t>
            </a:r>
            <a:r>
              <a:rPr lang="en-US" dirty="0" err="1"/>
              <a:t>toàn</a:t>
            </a:r>
            <a:r>
              <a:rPr lang="en-US" dirty="0"/>
              <a:t> </a:t>
            </a:r>
            <a:r>
              <a:rPr lang="en-US" dirty="0" err="1"/>
              <a:t>thế</a:t>
            </a:r>
            <a:r>
              <a:rPr lang="en-US" dirty="0"/>
              <a:t> </a:t>
            </a:r>
            <a:r>
              <a:rPr lang="en-US" dirty="0" err="1"/>
              <a:t>giới</a:t>
            </a:r>
            <a:r>
              <a:rPr lang="en-US" dirty="0"/>
              <a:t> </a:t>
            </a:r>
            <a:r>
              <a:rPr lang="en-US" dirty="0" err="1"/>
              <a:t>để</a:t>
            </a:r>
            <a:r>
              <a:rPr lang="en-US" dirty="0"/>
              <a:t> </a:t>
            </a:r>
            <a:r>
              <a:rPr lang="en-US" dirty="0" err="1"/>
              <a:t>kiểm</a:t>
            </a:r>
            <a:r>
              <a:rPr lang="en-US" dirty="0"/>
              <a:t> </a:t>
            </a:r>
            <a:r>
              <a:rPr lang="en-US" dirty="0" err="1"/>
              <a:t>tra</a:t>
            </a:r>
            <a:r>
              <a:rPr lang="en-US" dirty="0"/>
              <a:t> </a:t>
            </a:r>
            <a:r>
              <a:rPr lang="en-US" dirty="0" err="1"/>
              <a:t>tình</a:t>
            </a:r>
            <a:r>
              <a:rPr lang="en-US" dirty="0"/>
              <a:t> </a:t>
            </a:r>
            <a:r>
              <a:rPr lang="en-US" dirty="0" err="1"/>
              <a:t>trạng</a:t>
            </a:r>
            <a:r>
              <a:rPr lang="en-US" dirty="0"/>
              <a:t> </a:t>
            </a:r>
            <a:r>
              <a:rPr lang="en-US" dirty="0" err="1"/>
              <a:t>thiếu</a:t>
            </a:r>
            <a:r>
              <a:rPr lang="en-US" dirty="0"/>
              <a:t> </a:t>
            </a:r>
            <a:r>
              <a:rPr lang="en-US" dirty="0" err="1"/>
              <a:t>máu</a:t>
            </a:r>
            <a:r>
              <a:rPr lang="en-US" dirty="0"/>
              <a:t> (</a:t>
            </a:r>
            <a:r>
              <a:rPr lang="en-US" dirty="0" err="1"/>
              <a:t>nếu</a:t>
            </a:r>
            <a:r>
              <a:rPr lang="en-US" dirty="0"/>
              <a:t> </a:t>
            </a:r>
            <a:r>
              <a:rPr lang="en-US" dirty="0" err="1"/>
              <a:t>có</a:t>
            </a:r>
            <a:r>
              <a:rPr lang="en-US" dirty="0"/>
              <a:t>) </a:t>
            </a:r>
            <a:r>
              <a:rPr lang="en-US" dirty="0" err="1"/>
              <a:t>của</a:t>
            </a:r>
            <a:r>
              <a:rPr lang="en-US" dirty="0"/>
              <a:t> </a:t>
            </a:r>
            <a:r>
              <a:rPr lang="en-US" dirty="0" err="1"/>
              <a:t>người</a:t>
            </a:r>
            <a:r>
              <a:rPr lang="en-US" dirty="0"/>
              <a:t> </a:t>
            </a:r>
            <a:r>
              <a:rPr lang="en-US" dirty="0" err="1"/>
              <a:t>cho</a:t>
            </a:r>
            <a:r>
              <a:rPr lang="en-US" dirty="0"/>
              <a:t> </a:t>
            </a:r>
            <a:r>
              <a:rPr lang="en-US" dirty="0" err="1"/>
              <a:t>máu</a:t>
            </a:r>
            <a:r>
              <a:rPr lang="en-US" dirty="0"/>
              <a:t>.</a:t>
            </a:r>
          </a:p>
          <a:p>
            <a:pPr marL="228600" indent="-228600">
              <a:buFont typeface="+mj-lt"/>
              <a:buAutoNum type="arabicPeriod"/>
              <a:defRPr/>
            </a:pPr>
            <a:endParaRPr lang="vi-VN" dirty="0"/>
          </a:p>
          <a:p>
            <a:pPr marL="228600" indent="-228600">
              <a:buFont typeface="+mj-lt"/>
              <a:buAutoNum type="arabicPeriod"/>
              <a:defRPr/>
            </a:pPr>
            <a:r>
              <a:rPr lang="en-US" dirty="0" err="1"/>
              <a:t>Năm</a:t>
            </a:r>
            <a:r>
              <a:rPr lang="en-US" dirty="0"/>
              <a:t> 1947, Dr. </a:t>
            </a:r>
            <a:r>
              <a:rPr lang="en-US" dirty="0" err="1"/>
              <a:t>Vicencet</a:t>
            </a:r>
            <a:r>
              <a:rPr lang="en-US" dirty="0"/>
              <a:t> </a:t>
            </a:r>
            <a:r>
              <a:rPr lang="en-US" dirty="0" err="1"/>
              <a:t>bắt</a:t>
            </a:r>
            <a:r>
              <a:rPr lang="en-US" dirty="0"/>
              <a:t> </a:t>
            </a:r>
            <a:r>
              <a:rPr lang="en-US" dirty="0" err="1"/>
              <a:t>đầu</a:t>
            </a:r>
            <a:r>
              <a:rPr lang="en-US" dirty="0"/>
              <a:t> </a:t>
            </a:r>
            <a:r>
              <a:rPr lang="en-US" dirty="0" err="1"/>
              <a:t>nghiên</a:t>
            </a:r>
            <a:r>
              <a:rPr lang="en-US" dirty="0"/>
              <a:t> </a:t>
            </a:r>
            <a:r>
              <a:rPr lang="en-US" dirty="0" err="1"/>
              <a:t>cứu</a:t>
            </a:r>
            <a:r>
              <a:rPr lang="en-US" dirty="0"/>
              <a:t> </a:t>
            </a:r>
            <a:r>
              <a:rPr lang="en-US" dirty="0" err="1"/>
              <a:t>bệnh</a:t>
            </a:r>
            <a:r>
              <a:rPr lang="en-US" dirty="0"/>
              <a:t> </a:t>
            </a:r>
            <a:r>
              <a:rPr lang="en-US" dirty="0" err="1"/>
              <a:t>nhân</a:t>
            </a:r>
            <a:r>
              <a:rPr lang="en-US" dirty="0"/>
              <a:t> </a:t>
            </a:r>
            <a:r>
              <a:rPr lang="en-US" dirty="0" err="1"/>
              <a:t>cao</a:t>
            </a:r>
            <a:r>
              <a:rPr lang="en-US" dirty="0"/>
              <a:t> </a:t>
            </a:r>
            <a:r>
              <a:rPr lang="en-US" dirty="0" err="1"/>
              <a:t>huyết</a:t>
            </a:r>
            <a:r>
              <a:rPr lang="en-US" dirty="0"/>
              <a:t> </a:t>
            </a:r>
            <a:r>
              <a:rPr lang="en-US" dirty="0" err="1"/>
              <a:t>áp</a:t>
            </a:r>
            <a:r>
              <a:rPr lang="en-US" dirty="0"/>
              <a:t>. </a:t>
            </a:r>
            <a:r>
              <a:rPr lang="en-US" dirty="0" err="1"/>
              <a:t>Bằng</a:t>
            </a:r>
            <a:r>
              <a:rPr lang="en-US" dirty="0"/>
              <a:t> </a:t>
            </a:r>
            <a:r>
              <a:rPr lang="en-US" dirty="0" err="1"/>
              <a:t>cách</a:t>
            </a:r>
            <a:r>
              <a:rPr lang="en-US" dirty="0"/>
              <a:t> </a:t>
            </a:r>
            <a:r>
              <a:rPr lang="en-US" dirty="0" err="1"/>
              <a:t>cung</a:t>
            </a:r>
            <a:r>
              <a:rPr lang="en-US" dirty="0"/>
              <a:t> </a:t>
            </a:r>
            <a:r>
              <a:rPr lang="en-US" dirty="0" err="1"/>
              <a:t>cấp</a:t>
            </a:r>
            <a:r>
              <a:rPr lang="en-US" dirty="0"/>
              <a:t> </a:t>
            </a:r>
            <a:r>
              <a:rPr lang="en-US" dirty="0" err="1"/>
              <a:t>cho</a:t>
            </a:r>
            <a:r>
              <a:rPr lang="en-US" dirty="0"/>
              <a:t> </a:t>
            </a:r>
            <a:r>
              <a:rPr lang="en-US" dirty="0" err="1"/>
              <a:t>người</a:t>
            </a:r>
            <a:r>
              <a:rPr lang="en-US" dirty="0"/>
              <a:t> </a:t>
            </a:r>
            <a:r>
              <a:rPr lang="en-US" dirty="0" err="1"/>
              <a:t>suy</a:t>
            </a:r>
            <a:r>
              <a:rPr lang="en-US" dirty="0"/>
              <a:t> </a:t>
            </a:r>
            <a:r>
              <a:rPr lang="en-US" dirty="0" err="1"/>
              <a:t>thận-cao</a:t>
            </a:r>
            <a:r>
              <a:rPr lang="en-US" dirty="0"/>
              <a:t> </a:t>
            </a:r>
            <a:r>
              <a:rPr lang="en-US" dirty="0" err="1"/>
              <a:t>huyết</a:t>
            </a:r>
            <a:r>
              <a:rPr lang="en-US" dirty="0"/>
              <a:t> </a:t>
            </a:r>
            <a:r>
              <a:rPr lang="en-US" dirty="0" err="1"/>
              <a:t>áp</a:t>
            </a:r>
            <a:r>
              <a:rPr lang="en-US" dirty="0"/>
              <a:t> </a:t>
            </a:r>
            <a:r>
              <a:rPr lang="en-US" dirty="0" err="1"/>
              <a:t>lượng</a:t>
            </a:r>
            <a:r>
              <a:rPr lang="en-US" dirty="0"/>
              <a:t> </a:t>
            </a:r>
            <a:r>
              <a:rPr lang="en-US" dirty="0" err="1"/>
              <a:t>thức</a:t>
            </a:r>
            <a:r>
              <a:rPr lang="en-US" dirty="0"/>
              <a:t> </a:t>
            </a:r>
            <a:r>
              <a:rPr lang="en-US" dirty="0" err="1"/>
              <a:t>ăn</a:t>
            </a:r>
            <a:r>
              <a:rPr lang="en-US" dirty="0"/>
              <a:t> </a:t>
            </a:r>
            <a:r>
              <a:rPr lang="en-US" dirty="0" err="1"/>
              <a:t>có</a:t>
            </a:r>
            <a:r>
              <a:rPr lang="en-US" dirty="0"/>
              <a:t> protein </a:t>
            </a:r>
            <a:r>
              <a:rPr lang="en-US" dirty="0" err="1"/>
              <a:t>thấp</a:t>
            </a:r>
            <a:r>
              <a:rPr lang="en-US" dirty="0"/>
              <a:t>, </a:t>
            </a:r>
            <a:r>
              <a:rPr lang="en-US" dirty="0" err="1"/>
              <a:t>muối</a:t>
            </a:r>
            <a:r>
              <a:rPr lang="en-US" dirty="0"/>
              <a:t> </a:t>
            </a:r>
            <a:r>
              <a:rPr lang="en-US" dirty="0" err="1"/>
              <a:t>thấp</a:t>
            </a:r>
            <a:r>
              <a:rPr lang="en-US" dirty="0"/>
              <a:t>, </a:t>
            </a:r>
            <a:r>
              <a:rPr lang="en-US" dirty="0" err="1"/>
              <a:t>ông</a:t>
            </a:r>
            <a:r>
              <a:rPr lang="en-US" dirty="0"/>
              <a:t> </a:t>
            </a:r>
            <a:r>
              <a:rPr lang="en-US" dirty="0" err="1"/>
              <a:t>nhận</a:t>
            </a:r>
            <a:r>
              <a:rPr lang="en-US" dirty="0"/>
              <a:t> </a:t>
            </a:r>
            <a:r>
              <a:rPr lang="en-US" dirty="0" err="1"/>
              <a:t>thấy</a:t>
            </a:r>
            <a:r>
              <a:rPr lang="en-US" dirty="0"/>
              <a:t> </a:t>
            </a:r>
            <a:r>
              <a:rPr lang="en-US" dirty="0" err="1"/>
              <a:t>rằng</a:t>
            </a:r>
            <a:r>
              <a:rPr lang="en-US" dirty="0"/>
              <a:t> </a:t>
            </a:r>
            <a:r>
              <a:rPr lang="en-US" dirty="0" err="1"/>
              <a:t>muối</a:t>
            </a:r>
            <a:r>
              <a:rPr lang="en-US" dirty="0"/>
              <a:t> </a:t>
            </a:r>
            <a:r>
              <a:rPr lang="en-US" dirty="0" err="1"/>
              <a:t>là</a:t>
            </a:r>
            <a:r>
              <a:rPr lang="en-US" dirty="0"/>
              <a:t> ion </a:t>
            </a:r>
            <a:r>
              <a:rPr lang="en-US" dirty="0" err="1"/>
              <a:t>góp</a:t>
            </a:r>
            <a:r>
              <a:rPr lang="en-US" dirty="0"/>
              <a:t> </a:t>
            </a:r>
            <a:r>
              <a:rPr lang="en-US" dirty="0" err="1"/>
              <a:t>phần</a:t>
            </a:r>
            <a:r>
              <a:rPr lang="en-US" dirty="0"/>
              <a:t> </a:t>
            </a:r>
            <a:r>
              <a:rPr lang="en-US" dirty="0" err="1"/>
              <a:t>cao</a:t>
            </a:r>
            <a:r>
              <a:rPr lang="en-US" dirty="0"/>
              <a:t> </a:t>
            </a:r>
            <a:r>
              <a:rPr lang="en-US" dirty="0" err="1"/>
              <a:t>huyết</a:t>
            </a:r>
            <a:r>
              <a:rPr lang="en-US" dirty="0"/>
              <a:t> </a:t>
            </a:r>
            <a:r>
              <a:rPr lang="en-US" dirty="0" err="1"/>
              <a:t>áp</a:t>
            </a:r>
            <a:r>
              <a:rPr lang="en-US" dirty="0"/>
              <a:t>, </a:t>
            </a:r>
            <a:r>
              <a:rPr lang="en-US" dirty="0" err="1"/>
              <a:t>ăn</a:t>
            </a:r>
            <a:r>
              <a:rPr lang="en-US" dirty="0"/>
              <a:t> </a:t>
            </a:r>
            <a:r>
              <a:rPr lang="en-US" dirty="0" err="1"/>
              <a:t>uống</a:t>
            </a:r>
            <a:r>
              <a:rPr lang="en-US" dirty="0"/>
              <a:t> </a:t>
            </a:r>
            <a:r>
              <a:rPr lang="en-US" dirty="0" err="1"/>
              <a:t>ít</a:t>
            </a:r>
            <a:r>
              <a:rPr lang="en-US" dirty="0"/>
              <a:t> protein </a:t>
            </a:r>
            <a:r>
              <a:rPr lang="en-US" dirty="0" err="1"/>
              <a:t>làm</a:t>
            </a:r>
            <a:r>
              <a:rPr lang="en-US" dirty="0"/>
              <a:t> </a:t>
            </a:r>
            <a:r>
              <a:rPr lang="en-US" dirty="0" err="1"/>
              <a:t>giảm</a:t>
            </a:r>
            <a:r>
              <a:rPr lang="en-US" dirty="0"/>
              <a:t> </a:t>
            </a:r>
            <a:r>
              <a:rPr lang="en-US" dirty="0" err="1"/>
              <a:t>thèm</a:t>
            </a:r>
            <a:r>
              <a:rPr lang="en-US" dirty="0"/>
              <a:t> </a:t>
            </a:r>
            <a:r>
              <a:rPr lang="en-US" dirty="0" err="1"/>
              <a:t>ăn</a:t>
            </a:r>
            <a:r>
              <a:rPr lang="en-US" dirty="0"/>
              <a:t> </a:t>
            </a:r>
            <a:r>
              <a:rPr lang="en-US" dirty="0" err="1"/>
              <a:t>và</a:t>
            </a:r>
            <a:r>
              <a:rPr lang="en-US" dirty="0"/>
              <a:t> </a:t>
            </a:r>
            <a:r>
              <a:rPr lang="en-US" dirty="0" err="1"/>
              <a:t>giảm</a:t>
            </a:r>
            <a:r>
              <a:rPr lang="en-US" dirty="0"/>
              <a:t> </a:t>
            </a:r>
            <a:r>
              <a:rPr lang="en-US" dirty="0" err="1"/>
              <a:t>cân</a:t>
            </a:r>
            <a:endParaRPr lang="vi-VN" dirty="0"/>
          </a:p>
          <a:p>
            <a:pPr marL="228600" indent="-228600">
              <a:buFont typeface="+mj-lt"/>
              <a:buAutoNum type="arabicPeriod"/>
              <a:defRPr/>
            </a:pPr>
            <a:endParaRPr lang="vi-VN" dirty="0"/>
          </a:p>
          <a:p>
            <a:pPr marL="228600" indent="-228600">
              <a:buFont typeface="+mj-lt"/>
              <a:buAutoNum type="arabicPeriod"/>
              <a:defRPr/>
            </a:pPr>
            <a:r>
              <a:rPr lang="en-US" dirty="0" err="1"/>
              <a:t>Ông</a:t>
            </a:r>
            <a:r>
              <a:rPr lang="en-US" dirty="0"/>
              <a:t> ta </a:t>
            </a:r>
            <a:r>
              <a:rPr lang="en-US" dirty="0" err="1"/>
              <a:t>đã</a:t>
            </a:r>
            <a:r>
              <a:rPr lang="en-US" dirty="0"/>
              <a:t> </a:t>
            </a:r>
            <a:r>
              <a:rPr lang="en-US" dirty="0" err="1"/>
              <a:t>áp</a:t>
            </a:r>
            <a:r>
              <a:rPr lang="en-US" dirty="0"/>
              <a:t> </a:t>
            </a:r>
            <a:r>
              <a:rPr lang="en-US" dirty="0" err="1"/>
              <a:t>dụng</a:t>
            </a:r>
            <a:r>
              <a:rPr lang="en-US" dirty="0"/>
              <a:t> </a:t>
            </a:r>
            <a:r>
              <a:rPr lang="en-US" dirty="0" err="1"/>
              <a:t>quan</a:t>
            </a:r>
            <a:r>
              <a:rPr lang="en-US" dirty="0"/>
              <a:t> </a:t>
            </a:r>
            <a:r>
              <a:rPr lang="en-US" dirty="0" err="1"/>
              <a:t>sát</a:t>
            </a:r>
            <a:r>
              <a:rPr lang="en-US" dirty="0"/>
              <a:t> </a:t>
            </a:r>
            <a:r>
              <a:rPr lang="en-US" dirty="0" err="1"/>
              <a:t>này</a:t>
            </a:r>
            <a:r>
              <a:rPr lang="en-US" dirty="0"/>
              <a:t> </a:t>
            </a:r>
            <a:r>
              <a:rPr lang="en-US" dirty="0" err="1"/>
              <a:t>với</a:t>
            </a:r>
            <a:r>
              <a:rPr lang="en-US" dirty="0"/>
              <a:t> </a:t>
            </a:r>
            <a:r>
              <a:rPr lang="en-US" dirty="0" err="1"/>
              <a:t>bệnh</a:t>
            </a:r>
            <a:r>
              <a:rPr lang="en-US" dirty="0"/>
              <a:t> </a:t>
            </a:r>
            <a:r>
              <a:rPr lang="en-US" dirty="0" err="1"/>
              <a:t>nhân</a:t>
            </a:r>
            <a:r>
              <a:rPr lang="en-US" dirty="0"/>
              <a:t> </a:t>
            </a:r>
            <a:r>
              <a:rPr lang="en-US" dirty="0" err="1"/>
              <a:t>béo</a:t>
            </a:r>
            <a:r>
              <a:rPr lang="en-US" dirty="0"/>
              <a:t> </a:t>
            </a:r>
            <a:r>
              <a:rPr lang="en-US" dirty="0" err="1"/>
              <a:t>phì</a:t>
            </a:r>
            <a:r>
              <a:rPr lang="en-US" dirty="0"/>
              <a:t> </a:t>
            </a:r>
            <a:r>
              <a:rPr lang="en-US" dirty="0" err="1"/>
              <a:t>mong</a:t>
            </a:r>
            <a:r>
              <a:rPr lang="en-US" dirty="0"/>
              <a:t> </a:t>
            </a:r>
            <a:r>
              <a:rPr lang="en-US" dirty="0" err="1"/>
              <a:t>muốn</a:t>
            </a:r>
            <a:r>
              <a:rPr lang="en-US" dirty="0"/>
              <a:t> </a:t>
            </a:r>
            <a:r>
              <a:rPr lang="en-US" dirty="0" err="1"/>
              <a:t>tìm</a:t>
            </a:r>
            <a:r>
              <a:rPr lang="en-US" dirty="0"/>
              <a:t> </a:t>
            </a:r>
            <a:r>
              <a:rPr lang="en-US" dirty="0" err="1"/>
              <a:t>hiểu</a:t>
            </a:r>
            <a:r>
              <a:rPr lang="en-US" dirty="0"/>
              <a:t> </a:t>
            </a:r>
            <a:r>
              <a:rPr lang="en-US" dirty="0" err="1"/>
              <a:t>xem</a:t>
            </a:r>
            <a:r>
              <a:rPr lang="en-US" dirty="0"/>
              <a:t> </a:t>
            </a:r>
            <a:r>
              <a:rPr lang="en-US" dirty="0" err="1"/>
              <a:t>mỡ</a:t>
            </a:r>
            <a:r>
              <a:rPr lang="en-US" dirty="0"/>
              <a:t> </a:t>
            </a:r>
            <a:r>
              <a:rPr lang="en-US" dirty="0" err="1"/>
              <a:t>được</a:t>
            </a:r>
            <a:r>
              <a:rPr lang="en-US" dirty="0"/>
              <a:t> </a:t>
            </a:r>
            <a:r>
              <a:rPr lang="en-US" dirty="0" err="1"/>
              <a:t>đốt</a:t>
            </a:r>
            <a:r>
              <a:rPr lang="en-US" dirty="0"/>
              <a:t> </a:t>
            </a:r>
            <a:r>
              <a:rPr lang="en-US" dirty="0" err="1"/>
              <a:t>cháy</a:t>
            </a:r>
            <a:r>
              <a:rPr lang="en-US" dirty="0"/>
              <a:t> di </a:t>
            </a:r>
            <a:r>
              <a:rPr lang="en-US" dirty="0" err="1"/>
              <a:t>chuyển</a:t>
            </a:r>
            <a:r>
              <a:rPr lang="en-US" dirty="0"/>
              <a:t> </a:t>
            </a:r>
            <a:r>
              <a:rPr lang="en-US" dirty="0" err="1"/>
              <a:t>vào</a:t>
            </a:r>
            <a:r>
              <a:rPr lang="en-US" dirty="0"/>
              <a:t> </a:t>
            </a:r>
            <a:r>
              <a:rPr lang="en-US" dirty="0" err="1"/>
              <a:t>cơ</a:t>
            </a:r>
            <a:r>
              <a:rPr lang="en-US" dirty="0"/>
              <a:t> </a:t>
            </a:r>
            <a:r>
              <a:rPr lang="en-US" dirty="0" err="1"/>
              <a:t>như</a:t>
            </a:r>
            <a:r>
              <a:rPr lang="en-US" dirty="0"/>
              <a:t> </a:t>
            </a:r>
            <a:r>
              <a:rPr lang="en-US" dirty="0" err="1"/>
              <a:t>thế</a:t>
            </a:r>
            <a:r>
              <a:rPr lang="en-US" dirty="0"/>
              <a:t> </a:t>
            </a:r>
            <a:r>
              <a:rPr lang="en-US" dirty="0" err="1"/>
              <a:t>nào</a:t>
            </a:r>
            <a:r>
              <a:rPr lang="en-US" dirty="0"/>
              <a:t>. </a:t>
            </a:r>
            <a:r>
              <a:rPr lang="en-US" dirty="0" err="1"/>
              <a:t>Ông</a:t>
            </a:r>
            <a:r>
              <a:rPr lang="en-US" dirty="0"/>
              <a:t> </a:t>
            </a:r>
            <a:r>
              <a:rPr lang="en-US" dirty="0" err="1"/>
              <a:t>phân</a:t>
            </a:r>
            <a:r>
              <a:rPr lang="en-US" dirty="0"/>
              <a:t> </a:t>
            </a:r>
            <a:r>
              <a:rPr lang="en-US" dirty="0" err="1"/>
              <a:t>lập</a:t>
            </a:r>
            <a:r>
              <a:rPr lang="en-US" dirty="0"/>
              <a:t> </a:t>
            </a:r>
            <a:r>
              <a:rPr lang="en-US" dirty="0" err="1"/>
              <a:t>axit</a:t>
            </a:r>
            <a:r>
              <a:rPr lang="en-US" dirty="0"/>
              <a:t> </a:t>
            </a:r>
            <a:r>
              <a:rPr lang="en-US" dirty="0" err="1"/>
              <a:t>béo</a:t>
            </a:r>
            <a:r>
              <a:rPr lang="en-US" dirty="0"/>
              <a:t> </a:t>
            </a:r>
            <a:r>
              <a:rPr lang="en-US" dirty="0" err="1"/>
              <a:t>tự</a:t>
            </a:r>
            <a:r>
              <a:rPr lang="en-US" dirty="0"/>
              <a:t> do </a:t>
            </a:r>
            <a:r>
              <a:rPr lang="en-US" dirty="0" err="1"/>
              <a:t>từ</a:t>
            </a:r>
            <a:r>
              <a:rPr lang="en-US" dirty="0"/>
              <a:t> </a:t>
            </a:r>
            <a:r>
              <a:rPr lang="en-US" dirty="0" err="1"/>
              <a:t>huyết</a:t>
            </a:r>
            <a:r>
              <a:rPr lang="en-US" dirty="0"/>
              <a:t> </a:t>
            </a:r>
            <a:r>
              <a:rPr lang="en-US" dirty="0" err="1"/>
              <a:t>tương</a:t>
            </a:r>
            <a:r>
              <a:rPr lang="en-US" dirty="0"/>
              <a:t> </a:t>
            </a:r>
            <a:r>
              <a:rPr lang="en-US" dirty="0" err="1"/>
              <a:t>và</a:t>
            </a:r>
            <a:r>
              <a:rPr lang="en-US" dirty="0"/>
              <a:t> </a:t>
            </a:r>
            <a:r>
              <a:rPr lang="en-US" dirty="0" err="1"/>
              <a:t>nhận</a:t>
            </a:r>
            <a:r>
              <a:rPr lang="en-US" dirty="0"/>
              <a:t> </a:t>
            </a:r>
            <a:r>
              <a:rPr lang="en-US" dirty="0" err="1"/>
              <a:t>thấy</a:t>
            </a:r>
            <a:r>
              <a:rPr lang="en-US" dirty="0"/>
              <a:t> </a:t>
            </a:r>
            <a:r>
              <a:rPr lang="en-US" dirty="0" err="1"/>
              <a:t>rằng</a:t>
            </a:r>
            <a:r>
              <a:rPr lang="en-US" dirty="0"/>
              <a:t> </a:t>
            </a:r>
            <a:r>
              <a:rPr lang="en-US" dirty="0" err="1"/>
              <a:t>axit</a:t>
            </a:r>
            <a:r>
              <a:rPr lang="en-US" dirty="0"/>
              <a:t> </a:t>
            </a:r>
            <a:r>
              <a:rPr lang="en-US" dirty="0" err="1"/>
              <a:t>béo</a:t>
            </a:r>
            <a:r>
              <a:rPr lang="en-US" dirty="0"/>
              <a:t> </a:t>
            </a:r>
            <a:r>
              <a:rPr lang="en-US" dirty="0" err="1"/>
              <a:t>có</a:t>
            </a:r>
            <a:r>
              <a:rPr lang="en-US" dirty="0"/>
              <a:t> </a:t>
            </a:r>
            <a:r>
              <a:rPr lang="en-US" dirty="0" err="1"/>
              <a:t>chu</a:t>
            </a:r>
            <a:r>
              <a:rPr lang="en-US" dirty="0"/>
              <a:t> </a:t>
            </a:r>
            <a:r>
              <a:rPr lang="en-US" dirty="0" err="1"/>
              <a:t>kỳ</a:t>
            </a:r>
            <a:r>
              <a:rPr lang="en-US" dirty="0"/>
              <a:t> </a:t>
            </a:r>
            <a:r>
              <a:rPr lang="en-US" dirty="0" err="1"/>
              <a:t>thay</a:t>
            </a:r>
            <a:r>
              <a:rPr lang="en-US" dirty="0"/>
              <a:t> </a:t>
            </a:r>
            <a:r>
              <a:rPr lang="en-US" dirty="0" err="1"/>
              <a:t>thế</a:t>
            </a:r>
            <a:r>
              <a:rPr lang="en-US" dirty="0"/>
              <a:t> </a:t>
            </a:r>
            <a:r>
              <a:rPr lang="en-US" dirty="0" err="1"/>
              <a:t>rất</a:t>
            </a:r>
            <a:r>
              <a:rPr lang="en-US" dirty="0"/>
              <a:t> </a:t>
            </a:r>
            <a:r>
              <a:rPr lang="en-US" dirty="0" err="1"/>
              <a:t>nhanh</a:t>
            </a:r>
            <a:r>
              <a:rPr lang="en-US" dirty="0"/>
              <a:t> </a:t>
            </a:r>
            <a:r>
              <a:rPr lang="en-US" dirty="0" err="1"/>
              <a:t>đồng</a:t>
            </a:r>
            <a:r>
              <a:rPr lang="en-US" dirty="0"/>
              <a:t> </a:t>
            </a:r>
            <a:r>
              <a:rPr lang="en-US" dirty="0" err="1"/>
              <a:t>thời</a:t>
            </a:r>
            <a:r>
              <a:rPr lang="en-US" dirty="0"/>
              <a:t> </a:t>
            </a:r>
            <a:r>
              <a:rPr lang="en-US" dirty="0" err="1"/>
              <a:t>là</a:t>
            </a:r>
            <a:r>
              <a:rPr lang="en-US" dirty="0"/>
              <a:t> </a:t>
            </a:r>
            <a:r>
              <a:rPr lang="en-US" dirty="0" err="1"/>
              <a:t>nguồn</a:t>
            </a:r>
            <a:r>
              <a:rPr lang="en-US" dirty="0"/>
              <a:t> </a:t>
            </a:r>
            <a:r>
              <a:rPr lang="en-US" dirty="0" err="1"/>
              <a:t>mang</a:t>
            </a:r>
            <a:r>
              <a:rPr lang="en-US" dirty="0"/>
              <a:t> </a:t>
            </a:r>
            <a:r>
              <a:rPr lang="en-US" dirty="0" err="1"/>
              <a:t>năng</a:t>
            </a:r>
            <a:r>
              <a:rPr lang="en-US" dirty="0"/>
              <a:t> </a:t>
            </a:r>
            <a:r>
              <a:rPr lang="en-US" dirty="0" err="1"/>
              <a:t>lượng</a:t>
            </a:r>
            <a:r>
              <a:rPr lang="en-US" dirty="0"/>
              <a:t> </a:t>
            </a:r>
            <a:r>
              <a:rPr lang="en-US" dirty="0" err="1"/>
              <a:t>chủ</a:t>
            </a:r>
            <a:r>
              <a:rPr lang="en-US" dirty="0"/>
              <a:t> </a:t>
            </a:r>
            <a:r>
              <a:rPr lang="en-US" dirty="0" err="1"/>
              <a:t>yếu</a:t>
            </a:r>
            <a:r>
              <a:rPr lang="en-US" dirty="0"/>
              <a:t> </a:t>
            </a:r>
            <a:r>
              <a:rPr lang="en-US" dirty="0" err="1"/>
              <a:t>trong</a:t>
            </a:r>
            <a:r>
              <a:rPr lang="en-US" dirty="0"/>
              <a:t> </a:t>
            </a:r>
            <a:r>
              <a:rPr lang="en-US" dirty="0" err="1"/>
              <a:t>tuần</a:t>
            </a:r>
            <a:r>
              <a:rPr lang="en-US" dirty="0"/>
              <a:t> </a:t>
            </a:r>
            <a:r>
              <a:rPr lang="en-US" dirty="0" err="1"/>
              <a:t>hoàn</a:t>
            </a:r>
            <a:r>
              <a:rPr lang="en-US" dirty="0"/>
              <a:t> </a:t>
            </a:r>
            <a:r>
              <a:rPr lang="en-US" dirty="0" err="1"/>
              <a:t>máu</a:t>
            </a:r>
            <a:r>
              <a:rPr lang="en-US" dirty="0"/>
              <a:t> </a:t>
            </a:r>
            <a:r>
              <a:rPr lang="en-US" dirty="0" err="1"/>
              <a:t>mặc</a:t>
            </a:r>
            <a:r>
              <a:rPr lang="en-US" dirty="0"/>
              <a:t> </a:t>
            </a:r>
            <a:r>
              <a:rPr lang="en-US" dirty="0" err="1"/>
              <a:t>dù</a:t>
            </a:r>
            <a:r>
              <a:rPr lang="en-US" dirty="0"/>
              <a:t> </a:t>
            </a:r>
            <a:r>
              <a:rPr lang="en-US" dirty="0" err="1"/>
              <a:t>có</a:t>
            </a:r>
            <a:r>
              <a:rPr lang="en-US" dirty="0"/>
              <a:t> </a:t>
            </a:r>
            <a:r>
              <a:rPr lang="en-US" dirty="0" err="1"/>
              <a:t>nồng</a:t>
            </a:r>
            <a:r>
              <a:rPr lang="en-US" dirty="0"/>
              <a:t> </a:t>
            </a:r>
            <a:r>
              <a:rPr lang="en-US" dirty="0" err="1"/>
              <a:t>độ</a:t>
            </a:r>
            <a:r>
              <a:rPr lang="en-US" dirty="0"/>
              <a:t> </a:t>
            </a:r>
            <a:r>
              <a:rPr lang="en-US" dirty="0" err="1"/>
              <a:t>rất</a:t>
            </a:r>
            <a:r>
              <a:rPr lang="en-US" dirty="0"/>
              <a:t> </a:t>
            </a:r>
            <a:r>
              <a:rPr lang="en-US" dirty="0" err="1"/>
              <a:t>thấp</a:t>
            </a:r>
            <a:r>
              <a:rPr lang="en-US" dirty="0"/>
              <a:t>, </a:t>
            </a:r>
            <a:r>
              <a:rPr lang="en-US" dirty="0" err="1"/>
              <a:t>Ông</a:t>
            </a:r>
            <a:r>
              <a:rPr lang="en-US" dirty="0"/>
              <a:t> </a:t>
            </a:r>
            <a:r>
              <a:rPr lang="en-US" dirty="0" err="1"/>
              <a:t>truy</a:t>
            </a:r>
            <a:r>
              <a:rPr lang="en-US" dirty="0"/>
              <a:t> </a:t>
            </a:r>
            <a:r>
              <a:rPr lang="en-US" dirty="0" err="1"/>
              <a:t>tìm</a:t>
            </a:r>
            <a:r>
              <a:rPr lang="en-US" dirty="0"/>
              <a:t> </a:t>
            </a:r>
            <a:r>
              <a:rPr lang="en-US" dirty="0" err="1"/>
              <a:t>nguôn</a:t>
            </a:r>
            <a:r>
              <a:rPr lang="en-US" dirty="0"/>
              <a:t> </a:t>
            </a:r>
            <a:r>
              <a:rPr lang="en-US" dirty="0" err="1"/>
              <a:t>ngốc</a:t>
            </a:r>
            <a:r>
              <a:rPr lang="en-US" dirty="0"/>
              <a:t> </a:t>
            </a:r>
            <a:r>
              <a:rPr lang="en-US" dirty="0" err="1"/>
              <a:t>phân</a:t>
            </a:r>
            <a:r>
              <a:rPr lang="en-US" dirty="0"/>
              <a:t> </a:t>
            </a:r>
            <a:r>
              <a:rPr lang="en-US" dirty="0" err="1"/>
              <a:t>tử</a:t>
            </a:r>
            <a:r>
              <a:rPr lang="en-US" dirty="0"/>
              <a:t> </a:t>
            </a:r>
            <a:r>
              <a:rPr lang="en-US" dirty="0" err="1"/>
              <a:t>từ</a:t>
            </a:r>
            <a:r>
              <a:rPr lang="en-US" dirty="0"/>
              <a:t> </a:t>
            </a:r>
            <a:r>
              <a:rPr lang="en-US" dirty="0" err="1"/>
              <a:t>tế</a:t>
            </a:r>
            <a:r>
              <a:rPr lang="en-US" dirty="0"/>
              <a:t> </a:t>
            </a:r>
            <a:r>
              <a:rPr lang="en-US" dirty="0" err="1"/>
              <a:t>bào</a:t>
            </a:r>
            <a:r>
              <a:rPr lang="en-US" dirty="0"/>
              <a:t> </a:t>
            </a:r>
            <a:r>
              <a:rPr lang="en-US" dirty="0" err="1"/>
              <a:t>mỡ</a:t>
            </a:r>
            <a:r>
              <a:rPr lang="en-US" dirty="0"/>
              <a:t> </a:t>
            </a:r>
            <a:r>
              <a:rPr lang="en-US" dirty="0" err="1"/>
              <a:t>và</a:t>
            </a:r>
            <a:r>
              <a:rPr lang="en-US" dirty="0"/>
              <a:t> </a:t>
            </a:r>
            <a:r>
              <a:rPr lang="en-US" dirty="0" err="1"/>
              <a:t>chỉ</a:t>
            </a:r>
            <a:r>
              <a:rPr lang="en-US" dirty="0"/>
              <a:t> </a:t>
            </a:r>
            <a:r>
              <a:rPr lang="en-US" dirty="0" err="1"/>
              <a:t>ra</a:t>
            </a:r>
            <a:r>
              <a:rPr lang="en-US" dirty="0"/>
              <a:t> </a:t>
            </a:r>
            <a:r>
              <a:rPr lang="en-US" dirty="0" err="1"/>
              <a:t>được</a:t>
            </a:r>
            <a:r>
              <a:rPr lang="en-US" dirty="0"/>
              <a:t> </a:t>
            </a:r>
            <a:r>
              <a:rPr lang="en-US" dirty="0" err="1"/>
              <a:t>cách</a:t>
            </a:r>
            <a:r>
              <a:rPr lang="en-US" dirty="0"/>
              <a:t> </a:t>
            </a:r>
            <a:r>
              <a:rPr lang="en-US" dirty="0" err="1"/>
              <a:t>chúng</a:t>
            </a:r>
            <a:r>
              <a:rPr lang="en-US" dirty="0"/>
              <a:t> </a:t>
            </a:r>
            <a:r>
              <a:rPr lang="en-US" dirty="0" err="1"/>
              <a:t>tương</a:t>
            </a:r>
            <a:r>
              <a:rPr lang="en-US" dirty="0"/>
              <a:t> </a:t>
            </a:r>
            <a:r>
              <a:rPr lang="en-US" dirty="0" err="1"/>
              <a:t>tác</a:t>
            </a:r>
            <a:r>
              <a:rPr lang="en-US" dirty="0"/>
              <a:t>. </a:t>
            </a:r>
            <a:r>
              <a:rPr lang="en-US" dirty="0" err="1"/>
              <a:t>Các</a:t>
            </a:r>
            <a:r>
              <a:rPr lang="en-US" dirty="0"/>
              <a:t> </a:t>
            </a:r>
            <a:r>
              <a:rPr lang="en-US" dirty="0" err="1"/>
              <a:t>nghiên</a:t>
            </a:r>
            <a:r>
              <a:rPr lang="en-US" dirty="0"/>
              <a:t> </a:t>
            </a:r>
            <a:r>
              <a:rPr lang="en-US" dirty="0" err="1"/>
              <a:t>cứu</a:t>
            </a:r>
            <a:r>
              <a:rPr lang="en-US" dirty="0"/>
              <a:t> </a:t>
            </a:r>
            <a:r>
              <a:rPr lang="en-US" dirty="0" err="1"/>
              <a:t>đó</a:t>
            </a:r>
            <a:r>
              <a:rPr lang="en-US" dirty="0"/>
              <a:t> </a:t>
            </a:r>
            <a:r>
              <a:rPr lang="en-US" dirty="0" err="1"/>
              <a:t>giúp</a:t>
            </a:r>
            <a:r>
              <a:rPr lang="en-US" dirty="0"/>
              <a:t> ta </a:t>
            </a:r>
            <a:r>
              <a:rPr lang="en-US" dirty="0" err="1"/>
              <a:t>hiểu</a:t>
            </a:r>
            <a:r>
              <a:rPr lang="en-US" dirty="0"/>
              <a:t> </a:t>
            </a:r>
            <a:r>
              <a:rPr lang="en-US" dirty="0" err="1"/>
              <a:t>về</a:t>
            </a:r>
            <a:r>
              <a:rPr lang="en-US" dirty="0"/>
              <a:t> </a:t>
            </a:r>
            <a:r>
              <a:rPr lang="en-US" dirty="0" err="1"/>
              <a:t>xơ</a:t>
            </a:r>
            <a:r>
              <a:rPr lang="en-US" dirty="0"/>
              <a:t> </a:t>
            </a:r>
            <a:r>
              <a:rPr lang="en-US" dirty="0" err="1"/>
              <a:t>vữa</a:t>
            </a:r>
            <a:r>
              <a:rPr lang="en-US" dirty="0"/>
              <a:t> </a:t>
            </a:r>
            <a:r>
              <a:rPr lang="en-US" dirty="0" err="1"/>
              <a:t>động</a:t>
            </a:r>
            <a:r>
              <a:rPr lang="en-US" dirty="0"/>
              <a:t> </a:t>
            </a:r>
            <a:r>
              <a:rPr lang="en-US" dirty="0" err="1"/>
              <a:t>mạch</a:t>
            </a:r>
            <a:r>
              <a:rPr lang="en-US" dirty="0"/>
              <a:t>. </a:t>
            </a:r>
          </a:p>
          <a:p>
            <a:pPr marL="228600" indent="-228600">
              <a:buFont typeface="+mj-lt"/>
              <a:buAutoNum type="arabicPeriod"/>
              <a:defRPr/>
            </a:pPr>
            <a:endParaRPr lang="vi-VN" dirty="0"/>
          </a:p>
          <a:p>
            <a:pPr marL="228600" indent="-228600">
              <a:buFont typeface="+mj-lt"/>
              <a:buAutoNum type="arabicPeriod"/>
              <a:defRPr/>
            </a:pPr>
            <a:r>
              <a:rPr lang="en-US" dirty="0" err="1"/>
              <a:t>Trong</a:t>
            </a:r>
            <a:r>
              <a:rPr lang="en-US" dirty="0"/>
              <a:t> </a:t>
            </a:r>
            <a:r>
              <a:rPr lang="en-US" dirty="0" err="1"/>
              <a:t>suốt</a:t>
            </a:r>
            <a:r>
              <a:rPr lang="en-US" dirty="0"/>
              <a:t> </a:t>
            </a:r>
            <a:r>
              <a:rPr lang="en-US" dirty="0" err="1"/>
              <a:t>quá</a:t>
            </a:r>
            <a:r>
              <a:rPr lang="en-US" dirty="0"/>
              <a:t> </a:t>
            </a:r>
            <a:r>
              <a:rPr lang="en-US" dirty="0" err="1"/>
              <a:t>trình</a:t>
            </a:r>
            <a:r>
              <a:rPr lang="en-US" dirty="0"/>
              <a:t> </a:t>
            </a:r>
            <a:r>
              <a:rPr lang="en-US" dirty="0" err="1"/>
              <a:t>này</a:t>
            </a:r>
            <a:r>
              <a:rPr lang="en-US" dirty="0"/>
              <a:t>, </a:t>
            </a:r>
            <a:r>
              <a:rPr lang="en-US" dirty="0" err="1"/>
              <a:t>anh</a:t>
            </a:r>
            <a:r>
              <a:rPr lang="en-US" dirty="0"/>
              <a:t> </a:t>
            </a:r>
            <a:r>
              <a:rPr lang="en-US" dirty="0" err="1"/>
              <a:t>ấy</a:t>
            </a:r>
            <a:r>
              <a:rPr lang="en-US" dirty="0"/>
              <a:t> </a:t>
            </a:r>
            <a:r>
              <a:rPr lang="en-US" dirty="0" err="1"/>
              <a:t>phát</a:t>
            </a:r>
            <a:r>
              <a:rPr lang="en-US" dirty="0"/>
              <a:t> </a:t>
            </a:r>
            <a:r>
              <a:rPr lang="en-US" dirty="0" err="1"/>
              <a:t>triển</a:t>
            </a:r>
            <a:r>
              <a:rPr lang="en-US" dirty="0"/>
              <a:t> </a:t>
            </a:r>
            <a:r>
              <a:rPr lang="en-US" dirty="0" err="1"/>
              <a:t>chế</a:t>
            </a:r>
            <a:r>
              <a:rPr lang="en-US" dirty="0"/>
              <a:t> </a:t>
            </a:r>
            <a:r>
              <a:rPr lang="en-US" dirty="0" err="1"/>
              <a:t>độ</a:t>
            </a:r>
            <a:r>
              <a:rPr lang="en-US" dirty="0"/>
              <a:t> </a:t>
            </a:r>
            <a:r>
              <a:rPr lang="en-US" dirty="0" err="1"/>
              <a:t>ăn</a:t>
            </a:r>
            <a:r>
              <a:rPr lang="en-US" dirty="0"/>
              <a:t> </a:t>
            </a:r>
            <a:r>
              <a:rPr lang="en-US" dirty="0" err="1"/>
              <a:t>lỏng</a:t>
            </a:r>
            <a:r>
              <a:rPr lang="en-US" dirty="0"/>
              <a:t> </a:t>
            </a:r>
            <a:r>
              <a:rPr lang="en-US" dirty="0" err="1"/>
              <a:t>đầu</a:t>
            </a:r>
            <a:r>
              <a:rPr lang="en-US" dirty="0"/>
              <a:t> </a:t>
            </a:r>
            <a:r>
              <a:rPr lang="en-US" dirty="0" err="1"/>
              <a:t>tiên</a:t>
            </a:r>
            <a:r>
              <a:rPr lang="en-US" dirty="0"/>
              <a:t> </a:t>
            </a:r>
            <a:r>
              <a:rPr lang="en-US" dirty="0" err="1"/>
              <a:t>cho</a:t>
            </a:r>
            <a:r>
              <a:rPr lang="en-US" dirty="0"/>
              <a:t> </a:t>
            </a:r>
            <a:r>
              <a:rPr lang="en-US" dirty="0" err="1"/>
              <a:t>người</a:t>
            </a:r>
            <a:r>
              <a:rPr lang="en-US" dirty="0"/>
              <a:t> </a:t>
            </a:r>
            <a:r>
              <a:rPr lang="en-US" dirty="0" err="1"/>
              <a:t>béo</a:t>
            </a:r>
            <a:r>
              <a:rPr lang="en-US" dirty="0"/>
              <a:t> </a:t>
            </a:r>
            <a:r>
              <a:rPr lang="en-US" dirty="0" err="1"/>
              <a:t>phì</a:t>
            </a:r>
            <a:r>
              <a:rPr lang="en-US" dirty="0"/>
              <a:t> </a:t>
            </a:r>
            <a:r>
              <a:rPr lang="en-US" dirty="0" err="1"/>
              <a:t>và</a:t>
            </a:r>
            <a:r>
              <a:rPr lang="en-US" dirty="0"/>
              <a:t> </a:t>
            </a:r>
            <a:r>
              <a:rPr lang="en-US" dirty="0" err="1"/>
              <a:t>người</a:t>
            </a:r>
            <a:r>
              <a:rPr lang="en-US" dirty="0"/>
              <a:t> </a:t>
            </a:r>
            <a:r>
              <a:rPr lang="en-US" dirty="0" err="1"/>
              <a:t>thiếu</a:t>
            </a:r>
            <a:r>
              <a:rPr lang="en-US" dirty="0"/>
              <a:t>  </a:t>
            </a:r>
            <a:r>
              <a:rPr lang="en-US" dirty="0" err="1"/>
              <a:t>máu</a:t>
            </a:r>
            <a:r>
              <a:rPr lang="en-US" dirty="0"/>
              <a:t>.</a:t>
            </a:r>
            <a:endParaRPr lang="vi-VN" dirty="0"/>
          </a:p>
          <a:p>
            <a:pPr marL="228600" indent="-228600">
              <a:buFont typeface="+mj-lt"/>
              <a:buAutoNum type="arabicPeriod"/>
              <a:defRPr/>
            </a:pPr>
            <a:endParaRPr lang="vi-VN" dirty="0"/>
          </a:p>
          <a:p>
            <a:pPr>
              <a:buFont typeface="+mj-lt"/>
              <a:buNone/>
              <a:defRPr/>
            </a:pPr>
            <a:endParaRPr lang="vi-VN"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a:extLst>
              <a:ext uri="{FF2B5EF4-FFF2-40B4-BE49-F238E27FC236}">
                <a16:creationId xmlns:a16="http://schemas.microsoft.com/office/drawing/2014/main" id="{9EABC67A-3471-491B-B5DC-FE33E2FFD334}"/>
              </a:ext>
            </a:extLst>
          </p:cNvPr>
          <p:cNvSpPr>
            <a:spLocks noGrp="1" noChangeArrowheads="1"/>
          </p:cNvSpPr>
          <p:nvPr>
            <p:ph type="sldNum" sz="quarter" idx="4294967295"/>
          </p:nvPr>
        </p:nvSpPr>
        <p:spPr bwMode="auto">
          <a:xfrm>
            <a:off x="3886200" y="8686800"/>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fld id="{501F1552-CFC1-4767-9A9C-1CF9C26480AC}" type="slidenum">
              <a:rPr lang="en-US" altLang="en-US" sz="1200"/>
              <a:pPr eaLnBrk="1" hangingPunct="1"/>
              <a:t>6</a:t>
            </a:fld>
            <a:endParaRPr lang="en-US" altLang="en-US" sz="1200"/>
          </a:p>
        </p:txBody>
      </p:sp>
      <p:sp>
        <p:nvSpPr>
          <p:cNvPr id="46083" name="Rectangle 2">
            <a:extLst>
              <a:ext uri="{FF2B5EF4-FFF2-40B4-BE49-F238E27FC236}">
                <a16:creationId xmlns:a16="http://schemas.microsoft.com/office/drawing/2014/main" id="{07A7D7D1-008D-4008-AF0F-33C4D579749F}"/>
              </a:ext>
            </a:extLst>
          </p:cNvPr>
          <p:cNvSpPr>
            <a:spLocks noGrp="1" noRot="1" noChangeAspect="1" noChangeArrowheads="1" noTextEdit="1"/>
          </p:cNvSpPr>
          <p:nvPr>
            <p:ph type="sldImg"/>
          </p:nvPr>
        </p:nvSpPr>
        <p:spPr>
          <a:ln/>
        </p:spPr>
      </p:sp>
      <p:sp>
        <p:nvSpPr>
          <p:cNvPr id="46084" name="Rectangle 3">
            <a:extLst>
              <a:ext uri="{FF2B5EF4-FFF2-40B4-BE49-F238E27FC236}">
                <a16:creationId xmlns:a16="http://schemas.microsoft.com/office/drawing/2014/main" id="{8B6B2E4C-2A34-44DD-9422-0D0679EF026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ja-JP" sz="1000">
              <a:latin typeface="Times New Roman" panose="02020603050405020304" pitchFamily="18" charset="0"/>
            </a:endParaRPr>
          </a:p>
          <a:p>
            <a:pPr eaLnBrk="1" hangingPunct="1"/>
            <a:r>
              <a:rPr lang="en-US" altLang="en-US">
                <a:latin typeface="Times New Roman" panose="02020603050405020304" pitchFamily="18" charset="0"/>
              </a:rPr>
              <a:t>Bác sỹ Nyswander làm việc tại New York, , điều trị nghiện miễn phí, làm việc với bác sỹ Dole. Sac1ch của bà </a:t>
            </a:r>
            <a:r>
              <a:rPr lang="en-US" altLang="en-US">
                <a:latin typeface="Verdana" panose="020B0604030504040204" pitchFamily="34" charset="0"/>
              </a:rPr>
              <a:t>“người nghiện ma túy xem như là bệnh nhân” đã</a:t>
            </a:r>
            <a:r>
              <a:rPr lang="en-US" altLang="en-US">
                <a:latin typeface="Times New Roman" panose="02020603050405020304" pitchFamily="18" charset="0"/>
              </a:rPr>
              <a:t> nêu lên một quan điểm mới.</a:t>
            </a:r>
            <a:endParaRPr lang="vi-VN" altLang="en-US">
              <a:latin typeface="Times New Roman" panose="02020603050405020304" pitchFamily="18" charset="0"/>
            </a:endParaRPr>
          </a:p>
          <a:p>
            <a:pPr eaLnBrk="1" hangingPunct="1"/>
            <a:endParaRPr lang="en-US" altLang="en-US">
              <a:latin typeface="Times New Roman" panose="02020603050405020304"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a:extLst>
              <a:ext uri="{FF2B5EF4-FFF2-40B4-BE49-F238E27FC236}">
                <a16:creationId xmlns:a16="http://schemas.microsoft.com/office/drawing/2014/main" id="{F14A4BDA-5B34-4924-B47F-3E323DD4BAE4}"/>
              </a:ext>
            </a:extLst>
          </p:cNvPr>
          <p:cNvSpPr>
            <a:spLocks noGrp="1" noChangeArrowheads="1"/>
          </p:cNvSpPr>
          <p:nvPr>
            <p:ph type="sldNum" sz="quarter" idx="4294967295"/>
          </p:nvPr>
        </p:nvSpPr>
        <p:spPr bwMode="auto">
          <a:xfrm>
            <a:off x="3886200" y="8686800"/>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fld id="{10A0EEA1-D850-4CFA-8F2C-C857566DD2D7}" type="slidenum">
              <a:rPr lang="en-US" altLang="en-US" sz="1200"/>
              <a:pPr eaLnBrk="1" hangingPunct="1"/>
              <a:t>7</a:t>
            </a:fld>
            <a:endParaRPr lang="en-US" altLang="en-US" sz="1200"/>
          </a:p>
        </p:txBody>
      </p:sp>
      <p:sp>
        <p:nvSpPr>
          <p:cNvPr id="47107" name="Rectangle 2">
            <a:extLst>
              <a:ext uri="{FF2B5EF4-FFF2-40B4-BE49-F238E27FC236}">
                <a16:creationId xmlns:a16="http://schemas.microsoft.com/office/drawing/2014/main" id="{98B26687-1B04-4AAD-A9AF-12B97BF2AC88}"/>
              </a:ext>
            </a:extLst>
          </p:cNvPr>
          <p:cNvSpPr>
            <a:spLocks noGrp="1" noRot="1" noChangeAspect="1" noChangeArrowheads="1" noTextEdit="1"/>
          </p:cNvSpPr>
          <p:nvPr>
            <p:ph type="sldImg"/>
          </p:nvPr>
        </p:nvSpPr>
        <p:spPr>
          <a:ln/>
        </p:spPr>
      </p:sp>
      <p:sp>
        <p:nvSpPr>
          <p:cNvPr id="47108" name="Rectangle 3">
            <a:extLst>
              <a:ext uri="{FF2B5EF4-FFF2-40B4-BE49-F238E27FC236}">
                <a16:creationId xmlns:a16="http://schemas.microsoft.com/office/drawing/2014/main" id="{1568BAD0-9C5E-48F0-B8CB-3A551FBC2AE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z="1000">
                <a:latin typeface="Times New Roman" panose="02020603050405020304" pitchFamily="18" charset="0"/>
              </a:rPr>
              <a:t>Nghiên cứu đầu tiên về methadone để điều trị nghiện được thực hiện bởi bác sỹ Dole và Nyswander. </a:t>
            </a:r>
          </a:p>
          <a:p>
            <a:pPr eaLnBrk="1" hangingPunct="1"/>
            <a:endParaRPr lang="en-US" altLang="en-US" sz="1000">
              <a:latin typeface="Times New Roman" panose="02020603050405020304" pitchFamily="18" charset="0"/>
            </a:endParaRPr>
          </a:p>
          <a:p>
            <a:pPr eaLnBrk="1" hangingPunct="1"/>
            <a:r>
              <a:rPr lang="vi-VN" altLang="en-US" sz="1000">
                <a:latin typeface="Verdana" panose="020B0604030504040204" pitchFamily="34" charset="0"/>
              </a:rPr>
              <a:t>Hai người nghiện được tuyển vào nghiên cứu đầu tiên - đều là nam giới có lịch sử nghiện  trên 8 năm</a:t>
            </a:r>
          </a:p>
          <a:p>
            <a:pPr eaLnBrk="1" hangingPunct="1"/>
            <a:endParaRPr lang="en-US" altLang="ja-JP" sz="1000">
              <a:latin typeface="Times New Roman" panose="02020603050405020304" pitchFamily="18" charset="0"/>
            </a:endParaRPr>
          </a:p>
          <a:p>
            <a:pPr eaLnBrk="1" hangingPunct="1"/>
            <a:r>
              <a:rPr lang="en-US" altLang="en-US">
                <a:latin typeface="Times New Roman" panose="02020603050405020304" pitchFamily="18" charset="0"/>
              </a:rPr>
              <a:t>Giống như nghiên cứu béo phì của Bác sỹ Dole trước đây, những người nghiện cho dùng morphine với liều lượng họ cần. Kết quả là họ ngồi </a:t>
            </a:r>
            <a:r>
              <a:rPr lang="en-US" altLang="en-US">
                <a:latin typeface="Verdana" panose="020B0604030504040204" pitchFamily="34" charset="0"/>
              </a:rPr>
              <a:t>trước truyền hình suốt ngày chờ liều morphine kế tiếp</a:t>
            </a:r>
            <a:endParaRPr lang="en-US" altLang="en-US" sz="1000">
              <a:latin typeface="Times New Roman" panose="02020603050405020304" pitchFamily="18" charset="0"/>
            </a:endParaRPr>
          </a:p>
          <a:p>
            <a:pPr eaLnBrk="1" hangingPunct="1"/>
            <a:endParaRPr lang="en-US" altLang="en-US" sz="1000">
              <a:latin typeface="Times New Roman" panose="02020603050405020304" pitchFamily="18" charset="0"/>
            </a:endParaRPr>
          </a:p>
          <a:p>
            <a:r>
              <a:rPr lang="en-US" altLang="en-US">
                <a:latin typeface="Times New Roman" panose="02020603050405020304" pitchFamily="18" charset="0"/>
              </a:rPr>
              <a:t>Dole và Nyswander không tìm một liều thuốc điều trị nghiện mặc dù họ luôn suy nghĩ về vấn đề này.</a:t>
            </a:r>
            <a:endParaRPr lang="vi-VN" altLang="en-US">
              <a:latin typeface="Times New Roman" panose="02020603050405020304" pitchFamily="18" charset="0"/>
            </a:endParaRPr>
          </a:p>
          <a:p>
            <a:r>
              <a:rPr lang="en-US" altLang="en-US">
                <a:latin typeface="Times New Roman" panose="02020603050405020304" pitchFamily="18" charset="0"/>
              </a:rPr>
              <a:t>Nywander đã nhìn thấy bệnh nhân nhiều năm bị thất bại trong chuyện cai nghiện và bà tìm phương pháp khác</a:t>
            </a:r>
            <a:endParaRPr lang="en-US" altLang="en-US" sz="1000">
              <a:latin typeface="Times New Roman" panose="02020603050405020304" pitchFamily="18" charset="0"/>
            </a:endParaRPr>
          </a:p>
          <a:p>
            <a:pPr eaLnBrk="1" hangingPunct="1"/>
            <a:endParaRPr lang="en-US" altLang="en-US" sz="1000">
              <a:latin typeface="Times New Roman" panose="02020603050405020304" pitchFamily="18" charset="0"/>
            </a:endParaRPr>
          </a:p>
          <a:p>
            <a:pPr eaLnBrk="1" hangingPunct="1"/>
            <a:r>
              <a:rPr lang="en-US" altLang="en-US" sz="1000">
                <a:latin typeface="Times New Roman" panose="02020603050405020304" pitchFamily="18" charset="0"/>
              </a:rPr>
              <a:t>Nhưng lần này cũng như nghiên cứu về béo phì, họ cũng đơn giản theo con đường chuyển hóa của morphin. Từ nghiên cứu họ kết luận rằng morphin không phải điều trị duy trì tốt. Họ nghĩ </a:t>
            </a:r>
            <a:r>
              <a:rPr lang="en-US" altLang="en-US" sz="1000">
                <a:latin typeface="Verdana" panose="020B0604030504040204" pitchFamily="34" charset="0"/>
              </a:rPr>
              <a:t>cứu nhận thấy rằng đã thất bại nên họ chuyển bệnh nhân sang dùng methadone (rồi sau đó họ áp dụng tiêu chuẩn để chuẩn bị cho họ trước khi xuất viện)</a:t>
            </a:r>
            <a:endParaRPr lang="vi-VN" altLang="en-US" sz="1000">
              <a:latin typeface="Times New Roman" panose="02020603050405020304" pitchFamily="18" charset="0"/>
            </a:endParaRPr>
          </a:p>
          <a:p>
            <a:pPr eaLnBrk="1" hangingPunct="1"/>
            <a:endParaRPr lang="en-US" altLang="en-US" sz="1000">
              <a:latin typeface="Times New Roman" panose="02020603050405020304"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a:extLst>
              <a:ext uri="{FF2B5EF4-FFF2-40B4-BE49-F238E27FC236}">
                <a16:creationId xmlns:a16="http://schemas.microsoft.com/office/drawing/2014/main" id="{421C20C5-1D09-4A10-A531-3CD845349223}"/>
              </a:ext>
            </a:extLst>
          </p:cNvPr>
          <p:cNvSpPr>
            <a:spLocks noGrp="1" noChangeArrowheads="1"/>
          </p:cNvSpPr>
          <p:nvPr>
            <p:ph type="sldNum" sz="quarter" idx="4294967295"/>
          </p:nvPr>
        </p:nvSpPr>
        <p:spPr bwMode="auto">
          <a:xfrm>
            <a:off x="3886200" y="8686800"/>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fld id="{A080D38B-6974-47BE-9F2C-BFB55C138055}" type="slidenum">
              <a:rPr lang="en-US" altLang="en-US" sz="1200"/>
              <a:pPr eaLnBrk="1" hangingPunct="1"/>
              <a:t>8</a:t>
            </a:fld>
            <a:endParaRPr lang="en-US" altLang="en-US" sz="1200"/>
          </a:p>
        </p:txBody>
      </p:sp>
      <p:sp>
        <p:nvSpPr>
          <p:cNvPr id="48131" name="Rectangle 2">
            <a:extLst>
              <a:ext uri="{FF2B5EF4-FFF2-40B4-BE49-F238E27FC236}">
                <a16:creationId xmlns:a16="http://schemas.microsoft.com/office/drawing/2014/main" id="{9AE54A54-CAE6-4361-A4E9-E5532D11D3CD}"/>
              </a:ext>
            </a:extLst>
          </p:cNvPr>
          <p:cNvSpPr>
            <a:spLocks noGrp="1" noRot="1" noChangeAspect="1" noChangeArrowheads="1" noTextEdit="1"/>
          </p:cNvSpPr>
          <p:nvPr>
            <p:ph type="sldImg"/>
          </p:nvPr>
        </p:nvSpPr>
        <p:spPr>
          <a:ln/>
        </p:spPr>
      </p:sp>
      <p:sp>
        <p:nvSpPr>
          <p:cNvPr id="48132" name="Rectangle 3">
            <a:extLst>
              <a:ext uri="{FF2B5EF4-FFF2-40B4-BE49-F238E27FC236}">
                <a16:creationId xmlns:a16="http://schemas.microsoft.com/office/drawing/2014/main" id="{CD3A07B5-D0E1-443D-B312-02980BD2169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vi-VN" altLang="en-US" sz="1000">
              <a:latin typeface="Times New Roman" panose="02020603050405020304" pitchFamily="18" charset="0"/>
            </a:endParaRPr>
          </a:p>
          <a:p>
            <a:pPr eaLnBrk="1" hangingPunct="1"/>
            <a:r>
              <a:rPr lang="vi-VN" altLang="en-US" sz="1000">
                <a:latin typeface="Times New Roman" panose="02020603050405020304" pitchFamily="18" charset="0"/>
              </a:rPr>
              <a:t>Hai bác sỹ đã quyết định làm lại nghiên cứu của họ thay vì sử dụng morphine thì sử dụng heroin. </a:t>
            </a:r>
            <a:r>
              <a:rPr lang="vi-VN" altLang="en-US" sz="1000">
                <a:latin typeface="Verdana" panose="020B0604030504040204" pitchFamily="34" charset="0"/>
              </a:rPr>
              <a:t>MMT là một chất tổng hợp và khác với morphine. Như vậy những nhà nghiên cứu nghĩ rằng họ có thể thử nghiệm với methadone tương tự với morphine và có thuốc cạnh tranh và có dữ liệu tốt hơn. Vì vậy, các đối tượng nghiên cứu được cấp methadone.. Và thay vì giảm liều methadone, họ tăng dần lên (đây là cách mà methadone đã chưa bao giờ sử dụng trước đây)</a:t>
            </a:r>
            <a:endParaRPr lang="en-US" altLang="en-US" sz="1000">
              <a:latin typeface="Verdana" panose="020B0604030504040204" pitchFamily="34" charset="0"/>
            </a:endParaRPr>
          </a:p>
          <a:p>
            <a:pPr eaLnBrk="1" hangingPunct="1"/>
            <a:endParaRPr lang="en-US" altLang="en-US" sz="1000">
              <a:latin typeface="Times New Roman" panose="02020603050405020304" pitchFamily="18" charset="0"/>
            </a:endParaRPr>
          </a:p>
          <a:p>
            <a:r>
              <a:rPr lang="vi-VN" altLang="en-US" sz="1000">
                <a:latin typeface="Verdana" panose="020B0604030504040204" pitchFamily="34" charset="0"/>
              </a:rPr>
              <a:t>Bệnh nhân thấy phấn khởi và..có chuyện xảy ra</a:t>
            </a:r>
            <a:r>
              <a:rPr lang="en-US" altLang="en-US" sz="1000">
                <a:latin typeface="Verdana" panose="020B0604030504040204" pitchFamily="34" charset="0"/>
              </a:rPr>
              <a:t>.</a:t>
            </a:r>
            <a:endParaRPr lang="vi-VN" altLang="en-US" sz="1000">
              <a:latin typeface="Verdana" panose="020B060403050404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a:extLst>
              <a:ext uri="{FF2B5EF4-FFF2-40B4-BE49-F238E27FC236}">
                <a16:creationId xmlns:a16="http://schemas.microsoft.com/office/drawing/2014/main" id="{26EB3A32-94D5-4E66-B602-45D556DBF61F}"/>
              </a:ext>
            </a:extLst>
          </p:cNvPr>
          <p:cNvSpPr>
            <a:spLocks noGrp="1" noChangeArrowheads="1"/>
          </p:cNvSpPr>
          <p:nvPr>
            <p:ph type="sldNum" sz="quarter" idx="4294967295"/>
          </p:nvPr>
        </p:nvSpPr>
        <p:spPr bwMode="auto">
          <a:xfrm>
            <a:off x="3886200" y="8686800"/>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fld id="{3CA2673B-9B50-4D8F-B173-496CDBE66D40}" type="slidenum">
              <a:rPr lang="en-US" altLang="en-US" sz="1200"/>
              <a:pPr eaLnBrk="1" hangingPunct="1"/>
              <a:t>9</a:t>
            </a:fld>
            <a:endParaRPr lang="en-US" altLang="en-US" sz="1200"/>
          </a:p>
        </p:txBody>
      </p:sp>
      <p:sp>
        <p:nvSpPr>
          <p:cNvPr id="49155" name="Rectangle 2">
            <a:extLst>
              <a:ext uri="{FF2B5EF4-FFF2-40B4-BE49-F238E27FC236}">
                <a16:creationId xmlns:a16="http://schemas.microsoft.com/office/drawing/2014/main" id="{691B9161-FAB5-4967-A4D6-CA7E5A1D63F0}"/>
              </a:ext>
            </a:extLst>
          </p:cNvPr>
          <p:cNvSpPr>
            <a:spLocks noGrp="1" noRot="1" noChangeAspect="1" noChangeArrowheads="1" noTextEdit="1"/>
          </p:cNvSpPr>
          <p:nvPr>
            <p:ph type="sldImg"/>
          </p:nvPr>
        </p:nvSpPr>
        <p:spPr>
          <a:ln/>
        </p:spPr>
      </p:sp>
      <p:sp>
        <p:nvSpPr>
          <p:cNvPr id="49156" name="Rectangle 3">
            <a:extLst>
              <a:ext uri="{FF2B5EF4-FFF2-40B4-BE49-F238E27FC236}">
                <a16:creationId xmlns:a16="http://schemas.microsoft.com/office/drawing/2014/main" id="{1C696D77-6DA1-4E2F-B9EB-DD9A1101CD9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pPr>
            <a:r>
              <a:rPr lang="vi-VN" altLang="en-US" sz="1000">
                <a:latin typeface="Verdana" panose="020B0604030504040204" pitchFamily="34" charset="0"/>
              </a:rPr>
              <a:t>Sau nhiều tuần điều trị methadone, bệnh nhân bắt đầu cư xử khác đi, một bệnh bắt đầu vẽ, một bệnh nhân khác mong muốn hoàn thành trung học.</a:t>
            </a:r>
          </a:p>
          <a:p>
            <a:pPr eaLnBrk="1" hangingPunct="1">
              <a:lnSpc>
                <a:spcPct val="90000"/>
              </a:lnSpc>
            </a:pPr>
            <a:r>
              <a:rPr lang="vi-VN" altLang="en-US" sz="1000">
                <a:latin typeface="Verdana" panose="020B0604030504040204" pitchFamily="34" charset="0"/>
              </a:rPr>
              <a:t>Người ta quyết định cho phép 2 người này rời khỏi bệnh viện vào ban ngày để theo đuổi niềm vui của họ và buổi tối quay lại bệnh viện</a:t>
            </a:r>
          </a:p>
          <a:p>
            <a:pPr eaLnBrk="1" hangingPunct="1">
              <a:lnSpc>
                <a:spcPct val="90000"/>
              </a:lnSpc>
            </a:pPr>
            <a:r>
              <a:rPr lang="vi-VN" altLang="en-US" sz="1000">
                <a:latin typeface="Verdana" panose="020B0604030504040204" pitchFamily="34" charset="0"/>
              </a:rPr>
              <a:t>Cả hai dần dần bớt thèm thuốc và lấy lại được những tiềm năng của họ</a:t>
            </a:r>
          </a:p>
          <a:p>
            <a:pPr eaLnBrk="1" hangingPunct="1">
              <a:lnSpc>
                <a:spcPct val="90000"/>
              </a:lnSpc>
            </a:pPr>
            <a:r>
              <a:rPr lang="vi-VN" altLang="en-US" sz="1000">
                <a:latin typeface="Verdana" panose="020B0604030504040204" pitchFamily="34" charset="0"/>
              </a:rPr>
              <a:t>4 bệnh nhân khác nhập viện và có kết quả tương tự</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a:extLst>
              <a:ext uri="{FF2B5EF4-FFF2-40B4-BE49-F238E27FC236}">
                <a16:creationId xmlns:a16="http://schemas.microsoft.com/office/drawing/2014/main" id="{3E9CF5BD-525F-4C76-BB08-E0220BEB5779}"/>
              </a:ext>
            </a:extLst>
          </p:cNvPr>
          <p:cNvSpPr>
            <a:spLocks noGrp="1" noChangeArrowheads="1"/>
          </p:cNvSpPr>
          <p:nvPr>
            <p:ph type="sldNum" sz="quarter" idx="4294967295"/>
          </p:nvPr>
        </p:nvSpPr>
        <p:spPr bwMode="auto">
          <a:xfrm>
            <a:off x="3886200" y="8686800"/>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fld id="{0206541D-75F2-4EC3-824D-BF19B688AAE0}" type="slidenum">
              <a:rPr lang="en-US" altLang="en-US" sz="1200"/>
              <a:pPr eaLnBrk="1" hangingPunct="1"/>
              <a:t>10</a:t>
            </a:fld>
            <a:endParaRPr lang="en-US" altLang="en-US" sz="1200"/>
          </a:p>
        </p:txBody>
      </p:sp>
      <p:sp>
        <p:nvSpPr>
          <p:cNvPr id="51203" name="Rectangle 2">
            <a:extLst>
              <a:ext uri="{FF2B5EF4-FFF2-40B4-BE49-F238E27FC236}">
                <a16:creationId xmlns:a16="http://schemas.microsoft.com/office/drawing/2014/main" id="{EF9EBC0A-B2B2-487C-8558-981AF08A2EC6}"/>
              </a:ext>
            </a:extLst>
          </p:cNvPr>
          <p:cNvSpPr>
            <a:spLocks noGrp="1" noRot="1" noChangeAspect="1" noChangeArrowheads="1" noTextEdit="1"/>
          </p:cNvSpPr>
          <p:nvPr>
            <p:ph type="sldImg"/>
          </p:nvPr>
        </p:nvSpPr>
        <p:spPr>
          <a:ln/>
        </p:spPr>
      </p:sp>
      <p:sp>
        <p:nvSpPr>
          <p:cNvPr id="51204" name="Rectangle 3">
            <a:extLst>
              <a:ext uri="{FF2B5EF4-FFF2-40B4-BE49-F238E27FC236}">
                <a16:creationId xmlns:a16="http://schemas.microsoft.com/office/drawing/2014/main" id="{87282B23-33CE-4004-BC57-5FDA5D7958A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50000"/>
              </a:spcBef>
            </a:pPr>
            <a:r>
              <a:rPr lang="en-US" altLang="ja-JP">
                <a:latin typeface="Arial" panose="020B0604020202020204" pitchFamily="34" charset="0"/>
              </a:rPr>
              <a:t>Những nhóm đầu tiên khá thành công, nhưng câu hỏi được đặt ra là </a:t>
            </a:r>
            <a:r>
              <a:rPr lang="en-US" altLang="ja-JP">
                <a:solidFill>
                  <a:schemeClr val="tx2"/>
                </a:solidFill>
                <a:latin typeface="Arial" panose="020B0604020202020204" pitchFamily="34" charset="0"/>
              </a:rPr>
              <a:t>“Hiệu quả chương trình sẽ như thế nào nếu nó được mở rộng?”</a:t>
            </a:r>
            <a:br>
              <a:rPr lang="en-US" altLang="ja-JP">
                <a:solidFill>
                  <a:schemeClr val="tx2"/>
                </a:solidFill>
                <a:latin typeface="Arial" panose="020B0604020202020204" pitchFamily="34" charset="0"/>
              </a:rPr>
            </a:br>
            <a:endParaRPr lang="en-US" altLang="en-US">
              <a:solidFill>
                <a:schemeClr val="tx2"/>
              </a:solidFill>
              <a:latin typeface="Arial" panose="020B0604020202020204" pitchFamily="34" charset="0"/>
            </a:endParaRPr>
          </a:p>
          <a:p>
            <a:pPr eaLnBrk="1" hangingPunct="1"/>
            <a:r>
              <a:rPr lang="en-US" altLang="ja-JP">
                <a:solidFill>
                  <a:schemeClr val="tx2"/>
                </a:solidFill>
                <a:latin typeface="Times New Roman" panose="02020603050405020304" pitchFamily="18" charset="0"/>
              </a:rPr>
              <a:t/>
            </a:r>
            <a:br>
              <a:rPr lang="en-US" altLang="ja-JP">
                <a:solidFill>
                  <a:schemeClr val="tx2"/>
                </a:solidFill>
                <a:latin typeface="Times New Roman" panose="02020603050405020304" pitchFamily="18" charset="0"/>
              </a:rPr>
            </a:br>
            <a:endParaRPr lang="en-US" altLang="en-US">
              <a:solidFill>
                <a:schemeClr val="tx2"/>
              </a:solidFill>
              <a:latin typeface="Times New Roman" panose="02020603050405020304"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normAutofit/>
          </a:bodyPr>
          <a:lstStyle>
            <a:lvl1pPr>
              <a:defRPr sz="3600">
                <a:solidFill>
                  <a:srgbClr val="00467F"/>
                </a:solidFill>
                <a:latin typeface="Arial" pitchFamily="34" charset="0"/>
                <a:cs typeface="Arial" pitchFamily="34" charset="0"/>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2400">
                <a:solidFill>
                  <a:srgbClr val="919195"/>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663949"/>
            <a:ext cx="9144000" cy="102870"/>
          </a:xfrm>
          <a:prstGeom prst="rect">
            <a:avLst/>
          </a:prstGeom>
        </p:spPr>
      </p:pic>
      <p:pic>
        <p:nvPicPr>
          <p:cNvPr id="9" name="Picture 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rot="10800000" flipV="1">
            <a:off x="-12577" y="5970269"/>
            <a:ext cx="9144000" cy="45719"/>
          </a:xfrm>
          <a:prstGeom prst="rect">
            <a:avLst/>
          </a:prstGeom>
        </p:spPr>
      </p:pic>
      <p:sp>
        <p:nvSpPr>
          <p:cNvPr id="12" name="TextBox 11"/>
          <p:cNvSpPr txBox="1"/>
          <p:nvPr userDrawn="1"/>
        </p:nvSpPr>
        <p:spPr>
          <a:xfrm>
            <a:off x="177552" y="6287255"/>
            <a:ext cx="8280648" cy="246221"/>
          </a:xfrm>
          <a:prstGeom prst="rect">
            <a:avLst/>
          </a:prstGeom>
          <a:noFill/>
        </p:spPr>
        <p:txBody>
          <a:bodyPr wrap="square" rtlCol="0">
            <a:spAutoFit/>
          </a:bodyPr>
          <a:lstStyle/>
          <a:p>
            <a:r>
              <a:rPr lang="en-US" sz="1000" dirty="0">
                <a:solidFill>
                  <a:srgbClr val="00467F"/>
                </a:solidFill>
                <a:latin typeface="Arial" pitchFamily="34" charset="0"/>
                <a:cs typeface="Arial" pitchFamily="34" charset="0"/>
              </a:rPr>
              <a:t>Behaviora</a:t>
            </a:r>
            <a:r>
              <a:rPr lang="en-US" sz="1000" baseline="0" dirty="0">
                <a:solidFill>
                  <a:srgbClr val="00467F"/>
                </a:solidFill>
                <a:latin typeface="Arial" pitchFamily="34" charset="0"/>
                <a:cs typeface="Arial" pitchFamily="34" charset="0"/>
              </a:rPr>
              <a:t>l Health is Essential to Health      </a:t>
            </a:r>
            <a:r>
              <a:rPr lang="en-US" sz="800" baseline="0" dirty="0">
                <a:solidFill>
                  <a:srgbClr val="919195"/>
                </a:solidFill>
                <a:latin typeface="Arial" pitchFamily="34" charset="0"/>
                <a:cs typeface="Arial" pitchFamily="34" charset="0"/>
              </a:rPr>
              <a:t>Prevention Works  |  Treatment is Effective  |  People Recover    </a:t>
            </a:r>
            <a:endParaRPr lang="en-US" sz="800" dirty="0">
              <a:solidFill>
                <a:srgbClr val="919195"/>
              </a:solidFill>
              <a:latin typeface="Arial" pitchFamily="34" charset="0"/>
              <a:cs typeface="Arial" pitchFamily="34" charset="0"/>
            </a:endParaRPr>
          </a:p>
        </p:txBody>
      </p:sp>
      <p:sp>
        <p:nvSpPr>
          <p:cNvPr id="5" name="TextBox 4"/>
          <p:cNvSpPr txBox="1"/>
          <p:nvPr userDrawn="1"/>
        </p:nvSpPr>
        <p:spPr>
          <a:xfrm>
            <a:off x="1257300" y="381000"/>
            <a:ext cx="6629400" cy="923330"/>
          </a:xfrm>
          <a:prstGeom prst="rect">
            <a:avLst/>
          </a:prstGeom>
          <a:noFill/>
          <a:ln w="12700">
            <a:solidFill>
              <a:srgbClr val="919195"/>
            </a:solidFill>
            <a:prstDash val="sysDash"/>
          </a:ln>
        </p:spPr>
        <p:txBody>
          <a:bodyPr wrap="square" rtlCol="0">
            <a:spAutoFit/>
          </a:bodyPr>
          <a:lstStyle/>
          <a:p>
            <a:pPr algn="ctr"/>
            <a:endParaRPr lang="en-US" dirty="0"/>
          </a:p>
          <a:p>
            <a:pPr algn="ctr"/>
            <a:r>
              <a:rPr lang="en-US" dirty="0">
                <a:solidFill>
                  <a:srgbClr val="919195"/>
                </a:solidFill>
                <a:latin typeface="Arial" pitchFamily="34" charset="0"/>
                <a:cs typeface="Arial" pitchFamily="34" charset="0"/>
              </a:rPr>
              <a:t>Using the Slide Master, Add</a:t>
            </a:r>
            <a:r>
              <a:rPr lang="en-US" baseline="0" dirty="0">
                <a:solidFill>
                  <a:srgbClr val="919195"/>
                </a:solidFill>
                <a:latin typeface="Arial" pitchFamily="34" charset="0"/>
                <a:cs typeface="Arial" pitchFamily="34" charset="0"/>
              </a:rPr>
              <a:t> Your ATTC Logo Here</a:t>
            </a:r>
          </a:p>
          <a:p>
            <a:pPr algn="ctr"/>
            <a:endParaRPr lang="en-US" dirty="0"/>
          </a:p>
        </p:txBody>
      </p:sp>
      <p:pic>
        <p:nvPicPr>
          <p:cNvPr id="4" name="Picture 3"/>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715001" y="6086301"/>
            <a:ext cx="621578" cy="619299"/>
          </a:xfrm>
          <a:prstGeom prst="rect">
            <a:avLst/>
          </a:prstGeom>
        </p:spPr>
      </p:pic>
      <p:pic>
        <p:nvPicPr>
          <p:cNvPr id="6" name="Picture 5"/>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575884" y="6220119"/>
            <a:ext cx="1196516" cy="380492"/>
          </a:xfrm>
          <a:prstGeom prst="rect">
            <a:avLst/>
          </a:prstGeom>
        </p:spPr>
      </p:pic>
    </p:spTree>
    <p:extLst>
      <p:ext uri="{BB962C8B-B14F-4D97-AF65-F5344CB8AC3E}">
        <p14:creationId xmlns:p14="http://schemas.microsoft.com/office/powerpoint/2010/main" val="29654086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63857" y="1066800"/>
            <a:ext cx="8229600" cy="838200"/>
          </a:xfrm>
        </p:spPr>
        <p:txBody>
          <a:bodyPr>
            <a:normAutofit/>
          </a:bodyPr>
          <a:lstStyle>
            <a:lvl1pPr algn="ctr">
              <a:defRPr sz="3600">
                <a:solidFill>
                  <a:srgbClr val="00467F"/>
                </a:solidFill>
                <a:latin typeface="Arial" pitchFamily="34" charset="0"/>
                <a:cs typeface="Arial" pitchFamily="34" charset="0"/>
              </a:defRPr>
            </a:lvl1pPr>
          </a:lstStyle>
          <a:p>
            <a:r>
              <a:rPr lang="en-US" dirty="0"/>
              <a:t>Click to edit Master title style</a:t>
            </a:r>
          </a:p>
        </p:txBody>
      </p:sp>
      <p:sp>
        <p:nvSpPr>
          <p:cNvPr id="3" name="Content Placeholder 2"/>
          <p:cNvSpPr>
            <a:spLocks noGrp="1"/>
          </p:cNvSpPr>
          <p:nvPr>
            <p:ph idx="1"/>
          </p:nvPr>
        </p:nvSpPr>
        <p:spPr>
          <a:xfrm>
            <a:off x="457200" y="2057400"/>
            <a:ext cx="8229600" cy="4572000"/>
          </a:xfrm>
        </p:spPr>
        <p:txBody>
          <a:bodyPr/>
          <a:lstStyle>
            <a:lvl1pPr>
              <a:defRPr sz="2800">
                <a:solidFill>
                  <a:srgbClr val="00467F"/>
                </a:solidFill>
                <a:latin typeface="Arial" pitchFamily="34" charset="0"/>
                <a:cs typeface="Arial" pitchFamily="34" charset="0"/>
              </a:defRPr>
            </a:lvl1pPr>
            <a:lvl2pPr>
              <a:defRPr sz="2400">
                <a:solidFill>
                  <a:srgbClr val="00467F"/>
                </a:solidFill>
                <a:latin typeface="Arial" pitchFamily="34" charset="0"/>
                <a:cs typeface="Arial" pitchFamily="34" charset="0"/>
              </a:defRPr>
            </a:lvl2pPr>
            <a:lvl3pPr>
              <a:defRPr sz="2000">
                <a:solidFill>
                  <a:srgbClr val="00467F"/>
                </a:solidFill>
                <a:latin typeface="Arial" pitchFamily="34" charset="0"/>
                <a:cs typeface="Arial" pitchFamily="34" charset="0"/>
              </a:defRPr>
            </a:lvl3pPr>
            <a:lvl4pPr>
              <a:defRPr sz="1600">
                <a:solidFill>
                  <a:srgbClr val="00467F"/>
                </a:solidFill>
                <a:latin typeface="Arial" pitchFamily="34" charset="0"/>
                <a:cs typeface="Arial" pitchFamily="34" charset="0"/>
              </a:defRPr>
            </a:lvl4pPr>
            <a:lvl5pPr>
              <a:defRPr sz="1600">
                <a:solidFill>
                  <a:srgbClr val="00467F"/>
                </a:solidFill>
                <a:latin typeface="Arial" pitchFamily="34"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10800000" flipV="1">
            <a:off x="0" y="944880"/>
            <a:ext cx="9144000" cy="45719"/>
          </a:xfrm>
          <a:prstGeom prst="rect">
            <a:avLst/>
          </a:prstGeom>
        </p:spPr>
      </p:pic>
      <p:pic>
        <p:nvPicPr>
          <p:cNvPr id="1026" name="Picture 2"/>
          <p:cNvPicPr>
            <a:picLocks noChangeAspect="1" noChangeArrowheads="1"/>
          </p:cNvPicPr>
          <p:nvPr userDrawn="1"/>
        </p:nvPicPr>
        <p:blipFill rotWithShape="1">
          <a:blip r:embed="rId3" cstate="screen">
            <a:extLst>
              <a:ext uri="{28A0092B-C50C-407E-A947-70E740481C1C}">
                <a14:useLocalDpi xmlns:a14="http://schemas.microsoft.com/office/drawing/2010/main"/>
              </a:ext>
            </a:extLst>
          </a:blip>
          <a:srcRect/>
          <a:stretch/>
        </p:blipFill>
        <p:spPr bwMode="auto">
          <a:xfrm>
            <a:off x="-1" y="6089963"/>
            <a:ext cx="9144001" cy="615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851369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61893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pic>
        <p:nvPicPr>
          <p:cNvPr id="3" name="Picture 8" descr="Overlay-ContentSlides.png">
            <a:extLst>
              <a:ext uri="{FF2B5EF4-FFF2-40B4-BE49-F238E27FC236}">
                <a16:creationId xmlns:a16="http://schemas.microsoft.com/office/drawing/2014/main" id="{9B3AF5D8-31F4-4978-B0A6-27B362CDA89B}"/>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0813" y="187325"/>
            <a:ext cx="8828087" cy="648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a:p>
        </p:txBody>
      </p:sp>
      <p:sp>
        <p:nvSpPr>
          <p:cNvPr id="4" name="Date Placeholder 2">
            <a:extLst>
              <a:ext uri="{FF2B5EF4-FFF2-40B4-BE49-F238E27FC236}">
                <a16:creationId xmlns:a16="http://schemas.microsoft.com/office/drawing/2014/main" id="{10E4AF8E-BF8E-4A41-9E6F-ED77701DDDB8}"/>
              </a:ext>
            </a:extLst>
          </p:cNvPr>
          <p:cNvSpPr>
            <a:spLocks noGrp="1"/>
          </p:cNvSpPr>
          <p:nvPr>
            <p:ph type="dt" sz="half" idx="10"/>
          </p:nvPr>
        </p:nvSpPr>
        <p:spPr/>
        <p:txBody>
          <a:bodyPr/>
          <a:lstStyle>
            <a:lvl1pPr>
              <a:defRPr/>
            </a:lvl1pPr>
          </a:lstStyle>
          <a:p>
            <a:pPr>
              <a:defRPr/>
            </a:pPr>
            <a:endParaRPr lang="en-US"/>
          </a:p>
        </p:txBody>
      </p:sp>
      <p:sp>
        <p:nvSpPr>
          <p:cNvPr id="5" name="Footer Placeholder 3">
            <a:extLst>
              <a:ext uri="{FF2B5EF4-FFF2-40B4-BE49-F238E27FC236}">
                <a16:creationId xmlns:a16="http://schemas.microsoft.com/office/drawing/2014/main" id="{69251FB2-BE26-490C-8C2B-B270A8A082BE}"/>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4">
            <a:extLst>
              <a:ext uri="{FF2B5EF4-FFF2-40B4-BE49-F238E27FC236}">
                <a16:creationId xmlns:a16="http://schemas.microsoft.com/office/drawing/2014/main" id="{D7E92687-89AA-4D0D-9B83-4F02BCEC4CCB}"/>
              </a:ext>
            </a:extLst>
          </p:cNvPr>
          <p:cNvSpPr>
            <a:spLocks noGrp="1"/>
          </p:cNvSpPr>
          <p:nvPr>
            <p:ph type="sldNum" sz="quarter" idx="12"/>
          </p:nvPr>
        </p:nvSpPr>
        <p:spPr/>
        <p:txBody>
          <a:bodyPr/>
          <a:lstStyle>
            <a:lvl1pPr>
              <a:defRPr/>
            </a:lvl1pPr>
          </a:lstStyle>
          <a:p>
            <a:fld id="{2739DD44-8712-42CE-A2D6-5CDCE74CCD74}" type="slidenum">
              <a:rPr lang="en-US" altLang="en-US"/>
              <a:pPr/>
              <a:t>‹#›</a:t>
            </a:fld>
            <a:endParaRPr lang="en-US" altLang="en-US"/>
          </a:p>
        </p:txBody>
      </p:sp>
    </p:spTree>
    <p:extLst>
      <p:ext uri="{BB962C8B-B14F-4D97-AF65-F5344CB8AC3E}">
        <p14:creationId xmlns:p14="http://schemas.microsoft.com/office/powerpoint/2010/main" val="20872603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a:t>Click to edit Master title style</a:t>
            </a:r>
          </a:p>
        </p:txBody>
      </p:sp>
      <p:sp>
        <p:nvSpPr>
          <p:cNvPr id="3" name="Table Placeholder 2"/>
          <p:cNvSpPr>
            <a:spLocks noGrp="1"/>
          </p:cNvSpPr>
          <p:nvPr>
            <p:ph type="tbl" idx="1"/>
          </p:nvPr>
        </p:nvSpPr>
        <p:spPr>
          <a:xfrm>
            <a:off x="685800" y="1981200"/>
            <a:ext cx="7772400" cy="4114800"/>
          </a:xfrm>
        </p:spPr>
        <p:txBody>
          <a:bodyPr rtlCol="0">
            <a:normAutofit/>
          </a:bodyPr>
          <a:lstStyle/>
          <a:p>
            <a:pPr lvl="0"/>
            <a:endParaRPr lang="en-US" noProof="0"/>
          </a:p>
        </p:txBody>
      </p:sp>
      <p:sp>
        <p:nvSpPr>
          <p:cNvPr id="4" name="Date Placeholder 3">
            <a:extLst>
              <a:ext uri="{FF2B5EF4-FFF2-40B4-BE49-F238E27FC236}">
                <a16:creationId xmlns:a16="http://schemas.microsoft.com/office/drawing/2014/main" id="{BB3F7FC5-1700-4500-A7DD-F3DBCE61A9E0}"/>
              </a:ext>
            </a:extLst>
          </p:cNvPr>
          <p:cNvSpPr>
            <a:spLocks noGrp="1"/>
          </p:cNvSpPr>
          <p:nvPr>
            <p:ph type="dt" sz="half" idx="10"/>
          </p:nvPr>
        </p:nvSpPr>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id="{6752EE96-E09C-48D7-872C-1FC70C6B583D}"/>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86F3A217-BE15-47B4-A8AB-ADF3F99D59EB}"/>
              </a:ext>
            </a:extLst>
          </p:cNvPr>
          <p:cNvSpPr>
            <a:spLocks noGrp="1"/>
          </p:cNvSpPr>
          <p:nvPr>
            <p:ph type="sldNum" sz="quarter" idx="12"/>
          </p:nvPr>
        </p:nvSpPr>
        <p:spPr/>
        <p:txBody>
          <a:bodyPr/>
          <a:lstStyle>
            <a:lvl1pPr>
              <a:defRPr/>
            </a:lvl1pPr>
          </a:lstStyle>
          <a:p>
            <a:fld id="{DA6B21D3-0209-44F6-B4BB-E1264427C89B}" type="slidenum">
              <a:rPr lang="en-US" altLang="en-US"/>
              <a:pPr/>
              <a:t>‹#›</a:t>
            </a:fld>
            <a:endParaRPr lang="en-US" altLang="en-US"/>
          </a:p>
        </p:txBody>
      </p:sp>
    </p:spTree>
    <p:extLst>
      <p:ext uri="{BB962C8B-B14F-4D97-AF65-F5344CB8AC3E}">
        <p14:creationId xmlns:p14="http://schemas.microsoft.com/office/powerpoint/2010/main" val="204400939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5AD984-B055-4C77-85BF-9FE69FA19609}" type="datetimeFigureOut">
              <a:rPr lang="en-US" smtClean="0"/>
              <a:pPr/>
              <a:t>2/26/2019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CCFB22-069F-4958-851E-3AB8561A26D2}" type="slidenum">
              <a:rPr lang="en-US" smtClean="0"/>
              <a:pPr/>
              <a:t>‹#›</a:t>
            </a:fld>
            <a:endParaRPr lang="en-US" dirty="0"/>
          </a:p>
        </p:txBody>
      </p:sp>
    </p:spTree>
    <p:extLst>
      <p:ext uri="{BB962C8B-B14F-4D97-AF65-F5344CB8AC3E}">
        <p14:creationId xmlns:p14="http://schemas.microsoft.com/office/powerpoint/2010/main" val="3502107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microsoft.com/office/2007/relationships/hdphoto" Target="../media/hdphoto1.wdp"/></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1.png"/></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14.emf"/></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17.emf"/></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18.em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19.emf"/></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20.emf"/></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image" Target="../media/image21.emf"/></Relationships>
</file>

<file path=ppt/slides/_rels/slide33.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lvl="0" fontAlgn="base">
              <a:spcAft>
                <a:spcPct val="0"/>
              </a:spcAft>
              <a:defRPr/>
            </a:pPr>
            <a:r>
              <a:rPr lang="en-US" sz="3900" b="1" dirty="0">
                <a:solidFill>
                  <a:srgbClr val="002060"/>
                </a:solidFill>
              </a:rPr>
              <a:t>Gi</a:t>
            </a:r>
            <a:r>
              <a:rPr lang="vi-VN" sz="3900" b="1" dirty="0">
                <a:solidFill>
                  <a:srgbClr val="002060"/>
                </a:solidFill>
              </a:rPr>
              <a:t>ơ</a:t>
            </a:r>
            <a:r>
              <a:rPr lang="en-GB" sz="3900" b="1" dirty="0">
                <a:solidFill>
                  <a:srgbClr val="002060"/>
                </a:solidFill>
              </a:rPr>
              <a:t>́</a:t>
            </a:r>
            <a:r>
              <a:rPr lang="en-GB" sz="3900" b="1" dirty="0" err="1">
                <a:solidFill>
                  <a:srgbClr val="002060"/>
                </a:solidFill>
              </a:rPr>
              <a:t>i</a:t>
            </a:r>
            <a:r>
              <a:rPr lang="en-GB" sz="3900" b="1" dirty="0">
                <a:solidFill>
                  <a:srgbClr val="002060"/>
                </a:solidFill>
              </a:rPr>
              <a:t> </a:t>
            </a:r>
            <a:r>
              <a:rPr lang="en-GB" sz="3900" b="1" dirty="0" err="1">
                <a:solidFill>
                  <a:srgbClr val="002060"/>
                </a:solidFill>
              </a:rPr>
              <a:t>thiệu</a:t>
            </a:r>
            <a:r>
              <a:rPr lang="en-GB" sz="3900" b="1" dirty="0">
                <a:solidFill>
                  <a:srgbClr val="002060"/>
                </a:solidFill>
              </a:rPr>
              <a:t> </a:t>
            </a:r>
            <a:r>
              <a:rPr lang="en-GB" sz="3900" b="1" dirty="0" err="1">
                <a:solidFill>
                  <a:srgbClr val="002060"/>
                </a:solidFill>
              </a:rPr>
              <a:t>ch</a:t>
            </a:r>
            <a:r>
              <a:rPr lang="vi-VN" sz="3900" b="1" dirty="0">
                <a:solidFill>
                  <a:srgbClr val="002060"/>
                </a:solidFill>
              </a:rPr>
              <a:t>ư</a:t>
            </a:r>
            <a:r>
              <a:rPr lang="en-GB" sz="3900" b="1" dirty="0" err="1">
                <a:solidFill>
                  <a:srgbClr val="002060"/>
                </a:solidFill>
              </a:rPr>
              <a:t>ơng</a:t>
            </a:r>
            <a:r>
              <a:rPr lang="en-GB" sz="3900" b="1" dirty="0">
                <a:solidFill>
                  <a:srgbClr val="002060"/>
                </a:solidFill>
              </a:rPr>
              <a:t> </a:t>
            </a:r>
            <a:r>
              <a:rPr lang="en-GB" sz="3900" b="1" dirty="0" err="1">
                <a:solidFill>
                  <a:srgbClr val="002060"/>
                </a:solidFill>
              </a:rPr>
              <a:t>trình</a:t>
            </a:r>
            <a:r>
              <a:rPr lang="en-GB" sz="3900" b="1" dirty="0">
                <a:solidFill>
                  <a:srgbClr val="002060"/>
                </a:solidFill>
              </a:rPr>
              <a:t> methadone </a:t>
            </a:r>
            <a:r>
              <a:rPr lang="en-GB" sz="3900" b="1" dirty="0" err="1">
                <a:solidFill>
                  <a:srgbClr val="002060"/>
                </a:solidFill>
              </a:rPr>
              <a:t>va</a:t>
            </a:r>
            <a:r>
              <a:rPr lang="en-GB" sz="3900" b="1" dirty="0">
                <a:solidFill>
                  <a:srgbClr val="002060"/>
                </a:solidFill>
              </a:rPr>
              <a:t>̀ </a:t>
            </a:r>
            <a:r>
              <a:rPr lang="en-GB" sz="3900" b="1" dirty="0" err="1">
                <a:solidFill>
                  <a:srgbClr val="002060"/>
                </a:solidFill>
              </a:rPr>
              <a:t>một</a:t>
            </a:r>
            <a:r>
              <a:rPr lang="en-GB" sz="3900" b="1" dirty="0">
                <a:solidFill>
                  <a:srgbClr val="002060"/>
                </a:solidFill>
              </a:rPr>
              <a:t> </a:t>
            </a:r>
            <a:r>
              <a:rPr lang="en-GB" sz="3900" b="1" dirty="0" err="1">
                <a:solidFill>
                  <a:srgbClr val="002060"/>
                </a:solidFill>
              </a:rPr>
              <a:t>sô</a:t>
            </a:r>
            <a:r>
              <a:rPr lang="en-GB" sz="3900" b="1" dirty="0">
                <a:solidFill>
                  <a:srgbClr val="002060"/>
                </a:solidFill>
              </a:rPr>
              <a:t>́ </a:t>
            </a:r>
            <a:r>
              <a:rPr lang="en-GB" sz="3900" b="1" dirty="0" err="1">
                <a:solidFill>
                  <a:srgbClr val="002060"/>
                </a:solidFill>
              </a:rPr>
              <a:t>kết</a:t>
            </a:r>
            <a:r>
              <a:rPr lang="en-GB" sz="3900" b="1" dirty="0">
                <a:solidFill>
                  <a:srgbClr val="002060"/>
                </a:solidFill>
              </a:rPr>
              <a:t> quả </a:t>
            </a:r>
            <a:r>
              <a:rPr lang="en-GB" sz="3900" b="1" dirty="0" err="1">
                <a:solidFill>
                  <a:srgbClr val="002060"/>
                </a:solidFill>
              </a:rPr>
              <a:t>đạt</a:t>
            </a:r>
            <a:r>
              <a:rPr lang="en-GB" sz="3900" b="1" dirty="0">
                <a:solidFill>
                  <a:srgbClr val="002060"/>
                </a:solidFill>
              </a:rPr>
              <a:t> đ</a:t>
            </a:r>
            <a:r>
              <a:rPr lang="vi-VN" sz="3900" b="1" dirty="0">
                <a:solidFill>
                  <a:srgbClr val="002060"/>
                </a:solidFill>
              </a:rPr>
              <a:t>ư</a:t>
            </a:r>
            <a:r>
              <a:rPr lang="en-GB" sz="3900" b="1" dirty="0" err="1">
                <a:solidFill>
                  <a:srgbClr val="002060"/>
                </a:solidFill>
              </a:rPr>
              <a:t>ợc</a:t>
            </a:r>
            <a:r>
              <a:rPr lang="en-GB" sz="3900" b="1" dirty="0">
                <a:solidFill>
                  <a:srgbClr val="002060"/>
                </a:solidFill>
              </a:rPr>
              <a:t> </a:t>
            </a:r>
            <a:r>
              <a:rPr lang="en-GB" sz="3900" b="1" dirty="0" err="1">
                <a:solidFill>
                  <a:srgbClr val="002060"/>
                </a:solidFill>
              </a:rPr>
              <a:t>trong</a:t>
            </a:r>
            <a:r>
              <a:rPr lang="en-GB" sz="3900" b="1" dirty="0">
                <a:solidFill>
                  <a:srgbClr val="002060"/>
                </a:solidFill>
              </a:rPr>
              <a:t> </a:t>
            </a:r>
            <a:r>
              <a:rPr lang="en-GB" sz="3900" b="1" dirty="0" err="1">
                <a:solidFill>
                  <a:srgbClr val="002060"/>
                </a:solidFill>
              </a:rPr>
              <a:t>ch</a:t>
            </a:r>
            <a:r>
              <a:rPr lang="vi-VN" sz="3900" b="1" dirty="0">
                <a:solidFill>
                  <a:srgbClr val="002060"/>
                </a:solidFill>
              </a:rPr>
              <a:t>ư</a:t>
            </a:r>
            <a:r>
              <a:rPr lang="en-GB" sz="3900" b="1" dirty="0" err="1">
                <a:solidFill>
                  <a:srgbClr val="002060"/>
                </a:solidFill>
              </a:rPr>
              <a:t>ơng</a:t>
            </a:r>
            <a:r>
              <a:rPr lang="en-GB" sz="3900" b="1" dirty="0">
                <a:solidFill>
                  <a:srgbClr val="002060"/>
                </a:solidFill>
              </a:rPr>
              <a:t> </a:t>
            </a:r>
            <a:r>
              <a:rPr lang="en-GB" sz="3900" b="1" dirty="0" err="1">
                <a:solidFill>
                  <a:srgbClr val="002060"/>
                </a:solidFill>
              </a:rPr>
              <a:t>trình</a:t>
            </a:r>
            <a:r>
              <a:rPr lang="en-GB" sz="3900" b="1" dirty="0">
                <a:solidFill>
                  <a:srgbClr val="002060"/>
                </a:solidFill>
              </a:rPr>
              <a:t> methadone</a:t>
            </a:r>
            <a:endParaRPr lang="en-US" sz="3900" b="1" dirty="0">
              <a:solidFill>
                <a:srgbClr val="002060"/>
              </a:solidFill>
            </a:endParaRPr>
          </a:p>
        </p:txBody>
      </p:sp>
      <p:sp>
        <p:nvSpPr>
          <p:cNvPr id="3" name="Subtitle 2"/>
          <p:cNvSpPr>
            <a:spLocks noGrp="1"/>
          </p:cNvSpPr>
          <p:nvPr>
            <p:ph type="subTitle" idx="1"/>
          </p:nvPr>
        </p:nvSpPr>
        <p:spPr/>
        <p:txBody>
          <a:bodyPr>
            <a:normAutofit/>
          </a:bodyPr>
          <a:lstStyle/>
          <a:p>
            <a:pPr lvl="0" eaLnBrk="0" fontAlgn="base" hangingPunct="0">
              <a:spcAft>
                <a:spcPct val="0"/>
              </a:spcAft>
              <a:defRPr/>
            </a:pPr>
            <a:endParaRPr lang="vi-VN" dirty="0">
              <a:solidFill>
                <a:prstClr val="black">
                  <a:tint val="75000"/>
                </a:prstClr>
              </a:solidFill>
            </a:endParaRPr>
          </a:p>
        </p:txBody>
      </p: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924800" y="5943600"/>
            <a:ext cx="914400" cy="914400"/>
          </a:xfrm>
          <a:prstGeom prst="rect">
            <a:avLst/>
          </a:prstGeom>
        </p:spPr>
      </p:pic>
      <p:pic>
        <p:nvPicPr>
          <p:cNvPr id="6" name="Picture 5"/>
          <p:cNvPicPr>
            <a:picLocks noChangeAspect="1"/>
          </p:cNvPicPr>
          <p:nvPr/>
        </p:nvPicPr>
        <p:blipFill>
          <a:blip r:embed="rId4" cstate="screen">
            <a:extLst>
              <a:ext uri="{BEBA8EAE-BF5A-486C-A8C5-ECC9F3942E4B}">
                <a14:imgProps xmlns:a14="http://schemas.microsoft.com/office/drawing/2010/main">
                  <a14:imgLayer r:embed="rId5">
                    <a14:imgEffect>
                      <a14:brightnessContrast contrast="40000"/>
                    </a14:imgEffect>
                  </a14:imgLayer>
                </a14:imgProps>
              </a:ext>
              <a:ext uri="{28A0092B-C50C-407E-A947-70E740481C1C}">
                <a14:useLocalDpi xmlns:a14="http://schemas.microsoft.com/office/drawing/2010/main"/>
              </a:ext>
            </a:extLst>
          </a:blip>
          <a:stretch>
            <a:fillRect/>
          </a:stretch>
        </p:blipFill>
        <p:spPr>
          <a:xfrm>
            <a:off x="838201" y="228600"/>
            <a:ext cx="7086600" cy="1208659"/>
          </a:xfrm>
          <a:prstGeom prst="rect">
            <a:avLst/>
          </a:prstGeom>
        </p:spPr>
      </p:pic>
    </p:spTree>
    <p:extLst>
      <p:ext uri="{BB962C8B-B14F-4D97-AF65-F5344CB8AC3E}">
        <p14:creationId xmlns:p14="http://schemas.microsoft.com/office/powerpoint/2010/main" val="5738394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3">
            <a:extLst>
              <a:ext uri="{FF2B5EF4-FFF2-40B4-BE49-F238E27FC236}">
                <a16:creationId xmlns:a16="http://schemas.microsoft.com/office/drawing/2014/main" id="{6F3EC980-69DE-4C5A-896C-5243B4F21CFD}"/>
              </a:ext>
            </a:extLst>
          </p:cNvPr>
          <p:cNvSpPr txBox="1">
            <a:spLocks noChangeArrowheads="1"/>
          </p:cNvSpPr>
          <p:nvPr/>
        </p:nvSpPr>
        <p:spPr bwMode="auto">
          <a:xfrm>
            <a:off x="685800" y="1219200"/>
            <a:ext cx="7467600" cy="3293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spcBef>
                <a:spcPct val="50000"/>
              </a:spcBef>
            </a:pPr>
            <a:r>
              <a:rPr lang="en-US" altLang="ja-JP" sz="3200" dirty="0" err="1">
                <a:latin typeface="Arial" panose="020B0604020202020204" pitchFamily="34" charset="0"/>
              </a:rPr>
              <a:t>Nhóm</a:t>
            </a:r>
            <a:r>
              <a:rPr lang="en-US" altLang="ja-JP" sz="3200" dirty="0">
                <a:latin typeface="Arial" panose="020B0604020202020204" pitchFamily="34" charset="0"/>
              </a:rPr>
              <a:t> </a:t>
            </a:r>
            <a:r>
              <a:rPr lang="en-US" altLang="ja-JP" sz="3200" dirty="0" err="1">
                <a:latin typeface="Arial" panose="020B0604020202020204" pitchFamily="34" charset="0"/>
              </a:rPr>
              <a:t>nho</a:t>
            </a:r>
            <a:r>
              <a:rPr lang="en-US" altLang="ja-JP" sz="3200" dirty="0">
                <a:latin typeface="Arial" panose="020B0604020202020204" pitchFamily="34" charset="0"/>
              </a:rPr>
              <a:t>̉ </a:t>
            </a:r>
            <a:r>
              <a:rPr lang="en-US" altLang="ja-JP" sz="3200" dirty="0" err="1">
                <a:latin typeface="Arial" panose="020B0604020202020204" pitchFamily="34" charset="0"/>
              </a:rPr>
              <a:t>bệnh</a:t>
            </a:r>
            <a:r>
              <a:rPr lang="en-US" altLang="ja-JP" sz="3200" dirty="0">
                <a:latin typeface="Arial" panose="020B0604020202020204" pitchFamily="34" charset="0"/>
              </a:rPr>
              <a:t> </a:t>
            </a:r>
            <a:r>
              <a:rPr lang="en-US" altLang="ja-JP" sz="3200" dirty="0" err="1">
                <a:latin typeface="Arial" panose="020B0604020202020204" pitchFamily="34" charset="0"/>
              </a:rPr>
              <a:t>nhân</a:t>
            </a:r>
            <a:r>
              <a:rPr lang="en-US" altLang="ja-JP" sz="3200" dirty="0">
                <a:latin typeface="Arial" panose="020B0604020202020204" pitchFamily="34" charset="0"/>
              </a:rPr>
              <a:t> </a:t>
            </a:r>
            <a:r>
              <a:rPr lang="en-US" altLang="ja-JP" sz="3200" dirty="0" err="1">
                <a:latin typeface="Arial" panose="020B0604020202020204" pitchFamily="34" charset="0"/>
              </a:rPr>
              <a:t>đầu</a:t>
            </a:r>
            <a:r>
              <a:rPr lang="en-US" altLang="ja-JP" sz="3200" dirty="0">
                <a:latin typeface="Arial" panose="020B0604020202020204" pitchFamily="34" charset="0"/>
              </a:rPr>
              <a:t> </a:t>
            </a:r>
            <a:r>
              <a:rPr lang="en-US" altLang="ja-JP" sz="3200" dirty="0" err="1">
                <a:latin typeface="Arial" panose="020B0604020202020204" pitchFamily="34" charset="0"/>
              </a:rPr>
              <a:t>tiên</a:t>
            </a:r>
            <a:r>
              <a:rPr lang="en-US" altLang="ja-JP" sz="3200" dirty="0">
                <a:latin typeface="Arial" panose="020B0604020202020204" pitchFamily="34" charset="0"/>
              </a:rPr>
              <a:t> </a:t>
            </a:r>
            <a:r>
              <a:rPr lang="en-US" altLang="ja-JP" sz="3200" dirty="0" err="1">
                <a:latin typeface="Arial" panose="020B0604020202020204" pitchFamily="34" charset="0"/>
              </a:rPr>
              <a:t>khá</a:t>
            </a:r>
            <a:r>
              <a:rPr lang="en-US" altLang="ja-JP" sz="3200" dirty="0">
                <a:latin typeface="Arial" panose="020B0604020202020204" pitchFamily="34" charset="0"/>
              </a:rPr>
              <a:t> </a:t>
            </a:r>
            <a:r>
              <a:rPr lang="en-US" altLang="ja-JP" sz="3200" dirty="0" err="1">
                <a:latin typeface="Arial" panose="020B0604020202020204" pitchFamily="34" charset="0"/>
              </a:rPr>
              <a:t>thành</a:t>
            </a:r>
            <a:r>
              <a:rPr lang="en-US" altLang="ja-JP" sz="3200" dirty="0">
                <a:latin typeface="Arial" panose="020B0604020202020204" pitchFamily="34" charset="0"/>
              </a:rPr>
              <a:t> </a:t>
            </a:r>
            <a:r>
              <a:rPr lang="en-US" altLang="ja-JP" sz="3200" dirty="0" err="1">
                <a:latin typeface="Arial" panose="020B0604020202020204" pitchFamily="34" charset="0"/>
              </a:rPr>
              <a:t>công</a:t>
            </a:r>
            <a:r>
              <a:rPr lang="en-US" altLang="ja-JP" sz="3200" dirty="0">
                <a:latin typeface="Arial" panose="020B0604020202020204" pitchFamily="34" charset="0"/>
              </a:rPr>
              <a:t>, </a:t>
            </a:r>
            <a:r>
              <a:rPr lang="en-US" altLang="ja-JP" sz="3200" dirty="0" err="1">
                <a:latin typeface="Arial" panose="020B0604020202020204" pitchFamily="34" charset="0"/>
              </a:rPr>
              <a:t>nhưng</a:t>
            </a:r>
            <a:r>
              <a:rPr lang="en-US" altLang="ja-JP" sz="3200" dirty="0">
                <a:latin typeface="Arial" panose="020B0604020202020204" pitchFamily="34" charset="0"/>
              </a:rPr>
              <a:t> </a:t>
            </a:r>
            <a:r>
              <a:rPr lang="en-US" altLang="ja-JP" sz="3200" dirty="0" err="1">
                <a:latin typeface="Arial" panose="020B0604020202020204" pitchFamily="34" charset="0"/>
              </a:rPr>
              <a:t>câu</a:t>
            </a:r>
            <a:r>
              <a:rPr lang="en-US" altLang="ja-JP" sz="3200" dirty="0">
                <a:latin typeface="Arial" panose="020B0604020202020204" pitchFamily="34" charset="0"/>
              </a:rPr>
              <a:t> </a:t>
            </a:r>
            <a:r>
              <a:rPr lang="en-US" altLang="ja-JP" sz="3200" dirty="0" err="1">
                <a:latin typeface="Arial" panose="020B0604020202020204" pitchFamily="34" charset="0"/>
              </a:rPr>
              <a:t>hỏi</a:t>
            </a:r>
            <a:r>
              <a:rPr lang="en-US" altLang="ja-JP" sz="3200" dirty="0">
                <a:latin typeface="Arial" panose="020B0604020202020204" pitchFamily="34" charset="0"/>
              </a:rPr>
              <a:t> </a:t>
            </a:r>
            <a:r>
              <a:rPr lang="en-US" altLang="ja-JP" sz="3200" dirty="0" err="1">
                <a:latin typeface="Arial" panose="020B0604020202020204" pitchFamily="34" charset="0"/>
              </a:rPr>
              <a:t>được</a:t>
            </a:r>
            <a:r>
              <a:rPr lang="en-US" altLang="ja-JP" sz="3200" dirty="0">
                <a:latin typeface="Arial" panose="020B0604020202020204" pitchFamily="34" charset="0"/>
              </a:rPr>
              <a:t> </a:t>
            </a:r>
            <a:r>
              <a:rPr lang="en-US" altLang="ja-JP" sz="3200" dirty="0" err="1">
                <a:latin typeface="Arial" panose="020B0604020202020204" pitchFamily="34" charset="0"/>
              </a:rPr>
              <a:t>đặt</a:t>
            </a:r>
            <a:r>
              <a:rPr lang="en-US" altLang="ja-JP" sz="3200" dirty="0">
                <a:latin typeface="Arial" panose="020B0604020202020204" pitchFamily="34" charset="0"/>
              </a:rPr>
              <a:t> ra </a:t>
            </a:r>
            <a:r>
              <a:rPr lang="en-US" altLang="ja-JP" sz="3200" dirty="0" err="1">
                <a:latin typeface="Arial" panose="020B0604020202020204" pitchFamily="34" charset="0"/>
              </a:rPr>
              <a:t>là</a:t>
            </a:r>
            <a:r>
              <a:rPr lang="en-US" altLang="ja-JP" sz="3200" dirty="0">
                <a:latin typeface="Arial" panose="020B0604020202020204" pitchFamily="34" charset="0"/>
              </a:rPr>
              <a:t>:</a:t>
            </a:r>
          </a:p>
          <a:p>
            <a:pPr eaLnBrk="1" hangingPunct="1">
              <a:spcBef>
                <a:spcPct val="50000"/>
              </a:spcBef>
            </a:pPr>
            <a:r>
              <a:rPr lang="en-US" altLang="ja-JP" sz="3200" dirty="0">
                <a:solidFill>
                  <a:schemeClr val="tx2"/>
                </a:solidFill>
                <a:latin typeface="Arial" panose="020B0604020202020204" pitchFamily="34" charset="0"/>
              </a:rPr>
              <a:t>“</a:t>
            </a:r>
            <a:r>
              <a:rPr lang="en-US" altLang="ja-JP" sz="3200" dirty="0" err="1">
                <a:solidFill>
                  <a:schemeClr val="tx2"/>
                </a:solidFill>
                <a:latin typeface="Arial" panose="020B0604020202020204" pitchFamily="34" charset="0"/>
              </a:rPr>
              <a:t>Hiệu</a:t>
            </a:r>
            <a:r>
              <a:rPr lang="en-US" altLang="ja-JP" sz="3200" dirty="0">
                <a:solidFill>
                  <a:schemeClr val="tx2"/>
                </a:solidFill>
                <a:latin typeface="Arial" panose="020B0604020202020204" pitchFamily="34" charset="0"/>
              </a:rPr>
              <a:t> </a:t>
            </a:r>
            <a:r>
              <a:rPr lang="en-US" altLang="ja-JP" sz="3200" dirty="0" err="1">
                <a:solidFill>
                  <a:schemeClr val="tx2"/>
                </a:solidFill>
                <a:latin typeface="Arial" panose="020B0604020202020204" pitchFamily="34" charset="0"/>
              </a:rPr>
              <a:t>quả</a:t>
            </a:r>
            <a:r>
              <a:rPr lang="en-US" altLang="ja-JP" sz="3200" dirty="0">
                <a:solidFill>
                  <a:schemeClr val="tx2"/>
                </a:solidFill>
                <a:latin typeface="Arial" panose="020B0604020202020204" pitchFamily="34" charset="0"/>
              </a:rPr>
              <a:t> </a:t>
            </a:r>
            <a:r>
              <a:rPr lang="en-US" altLang="ja-JP" sz="3200" dirty="0" err="1">
                <a:solidFill>
                  <a:schemeClr val="tx2"/>
                </a:solidFill>
                <a:latin typeface="Arial" panose="020B0604020202020204" pitchFamily="34" charset="0"/>
              </a:rPr>
              <a:t>chương</a:t>
            </a:r>
            <a:r>
              <a:rPr lang="en-US" altLang="ja-JP" sz="3200" dirty="0">
                <a:solidFill>
                  <a:schemeClr val="tx2"/>
                </a:solidFill>
                <a:latin typeface="Arial" panose="020B0604020202020204" pitchFamily="34" charset="0"/>
              </a:rPr>
              <a:t> </a:t>
            </a:r>
            <a:r>
              <a:rPr lang="en-US" altLang="ja-JP" sz="3200" dirty="0" err="1">
                <a:solidFill>
                  <a:schemeClr val="tx2"/>
                </a:solidFill>
                <a:latin typeface="Arial" panose="020B0604020202020204" pitchFamily="34" charset="0"/>
              </a:rPr>
              <a:t>trình</a:t>
            </a:r>
            <a:r>
              <a:rPr lang="en-US" altLang="ja-JP" sz="3200" dirty="0">
                <a:solidFill>
                  <a:schemeClr val="tx2"/>
                </a:solidFill>
                <a:latin typeface="Arial" panose="020B0604020202020204" pitchFamily="34" charset="0"/>
              </a:rPr>
              <a:t> </a:t>
            </a:r>
            <a:r>
              <a:rPr lang="en-US" altLang="ja-JP" sz="3200" dirty="0" err="1">
                <a:solidFill>
                  <a:schemeClr val="tx2"/>
                </a:solidFill>
                <a:latin typeface="Arial" panose="020B0604020202020204" pitchFamily="34" charset="0"/>
              </a:rPr>
              <a:t>sẽ</a:t>
            </a:r>
            <a:r>
              <a:rPr lang="en-US" altLang="ja-JP" sz="3200" dirty="0">
                <a:solidFill>
                  <a:schemeClr val="tx2"/>
                </a:solidFill>
                <a:latin typeface="Arial" panose="020B0604020202020204" pitchFamily="34" charset="0"/>
              </a:rPr>
              <a:t> </a:t>
            </a:r>
            <a:r>
              <a:rPr lang="en-US" altLang="ja-JP" sz="3200" dirty="0" err="1">
                <a:solidFill>
                  <a:schemeClr val="tx2"/>
                </a:solidFill>
                <a:latin typeface="Arial" panose="020B0604020202020204" pitchFamily="34" charset="0"/>
              </a:rPr>
              <a:t>như</a:t>
            </a:r>
            <a:r>
              <a:rPr lang="en-US" altLang="ja-JP" sz="3200" dirty="0">
                <a:solidFill>
                  <a:schemeClr val="tx2"/>
                </a:solidFill>
                <a:latin typeface="Arial" panose="020B0604020202020204" pitchFamily="34" charset="0"/>
              </a:rPr>
              <a:t> </a:t>
            </a:r>
            <a:r>
              <a:rPr lang="en-US" altLang="ja-JP" sz="3200" dirty="0" err="1">
                <a:solidFill>
                  <a:schemeClr val="tx2"/>
                </a:solidFill>
                <a:latin typeface="Arial" panose="020B0604020202020204" pitchFamily="34" charset="0"/>
              </a:rPr>
              <a:t>thế</a:t>
            </a:r>
            <a:r>
              <a:rPr lang="en-US" altLang="ja-JP" sz="3200" dirty="0">
                <a:solidFill>
                  <a:schemeClr val="tx2"/>
                </a:solidFill>
                <a:latin typeface="Arial" panose="020B0604020202020204" pitchFamily="34" charset="0"/>
              </a:rPr>
              <a:t> </a:t>
            </a:r>
            <a:r>
              <a:rPr lang="en-US" altLang="ja-JP" sz="3200" dirty="0" err="1">
                <a:solidFill>
                  <a:schemeClr val="tx2"/>
                </a:solidFill>
                <a:latin typeface="Arial" panose="020B0604020202020204" pitchFamily="34" charset="0"/>
              </a:rPr>
              <a:t>nào</a:t>
            </a:r>
            <a:r>
              <a:rPr lang="en-US" altLang="ja-JP" sz="3200" dirty="0">
                <a:solidFill>
                  <a:schemeClr val="tx2"/>
                </a:solidFill>
                <a:latin typeface="Arial" panose="020B0604020202020204" pitchFamily="34" charset="0"/>
              </a:rPr>
              <a:t> </a:t>
            </a:r>
            <a:r>
              <a:rPr lang="en-US" altLang="ja-JP" sz="3200" dirty="0" err="1">
                <a:solidFill>
                  <a:schemeClr val="tx2"/>
                </a:solidFill>
                <a:latin typeface="Arial" panose="020B0604020202020204" pitchFamily="34" charset="0"/>
              </a:rPr>
              <a:t>nếu</a:t>
            </a:r>
            <a:r>
              <a:rPr lang="en-US" altLang="ja-JP" sz="3200" dirty="0">
                <a:solidFill>
                  <a:schemeClr val="tx2"/>
                </a:solidFill>
                <a:latin typeface="Arial" panose="020B0604020202020204" pitchFamily="34" charset="0"/>
              </a:rPr>
              <a:t> </a:t>
            </a:r>
            <a:r>
              <a:rPr lang="en-US" altLang="ja-JP" sz="3200" dirty="0" err="1">
                <a:solidFill>
                  <a:schemeClr val="tx2"/>
                </a:solidFill>
                <a:latin typeface="Arial" panose="020B0604020202020204" pitchFamily="34" charset="0"/>
              </a:rPr>
              <a:t>nó</a:t>
            </a:r>
            <a:r>
              <a:rPr lang="en-US" altLang="ja-JP" sz="3200" dirty="0">
                <a:solidFill>
                  <a:schemeClr val="tx2"/>
                </a:solidFill>
                <a:latin typeface="Arial" panose="020B0604020202020204" pitchFamily="34" charset="0"/>
              </a:rPr>
              <a:t> </a:t>
            </a:r>
            <a:r>
              <a:rPr lang="en-US" altLang="ja-JP" sz="3200" dirty="0" err="1">
                <a:solidFill>
                  <a:schemeClr val="tx2"/>
                </a:solidFill>
                <a:latin typeface="Arial" panose="020B0604020202020204" pitchFamily="34" charset="0"/>
              </a:rPr>
              <a:t>được</a:t>
            </a:r>
            <a:r>
              <a:rPr lang="en-US" altLang="ja-JP" sz="3200" dirty="0">
                <a:solidFill>
                  <a:schemeClr val="tx2"/>
                </a:solidFill>
                <a:latin typeface="Arial" panose="020B0604020202020204" pitchFamily="34" charset="0"/>
              </a:rPr>
              <a:t> </a:t>
            </a:r>
            <a:r>
              <a:rPr lang="en-US" altLang="ja-JP" sz="3200" dirty="0" err="1">
                <a:solidFill>
                  <a:schemeClr val="tx2"/>
                </a:solidFill>
                <a:latin typeface="Arial" panose="020B0604020202020204" pitchFamily="34" charset="0"/>
              </a:rPr>
              <a:t>mở</a:t>
            </a:r>
            <a:r>
              <a:rPr lang="en-US" altLang="ja-JP" sz="3200" dirty="0">
                <a:solidFill>
                  <a:schemeClr val="tx2"/>
                </a:solidFill>
                <a:latin typeface="Arial" panose="020B0604020202020204" pitchFamily="34" charset="0"/>
              </a:rPr>
              <a:t> </a:t>
            </a:r>
            <a:r>
              <a:rPr lang="en-US" altLang="ja-JP" sz="3200" dirty="0" err="1">
                <a:solidFill>
                  <a:schemeClr val="tx2"/>
                </a:solidFill>
                <a:latin typeface="Arial" panose="020B0604020202020204" pitchFamily="34" charset="0"/>
              </a:rPr>
              <a:t>rộng</a:t>
            </a:r>
            <a:r>
              <a:rPr lang="en-US" altLang="ja-JP" sz="3200" dirty="0">
                <a:solidFill>
                  <a:schemeClr val="tx2"/>
                </a:solidFill>
                <a:latin typeface="Arial" panose="020B0604020202020204" pitchFamily="34" charset="0"/>
              </a:rPr>
              <a:t>?”</a:t>
            </a:r>
            <a:br>
              <a:rPr lang="en-US" altLang="ja-JP" sz="3200" dirty="0">
                <a:solidFill>
                  <a:schemeClr val="tx2"/>
                </a:solidFill>
                <a:latin typeface="Arial" panose="020B0604020202020204" pitchFamily="34" charset="0"/>
              </a:rPr>
            </a:br>
            <a:endParaRPr lang="en-US" altLang="en-US" sz="3200" dirty="0">
              <a:solidFill>
                <a:schemeClr val="tx2"/>
              </a:solidFill>
              <a:latin typeface="Arial" panose="020B0604020202020204" pitchFamily="34" charset="0"/>
            </a:endParaRPr>
          </a:p>
        </p:txBody>
      </p:sp>
      <p:sp>
        <p:nvSpPr>
          <p:cNvPr id="27651" name="Rectangle 2">
            <a:extLst>
              <a:ext uri="{FF2B5EF4-FFF2-40B4-BE49-F238E27FC236}">
                <a16:creationId xmlns:a16="http://schemas.microsoft.com/office/drawing/2014/main" id="{AF4EF830-548C-422F-8FCF-E7CBA692486C}"/>
              </a:ext>
            </a:extLst>
          </p:cNvPr>
          <p:cNvSpPr txBox="1">
            <a:spLocks noChangeArrowheads="1"/>
          </p:cNvSpPr>
          <p:nvPr/>
        </p:nvSpPr>
        <p:spPr bwMode="auto">
          <a:xfrm>
            <a:off x="685800" y="381000"/>
            <a:ext cx="82296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r>
              <a:rPr lang="en-US" altLang="en-US" sz="3600" b="1">
                <a:latin typeface="Verdana" panose="020B0604030504040204" pitchFamily="34" charset="0"/>
              </a:rPr>
              <a:t>Câu hỏi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3">
            <a:extLst>
              <a:ext uri="{FF2B5EF4-FFF2-40B4-BE49-F238E27FC236}">
                <a16:creationId xmlns:a16="http://schemas.microsoft.com/office/drawing/2014/main" id="{07B53CB3-F045-4528-B84E-65C93FFA8DE6}"/>
              </a:ext>
            </a:extLst>
          </p:cNvPr>
          <p:cNvSpPr>
            <a:spLocks noGrp="1" noChangeArrowheads="1"/>
          </p:cNvSpPr>
          <p:nvPr>
            <p:ph idx="1"/>
          </p:nvPr>
        </p:nvSpPr>
        <p:spPr>
          <a:xfrm>
            <a:off x="838200" y="990600"/>
            <a:ext cx="8077200" cy="1600200"/>
          </a:xfrm>
        </p:spPr>
        <p:txBody>
          <a:bodyPr/>
          <a:lstStyle/>
          <a:p>
            <a:pPr eaLnBrk="1" hangingPunct="1">
              <a:buFont typeface="Wingdings" panose="05000000000000000000" pitchFamily="2" charset="2"/>
              <a:buNone/>
            </a:pPr>
            <a:r>
              <a:rPr lang="en-US" altLang="en-US" sz="2600" b="1">
                <a:solidFill>
                  <a:srgbClr val="000000"/>
                </a:solidFill>
                <a:latin typeface="Verdana" panose="020B0604030504040204" pitchFamily="34" charset="0"/>
              </a:rPr>
              <a:t>Bạn quyết định: </a:t>
            </a:r>
            <a:r>
              <a:rPr lang="en-US" altLang="en-US" sz="2600">
                <a:solidFill>
                  <a:srgbClr val="000000"/>
                </a:solidFill>
                <a:latin typeface="Verdana" panose="020B0604030504040204" pitchFamily="34" charset="0"/>
              </a:rPr>
              <a:t>90% dừng sử dụng các chất dạng thuốc thuốc sau 3 tháng.</a:t>
            </a:r>
          </a:p>
        </p:txBody>
      </p:sp>
      <p:sp>
        <p:nvSpPr>
          <p:cNvPr id="28675" name="Text Box 4">
            <a:extLst>
              <a:ext uri="{FF2B5EF4-FFF2-40B4-BE49-F238E27FC236}">
                <a16:creationId xmlns:a16="http://schemas.microsoft.com/office/drawing/2014/main" id="{47671DA5-2A35-40EF-891B-C300F4604650}"/>
              </a:ext>
            </a:extLst>
          </p:cNvPr>
          <p:cNvSpPr txBox="1">
            <a:spLocks noChangeArrowheads="1"/>
          </p:cNvSpPr>
          <p:nvPr/>
        </p:nvSpPr>
        <p:spPr bwMode="auto">
          <a:xfrm>
            <a:off x="914400" y="5486400"/>
            <a:ext cx="7772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spcBef>
                <a:spcPct val="50000"/>
              </a:spcBef>
            </a:pPr>
            <a:r>
              <a:rPr lang="en-US" altLang="en-US" sz="2600">
                <a:latin typeface="Verdana" panose="020B0604030504040204" pitchFamily="34" charset="0"/>
              </a:rPr>
              <a:t>Sau khi chương trình được mở rộng</a:t>
            </a:r>
          </a:p>
        </p:txBody>
      </p:sp>
      <p:sp>
        <p:nvSpPr>
          <p:cNvPr id="28676" name="Rectangle 2">
            <a:extLst>
              <a:ext uri="{FF2B5EF4-FFF2-40B4-BE49-F238E27FC236}">
                <a16:creationId xmlns:a16="http://schemas.microsoft.com/office/drawing/2014/main" id="{2D22924D-26B9-421F-B1C3-F322964991E3}"/>
              </a:ext>
            </a:extLst>
          </p:cNvPr>
          <p:cNvSpPr txBox="1">
            <a:spLocks noChangeArrowheads="1"/>
          </p:cNvSpPr>
          <p:nvPr/>
        </p:nvSpPr>
        <p:spPr bwMode="auto">
          <a:xfrm>
            <a:off x="762000" y="349250"/>
            <a:ext cx="82296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r>
              <a:rPr lang="en-US" altLang="en-US" sz="3600" b="1">
                <a:latin typeface="Verdana" panose="020B0604030504040204" pitchFamily="34" charset="0"/>
              </a:rPr>
              <a:t>Câu trả lời</a:t>
            </a:r>
          </a:p>
        </p:txBody>
      </p:sp>
      <p:pic>
        <p:nvPicPr>
          <p:cNvPr id="28677" name="Picture 2" descr="Overjoyed_1702 copy.jpg">
            <a:extLst>
              <a:ext uri="{FF2B5EF4-FFF2-40B4-BE49-F238E27FC236}">
                <a16:creationId xmlns:a16="http://schemas.microsoft.com/office/drawing/2014/main" id="{0B4F2B67-034D-41F1-BDF4-A99CF35D06CD}"/>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14400" y="2057400"/>
            <a:ext cx="4935538" cy="328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a:extLst>
              <a:ext uri="{FF2B5EF4-FFF2-40B4-BE49-F238E27FC236}">
                <a16:creationId xmlns:a16="http://schemas.microsoft.com/office/drawing/2014/main" id="{1F3C10F3-8087-4934-9583-70966C5EC579}"/>
              </a:ext>
            </a:extLst>
          </p:cNvPr>
          <p:cNvSpPr>
            <a:spLocks noGrp="1" noChangeArrowheads="1"/>
          </p:cNvSpPr>
          <p:nvPr>
            <p:ph idx="1"/>
          </p:nvPr>
        </p:nvSpPr>
        <p:spPr>
          <a:xfrm>
            <a:off x="381000" y="1676400"/>
            <a:ext cx="7772400" cy="3886200"/>
          </a:xfrm>
        </p:spPr>
        <p:txBody>
          <a:bodyPr>
            <a:normAutofit fontScale="92500" lnSpcReduction="10000"/>
          </a:bodyPr>
          <a:lstStyle/>
          <a:p>
            <a:pPr eaLnBrk="1" hangingPunct="1">
              <a:lnSpc>
                <a:spcPct val="90000"/>
              </a:lnSpc>
            </a:pPr>
            <a:r>
              <a:rPr lang="vi-VN" altLang="en-US" sz="2800" dirty="0">
                <a:solidFill>
                  <a:schemeClr val="tx1"/>
                </a:solidFill>
                <a:latin typeface="Verdana" panose="020B0604030504040204" pitchFamily="34" charset="0"/>
              </a:rPr>
              <a:t>Từ 6 bệnh nhân đầu tiên, chương trình nhanh chóng mở rộng từ vài trăm lên đến 1000 bệnh nhân</a:t>
            </a:r>
            <a:endParaRPr lang="en-US" altLang="en-US" sz="2600" dirty="0">
              <a:solidFill>
                <a:schemeClr val="tx1"/>
              </a:solidFill>
              <a:latin typeface="Verdana" panose="020B0604030504040204" pitchFamily="34" charset="0"/>
            </a:endParaRPr>
          </a:p>
          <a:p>
            <a:pPr eaLnBrk="1" hangingPunct="1">
              <a:lnSpc>
                <a:spcPct val="90000"/>
              </a:lnSpc>
            </a:pPr>
            <a:r>
              <a:rPr lang="vi-VN" altLang="en-US" sz="2800" dirty="0">
                <a:solidFill>
                  <a:schemeClr val="tx1"/>
                </a:solidFill>
                <a:latin typeface="Verdana" panose="020B0604030504040204" pitchFamily="34" charset="0"/>
              </a:rPr>
              <a:t>Đến 1970, dưới sự giám sát của Bác sỹ Dole và Nyswander, đã cung cấp điều trị cho 4000 bệnh nhân tại 46</a:t>
            </a:r>
            <a:r>
              <a:rPr lang="en-US" altLang="en-US" sz="2800" dirty="0">
                <a:solidFill>
                  <a:schemeClr val="tx1"/>
                </a:solidFill>
                <a:latin typeface="Verdana" panose="020B0604030504040204" pitchFamily="34" charset="0"/>
              </a:rPr>
              <a:t> </a:t>
            </a:r>
            <a:r>
              <a:rPr lang="en-US" altLang="en-US" sz="2800" dirty="0" err="1">
                <a:solidFill>
                  <a:schemeClr val="tx1"/>
                </a:solidFill>
                <a:latin typeface="Verdana" panose="020B0604030504040204" pitchFamily="34" charset="0"/>
              </a:rPr>
              <a:t>cơ</a:t>
            </a:r>
            <a:r>
              <a:rPr lang="en-US" altLang="en-US" sz="2800" dirty="0">
                <a:solidFill>
                  <a:schemeClr val="tx1"/>
                </a:solidFill>
                <a:latin typeface="Verdana" panose="020B0604030504040204" pitchFamily="34" charset="0"/>
              </a:rPr>
              <a:t> </a:t>
            </a:r>
            <a:r>
              <a:rPr lang="en-US" altLang="en-US" sz="2800" dirty="0" err="1">
                <a:solidFill>
                  <a:schemeClr val="tx1"/>
                </a:solidFill>
                <a:latin typeface="Verdana" panose="020B0604030504040204" pitchFamily="34" charset="0"/>
              </a:rPr>
              <a:t>sở</a:t>
            </a:r>
            <a:r>
              <a:rPr lang="en-US" altLang="en-US" sz="2800" dirty="0">
                <a:solidFill>
                  <a:schemeClr val="tx1"/>
                </a:solidFill>
                <a:latin typeface="Verdana" panose="020B0604030504040204" pitchFamily="34" charset="0"/>
              </a:rPr>
              <a:t> </a:t>
            </a:r>
            <a:r>
              <a:rPr lang="en-US" altLang="en-US" sz="2800" dirty="0" err="1">
                <a:solidFill>
                  <a:schemeClr val="tx1"/>
                </a:solidFill>
                <a:latin typeface="Verdana" panose="020B0604030504040204" pitchFamily="34" charset="0"/>
              </a:rPr>
              <a:t>điều</a:t>
            </a:r>
            <a:r>
              <a:rPr lang="en-US" altLang="en-US" sz="2800" dirty="0">
                <a:solidFill>
                  <a:schemeClr val="tx1"/>
                </a:solidFill>
                <a:latin typeface="Verdana" panose="020B0604030504040204" pitchFamily="34" charset="0"/>
              </a:rPr>
              <a:t> </a:t>
            </a:r>
            <a:r>
              <a:rPr lang="en-US" altLang="en-US" sz="2800" dirty="0" err="1">
                <a:solidFill>
                  <a:schemeClr val="tx1"/>
                </a:solidFill>
                <a:latin typeface="Verdana" panose="020B0604030504040204" pitchFamily="34" charset="0"/>
              </a:rPr>
              <a:t>trị</a:t>
            </a:r>
            <a:endParaRPr lang="en-US" altLang="en-US" sz="2600" dirty="0">
              <a:solidFill>
                <a:schemeClr val="tx1"/>
              </a:solidFill>
              <a:latin typeface="Verdana" panose="020B0604030504040204" pitchFamily="34" charset="0"/>
            </a:endParaRPr>
          </a:p>
          <a:p>
            <a:pPr eaLnBrk="1" hangingPunct="1">
              <a:lnSpc>
                <a:spcPct val="90000"/>
              </a:lnSpc>
            </a:pPr>
            <a:r>
              <a:rPr lang="vi-VN" altLang="en-US" sz="2800" dirty="0">
                <a:solidFill>
                  <a:schemeClr val="tx1"/>
                </a:solidFill>
                <a:latin typeface="Verdana" panose="020B0604030504040204" pitchFamily="34" charset="0"/>
              </a:rPr>
              <a:t>Quản lý chương trình dựa trên bệnh nhân</a:t>
            </a:r>
            <a:r>
              <a:rPr lang="en-US" altLang="en-US" sz="2800" dirty="0">
                <a:solidFill>
                  <a:schemeClr val="tx1"/>
                </a:solidFill>
                <a:latin typeface="Verdana" panose="020B0604030504040204" pitchFamily="34" charset="0"/>
              </a:rPr>
              <a:t> do</a:t>
            </a:r>
            <a:r>
              <a:rPr lang="vi-VN" altLang="en-US" sz="2800" dirty="0">
                <a:solidFill>
                  <a:schemeClr val="tx1"/>
                </a:solidFill>
                <a:latin typeface="Verdana" panose="020B0604030504040204" pitchFamily="34" charset="0"/>
              </a:rPr>
              <a:t> nhiều bệnh nhân được tuyển làm trợ lý nghiên cứu</a:t>
            </a:r>
          </a:p>
          <a:p>
            <a:pPr eaLnBrk="1" hangingPunct="1">
              <a:lnSpc>
                <a:spcPct val="90000"/>
              </a:lnSpc>
            </a:pPr>
            <a:r>
              <a:rPr lang="vi-VN" altLang="en-US" sz="2800" dirty="0">
                <a:solidFill>
                  <a:schemeClr val="tx1"/>
                </a:solidFill>
                <a:latin typeface="Verdana" panose="020B0604030504040204" pitchFamily="34" charset="0"/>
              </a:rPr>
              <a:t>Sau 18 tháng chương trình mở rộng điều trị cho 23 000 bệnh nhân</a:t>
            </a:r>
          </a:p>
          <a:p>
            <a:pPr eaLnBrk="1" hangingPunct="1">
              <a:lnSpc>
                <a:spcPct val="90000"/>
              </a:lnSpc>
              <a:buFont typeface="Wingdings 2" panose="05020102010507070707" pitchFamily="18" charset="2"/>
              <a:buNone/>
            </a:pPr>
            <a:endParaRPr lang="en-US" altLang="en-US" sz="2600" dirty="0">
              <a:solidFill>
                <a:srgbClr val="000000"/>
              </a:solidFill>
              <a:latin typeface="Verdana" panose="020B0604030504040204" pitchFamily="34" charset="0"/>
            </a:endParaRPr>
          </a:p>
        </p:txBody>
      </p:sp>
      <p:sp>
        <p:nvSpPr>
          <p:cNvPr id="29699" name="Rectangle 2">
            <a:extLst>
              <a:ext uri="{FF2B5EF4-FFF2-40B4-BE49-F238E27FC236}">
                <a16:creationId xmlns:a16="http://schemas.microsoft.com/office/drawing/2014/main" id="{387619C6-50ED-4964-A69B-E95A7670A77A}"/>
              </a:ext>
            </a:extLst>
          </p:cNvPr>
          <p:cNvSpPr txBox="1">
            <a:spLocks noChangeArrowheads="1"/>
          </p:cNvSpPr>
          <p:nvPr/>
        </p:nvSpPr>
        <p:spPr bwMode="auto">
          <a:xfrm>
            <a:off x="685800" y="304800"/>
            <a:ext cx="82296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r>
              <a:rPr lang="en-US" altLang="en-US" sz="3600" b="1">
                <a:latin typeface="Verdana" panose="020B0604030504040204" pitchFamily="34" charset="0"/>
              </a:rPr>
              <a:t>Mở rộng chương trình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a:extLst>
              <a:ext uri="{FF2B5EF4-FFF2-40B4-BE49-F238E27FC236}">
                <a16:creationId xmlns:a16="http://schemas.microsoft.com/office/drawing/2014/main" id="{9CE573D0-070A-431A-9DB3-6261FECC6029}"/>
              </a:ext>
            </a:extLst>
          </p:cNvPr>
          <p:cNvSpPr>
            <a:spLocks noGrp="1" noChangeArrowheads="1"/>
          </p:cNvSpPr>
          <p:nvPr>
            <p:ph type="title"/>
          </p:nvPr>
        </p:nvSpPr>
        <p:spPr>
          <a:xfrm>
            <a:off x="533400" y="533400"/>
            <a:ext cx="7772400" cy="609600"/>
          </a:xfrm>
        </p:spPr>
        <p:txBody>
          <a:bodyPr>
            <a:normAutofit fontScale="90000"/>
          </a:bodyPr>
          <a:lstStyle/>
          <a:p>
            <a:pPr eaLnBrk="1" hangingPunct="1"/>
            <a:r>
              <a:rPr lang="en-US" altLang="en-US" sz="2800" b="1" dirty="0" err="1">
                <a:solidFill>
                  <a:schemeClr val="tx1">
                    <a:lumMod val="85000"/>
                    <a:lumOff val="15000"/>
                  </a:schemeClr>
                </a:solidFill>
                <a:latin typeface="Verdana" panose="020B0604030504040204" pitchFamily="34" charset="0"/>
              </a:rPr>
              <a:t>Giảm</a:t>
            </a:r>
            <a:r>
              <a:rPr lang="en-US" altLang="en-US" sz="2800" b="1" dirty="0">
                <a:solidFill>
                  <a:schemeClr val="tx1">
                    <a:lumMod val="85000"/>
                    <a:lumOff val="15000"/>
                  </a:schemeClr>
                </a:solidFill>
                <a:latin typeface="Verdana" panose="020B0604030504040204" pitchFamily="34" charset="0"/>
              </a:rPr>
              <a:t> </a:t>
            </a:r>
            <a:r>
              <a:rPr lang="en-US" altLang="en-US" sz="2800" b="1" dirty="0" err="1">
                <a:solidFill>
                  <a:schemeClr val="tx1">
                    <a:lumMod val="85000"/>
                    <a:lumOff val="15000"/>
                  </a:schemeClr>
                </a:solidFill>
                <a:latin typeface="Verdana" panose="020B0604030504040204" pitchFamily="34" charset="0"/>
              </a:rPr>
              <a:t>tội</a:t>
            </a:r>
            <a:r>
              <a:rPr lang="en-US" altLang="en-US" sz="2800" b="1" dirty="0">
                <a:solidFill>
                  <a:schemeClr val="tx1">
                    <a:lumMod val="85000"/>
                    <a:lumOff val="15000"/>
                  </a:schemeClr>
                </a:solidFill>
                <a:latin typeface="Verdana" panose="020B0604030504040204" pitchFamily="34" charset="0"/>
              </a:rPr>
              <a:t> </a:t>
            </a:r>
            <a:r>
              <a:rPr lang="en-US" altLang="en-US" sz="2800" b="1" dirty="0" err="1">
                <a:solidFill>
                  <a:schemeClr val="tx1">
                    <a:lumMod val="85000"/>
                    <a:lumOff val="15000"/>
                  </a:schemeClr>
                </a:solidFill>
                <a:latin typeface="Verdana" panose="020B0604030504040204" pitchFamily="34" charset="0"/>
              </a:rPr>
              <a:t>phạm</a:t>
            </a:r>
            <a:r>
              <a:rPr lang="en-US" altLang="en-US" sz="2800" b="1" dirty="0">
                <a:solidFill>
                  <a:schemeClr val="tx1">
                    <a:lumMod val="85000"/>
                    <a:lumOff val="15000"/>
                  </a:schemeClr>
                </a:solidFill>
                <a:latin typeface="Verdana" panose="020B0604030504040204" pitchFamily="34" charset="0"/>
              </a:rPr>
              <a:t> </a:t>
            </a:r>
            <a:r>
              <a:rPr lang="en-US" altLang="en-US" sz="2800" b="1" dirty="0" err="1">
                <a:solidFill>
                  <a:schemeClr val="tx1">
                    <a:lumMod val="85000"/>
                    <a:lumOff val="15000"/>
                  </a:schemeClr>
                </a:solidFill>
                <a:latin typeface="Verdana" panose="020B0604030504040204" pitchFamily="34" charset="0"/>
              </a:rPr>
              <a:t>và</a:t>
            </a:r>
            <a:r>
              <a:rPr lang="en-US" altLang="en-US" sz="2800" b="1" dirty="0">
                <a:solidFill>
                  <a:schemeClr val="tx1">
                    <a:lumMod val="85000"/>
                    <a:lumOff val="15000"/>
                  </a:schemeClr>
                </a:solidFill>
                <a:latin typeface="Verdana" panose="020B0604030504040204" pitchFamily="34" charset="0"/>
              </a:rPr>
              <a:t> </a:t>
            </a:r>
            <a:r>
              <a:rPr lang="en-US" altLang="en-US" sz="2800" b="1" dirty="0" err="1">
                <a:solidFill>
                  <a:schemeClr val="tx1">
                    <a:lumMod val="85000"/>
                    <a:lumOff val="15000"/>
                  </a:schemeClr>
                </a:solidFill>
                <a:latin typeface="Verdana" panose="020B0604030504040204" pitchFamily="34" charset="0"/>
              </a:rPr>
              <a:t>viêm</a:t>
            </a:r>
            <a:r>
              <a:rPr lang="en-US" altLang="en-US" sz="2800" b="1" dirty="0">
                <a:solidFill>
                  <a:schemeClr val="tx1">
                    <a:lumMod val="85000"/>
                    <a:lumOff val="15000"/>
                  </a:schemeClr>
                </a:solidFill>
                <a:latin typeface="Verdana" panose="020B0604030504040204" pitchFamily="34" charset="0"/>
              </a:rPr>
              <a:t> </a:t>
            </a:r>
            <a:r>
              <a:rPr lang="en-US" altLang="en-US" sz="2800" b="1" dirty="0" err="1">
                <a:solidFill>
                  <a:schemeClr val="tx1">
                    <a:lumMod val="85000"/>
                    <a:lumOff val="15000"/>
                  </a:schemeClr>
                </a:solidFill>
                <a:latin typeface="Verdana" panose="020B0604030504040204" pitchFamily="34" charset="0"/>
              </a:rPr>
              <a:t>gan</a:t>
            </a:r>
            <a:r>
              <a:rPr lang="en-US" altLang="en-US" sz="2800" b="1" dirty="0">
                <a:solidFill>
                  <a:schemeClr val="tx1">
                    <a:lumMod val="85000"/>
                    <a:lumOff val="15000"/>
                  </a:schemeClr>
                </a:solidFill>
                <a:latin typeface="Verdana" panose="020B0604030504040204" pitchFamily="34" charset="0"/>
              </a:rPr>
              <a:t> </a:t>
            </a:r>
            <a:r>
              <a:rPr lang="en-US" altLang="en-US" sz="2800" b="1" dirty="0" err="1">
                <a:solidFill>
                  <a:schemeClr val="tx1">
                    <a:lumMod val="85000"/>
                    <a:lumOff val="15000"/>
                  </a:schemeClr>
                </a:solidFill>
                <a:latin typeface="Verdana" panose="020B0604030504040204" pitchFamily="34" charset="0"/>
              </a:rPr>
              <a:t>lây</a:t>
            </a:r>
            <a:r>
              <a:rPr lang="en-US" altLang="en-US" sz="2800" b="1" dirty="0">
                <a:solidFill>
                  <a:schemeClr val="tx1">
                    <a:lumMod val="85000"/>
                    <a:lumOff val="15000"/>
                  </a:schemeClr>
                </a:solidFill>
                <a:latin typeface="Verdana" panose="020B0604030504040204" pitchFamily="34" charset="0"/>
              </a:rPr>
              <a:t> qua </a:t>
            </a:r>
            <a:r>
              <a:rPr lang="en-US" altLang="en-US" sz="2800" b="1" dirty="0" err="1">
                <a:solidFill>
                  <a:schemeClr val="tx1">
                    <a:lumMod val="85000"/>
                    <a:lumOff val="15000"/>
                  </a:schemeClr>
                </a:solidFill>
                <a:latin typeface="Verdana" panose="020B0604030504040204" pitchFamily="34" charset="0"/>
              </a:rPr>
              <a:t>đường</a:t>
            </a:r>
            <a:r>
              <a:rPr lang="en-US" altLang="en-US" sz="2800" b="1" dirty="0">
                <a:solidFill>
                  <a:schemeClr val="tx1">
                    <a:lumMod val="85000"/>
                    <a:lumOff val="15000"/>
                  </a:schemeClr>
                </a:solidFill>
                <a:latin typeface="Verdana" panose="020B0604030504040204" pitchFamily="34" charset="0"/>
              </a:rPr>
              <a:t> </a:t>
            </a:r>
            <a:r>
              <a:rPr lang="en-US" altLang="en-US" sz="2800" b="1" dirty="0" err="1">
                <a:solidFill>
                  <a:schemeClr val="tx1">
                    <a:lumMod val="85000"/>
                    <a:lumOff val="15000"/>
                  </a:schemeClr>
                </a:solidFill>
                <a:latin typeface="Verdana" panose="020B0604030504040204" pitchFamily="34" charset="0"/>
              </a:rPr>
              <a:t>máu</a:t>
            </a:r>
            <a:r>
              <a:rPr lang="en-US" altLang="en-US" sz="2800" b="1" dirty="0">
                <a:solidFill>
                  <a:schemeClr val="tx1">
                    <a:lumMod val="85000"/>
                    <a:lumOff val="15000"/>
                  </a:schemeClr>
                </a:solidFill>
                <a:latin typeface="Verdana" panose="020B0604030504040204" pitchFamily="34" charset="0"/>
              </a:rPr>
              <a:t> ở </a:t>
            </a:r>
            <a:r>
              <a:rPr lang="vi-VN" altLang="en-US" sz="2800" b="1" dirty="0">
                <a:solidFill>
                  <a:schemeClr val="tx1">
                    <a:lumMod val="85000"/>
                    <a:lumOff val="15000"/>
                  </a:schemeClr>
                </a:solidFill>
                <a:latin typeface="Verdana" panose="020B0604030504040204" pitchFamily="34" charset="0"/>
              </a:rPr>
              <a:t>thành phố New York 1971 -1973*</a:t>
            </a:r>
            <a:r>
              <a:rPr lang="en-US" altLang="en-US" sz="2600" b="1" dirty="0">
                <a:solidFill>
                  <a:srgbClr val="3C6507"/>
                </a:solidFill>
                <a:latin typeface="Verdana" panose="020B0604030504040204" pitchFamily="34" charset="0"/>
              </a:rPr>
              <a:t/>
            </a:r>
            <a:br>
              <a:rPr lang="en-US" altLang="en-US" sz="2600" b="1" dirty="0">
                <a:solidFill>
                  <a:srgbClr val="3C6507"/>
                </a:solidFill>
                <a:latin typeface="Verdana" panose="020B0604030504040204" pitchFamily="34" charset="0"/>
              </a:rPr>
            </a:br>
            <a:endParaRPr lang="en-US" altLang="en-US" sz="2600" b="1" dirty="0">
              <a:solidFill>
                <a:srgbClr val="3C6507"/>
              </a:solidFill>
              <a:latin typeface="Verdana" panose="020B0604030504040204" pitchFamily="34" charset="0"/>
            </a:endParaRPr>
          </a:p>
        </p:txBody>
      </p:sp>
      <p:graphicFrame>
        <p:nvGraphicFramePr>
          <p:cNvPr id="17489" name="Group 81">
            <a:extLst>
              <a:ext uri="{FF2B5EF4-FFF2-40B4-BE49-F238E27FC236}">
                <a16:creationId xmlns:a16="http://schemas.microsoft.com/office/drawing/2014/main" id="{3D61A702-EF16-4D22-BCEA-3AAD3EE28EFA}"/>
              </a:ext>
            </a:extLst>
          </p:cNvPr>
          <p:cNvGraphicFramePr>
            <a:graphicFrameLocks noGrp="1"/>
          </p:cNvGraphicFramePr>
          <p:nvPr>
            <p:ph type="tbl" idx="1"/>
          </p:nvPr>
        </p:nvGraphicFramePr>
        <p:xfrm>
          <a:off x="838200" y="1752600"/>
          <a:ext cx="7239000" cy="3876675"/>
        </p:xfrm>
        <a:graphic>
          <a:graphicData uri="http://schemas.openxmlformats.org/drawingml/2006/table">
            <a:tbl>
              <a:tblPr/>
              <a:tblGrid>
                <a:gridCol w="1987550">
                  <a:extLst>
                    <a:ext uri="{9D8B030D-6E8A-4147-A177-3AD203B41FA5}">
                      <a16:colId xmlns:a16="http://schemas.microsoft.com/office/drawing/2014/main" val="20000"/>
                    </a:ext>
                  </a:extLst>
                </a:gridCol>
                <a:gridCol w="1206500">
                  <a:extLst>
                    <a:ext uri="{9D8B030D-6E8A-4147-A177-3AD203B41FA5}">
                      <a16:colId xmlns:a16="http://schemas.microsoft.com/office/drawing/2014/main" val="20001"/>
                    </a:ext>
                  </a:extLst>
                </a:gridCol>
                <a:gridCol w="768350">
                  <a:extLst>
                    <a:ext uri="{9D8B030D-6E8A-4147-A177-3AD203B41FA5}">
                      <a16:colId xmlns:a16="http://schemas.microsoft.com/office/drawing/2014/main" val="20002"/>
                    </a:ext>
                  </a:extLst>
                </a:gridCol>
                <a:gridCol w="3276600">
                  <a:extLst>
                    <a:ext uri="{9D8B030D-6E8A-4147-A177-3AD203B41FA5}">
                      <a16:colId xmlns:a16="http://schemas.microsoft.com/office/drawing/2014/main" val="20003"/>
                    </a:ext>
                  </a:extLst>
                </a:gridCol>
              </a:tblGrid>
              <a:tr h="358938">
                <a:tc gridSpan="4">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charset="0"/>
                        <a:buNone/>
                        <a:tabLst/>
                      </a:pPr>
                      <a:r>
                        <a:rPr kumimoji="0" lang="en-US" sz="1800" b="1" i="0" u="sng" strike="noStrike" cap="none" normalizeH="0" baseline="0" dirty="0" err="1">
                          <a:ln>
                            <a:noFill/>
                          </a:ln>
                          <a:solidFill>
                            <a:schemeClr val="tx1"/>
                          </a:solidFill>
                          <a:effectLst/>
                          <a:latin typeface="Verdana" charset="0"/>
                          <a:ea typeface="ＭＳ Ｐゴシック" charset="0"/>
                          <a:cs typeface="Verdana" charset="0"/>
                        </a:rPr>
                        <a:t>Giảm</a:t>
                      </a:r>
                      <a:r>
                        <a:rPr kumimoji="0" lang="en-US" sz="1800" b="1" i="0" u="sng" strike="noStrike" cap="none" normalizeH="0" baseline="0" dirty="0">
                          <a:ln>
                            <a:noFill/>
                          </a:ln>
                          <a:solidFill>
                            <a:schemeClr val="tx1"/>
                          </a:solidFill>
                          <a:effectLst/>
                          <a:latin typeface="Verdana" charset="0"/>
                          <a:ea typeface="ＭＳ Ｐゴシック" charset="0"/>
                          <a:cs typeface="Verdana" charset="0"/>
                        </a:rPr>
                        <a:t> </a:t>
                      </a:r>
                      <a:r>
                        <a:rPr kumimoji="0" lang="en-US" sz="1800" b="1" i="0" u="sng" strike="noStrike" cap="none" normalizeH="0" baseline="0" dirty="0" err="1">
                          <a:ln>
                            <a:noFill/>
                          </a:ln>
                          <a:solidFill>
                            <a:schemeClr val="tx1"/>
                          </a:solidFill>
                          <a:effectLst/>
                          <a:latin typeface="Verdana" charset="0"/>
                          <a:ea typeface="ＭＳ Ｐゴシック" charset="0"/>
                          <a:cs typeface="Verdana" charset="0"/>
                        </a:rPr>
                        <a:t>số</a:t>
                      </a:r>
                      <a:r>
                        <a:rPr kumimoji="0" lang="en-US" sz="1800" b="1" i="0" u="sng" strike="noStrike" cap="none" normalizeH="0" baseline="0" dirty="0">
                          <a:ln>
                            <a:noFill/>
                          </a:ln>
                          <a:solidFill>
                            <a:schemeClr val="tx1"/>
                          </a:solidFill>
                          <a:effectLst/>
                          <a:latin typeface="Verdana" charset="0"/>
                          <a:ea typeface="ＭＳ Ｐゴシック" charset="0"/>
                          <a:cs typeface="Verdana" charset="0"/>
                        </a:rPr>
                        <a:t> </a:t>
                      </a:r>
                      <a:r>
                        <a:rPr kumimoji="0" lang="en-US" sz="1800" b="1" i="0" u="sng" strike="noStrike" cap="none" normalizeH="0" baseline="0" dirty="0" err="1">
                          <a:ln>
                            <a:noFill/>
                          </a:ln>
                          <a:solidFill>
                            <a:schemeClr val="tx1"/>
                          </a:solidFill>
                          <a:effectLst/>
                          <a:latin typeface="Verdana" charset="0"/>
                          <a:ea typeface="ＭＳ Ｐゴシック" charset="0"/>
                          <a:cs typeface="Verdana" charset="0"/>
                        </a:rPr>
                        <a:t>trường</a:t>
                      </a:r>
                      <a:r>
                        <a:rPr kumimoji="0" lang="en-US" sz="1800" b="1" i="0" u="sng" strike="noStrike" cap="none" normalizeH="0" baseline="0" dirty="0">
                          <a:ln>
                            <a:noFill/>
                          </a:ln>
                          <a:solidFill>
                            <a:schemeClr val="tx1"/>
                          </a:solidFill>
                          <a:effectLst/>
                          <a:latin typeface="Verdana" charset="0"/>
                          <a:ea typeface="ＭＳ Ｐゴシック" charset="0"/>
                          <a:cs typeface="Verdana" charset="0"/>
                        </a:rPr>
                        <a:t> </a:t>
                      </a:r>
                      <a:r>
                        <a:rPr kumimoji="0" lang="en-US" sz="1800" b="1" i="0" u="sng" strike="noStrike" cap="none" normalizeH="0" baseline="0" dirty="0" err="1">
                          <a:ln>
                            <a:noFill/>
                          </a:ln>
                          <a:solidFill>
                            <a:schemeClr val="tx1"/>
                          </a:solidFill>
                          <a:effectLst/>
                          <a:latin typeface="Verdana" charset="0"/>
                          <a:ea typeface="ＭＳ Ｐゴシック" charset="0"/>
                          <a:cs typeface="Verdana" charset="0"/>
                        </a:rPr>
                        <a:t>hợp</a:t>
                      </a:r>
                      <a:endParaRPr kumimoji="0" lang="en-US" sz="1800" b="0" i="0" u="none" strike="noStrike" cap="none" normalizeH="0" baseline="0" dirty="0">
                        <a:ln>
                          <a:noFill/>
                        </a:ln>
                        <a:solidFill>
                          <a:schemeClr val="tx1"/>
                        </a:solidFill>
                        <a:effectLst/>
                        <a:latin typeface="Verdana" charset="0"/>
                        <a:ea typeface="ＭＳ Ｐゴシック" charset="0"/>
                        <a:cs typeface="Verdana" charset="0"/>
                      </a:endParaRPr>
                    </a:p>
                  </a:txBody>
                  <a:tcPr marL="84567" marR="84567" marT="42291" marB="4229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800176">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charset="0"/>
                        <a:buNone/>
                        <a:tabLst/>
                      </a:pPr>
                      <a:r>
                        <a:rPr kumimoji="0" lang="en-US" sz="1700" b="1" i="0" u="none" strike="noStrike" cap="none" normalizeH="0" baseline="0" dirty="0">
                          <a:ln>
                            <a:noFill/>
                          </a:ln>
                          <a:solidFill>
                            <a:schemeClr val="tx1"/>
                          </a:solidFill>
                          <a:effectLst/>
                          <a:latin typeface="Verdana" charset="0"/>
                          <a:ea typeface="ＭＳ Ｐゴシック" charset="0"/>
                          <a:cs typeface="Verdana" charset="0"/>
                        </a:rPr>
                        <a:t>Category</a:t>
                      </a:r>
                      <a:r>
                        <a:rPr kumimoji="0" lang="en-US" sz="1700" b="0" i="0" u="none" strike="noStrike" cap="none" normalizeH="0" baseline="0" dirty="0">
                          <a:ln>
                            <a:noFill/>
                          </a:ln>
                          <a:solidFill>
                            <a:schemeClr val="tx1"/>
                          </a:solidFill>
                          <a:effectLst/>
                          <a:latin typeface="Verdana" charset="0"/>
                          <a:ea typeface="ＭＳ Ｐゴシック" charset="0"/>
                          <a:cs typeface="Verdana" charset="0"/>
                        </a:rPr>
                        <a:t> </a:t>
                      </a:r>
                    </a:p>
                  </a:txBody>
                  <a:tcPr marL="84567" marR="84567" marT="42291" marB="4229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charset="0"/>
                        <a:buNone/>
                        <a:tabLst/>
                      </a:pPr>
                      <a:r>
                        <a:rPr kumimoji="0" lang="en-US" sz="1700" b="1" i="0" u="none" strike="noStrike" cap="none" normalizeH="0" baseline="0" dirty="0" err="1">
                          <a:ln>
                            <a:noFill/>
                          </a:ln>
                          <a:solidFill>
                            <a:schemeClr val="tx1"/>
                          </a:solidFill>
                          <a:effectLst/>
                          <a:latin typeface="Verdana" charset="0"/>
                          <a:ea typeface="ＭＳ Ｐゴシック" charset="0"/>
                          <a:cs typeface="Verdana" charset="0"/>
                        </a:rPr>
                        <a:t>Số</a:t>
                      </a:r>
                      <a:r>
                        <a:rPr kumimoji="0" lang="en-US" sz="1700" b="1" i="0" u="none" strike="noStrike" cap="none" normalizeH="0" baseline="0" dirty="0">
                          <a:ln>
                            <a:noFill/>
                          </a:ln>
                          <a:solidFill>
                            <a:schemeClr val="tx1"/>
                          </a:solidFill>
                          <a:effectLst/>
                          <a:latin typeface="Verdana" charset="0"/>
                          <a:ea typeface="ＭＳ Ｐゴシック" charset="0"/>
                          <a:cs typeface="Verdana" charset="0"/>
                        </a:rPr>
                        <a:t> </a:t>
                      </a:r>
                      <a:r>
                        <a:rPr kumimoji="0" lang="en-US" sz="1700" b="1" i="0" u="none" strike="noStrike" cap="none" normalizeH="0" baseline="0" dirty="0" err="1">
                          <a:ln>
                            <a:noFill/>
                          </a:ln>
                          <a:solidFill>
                            <a:schemeClr val="tx1"/>
                          </a:solidFill>
                          <a:effectLst/>
                          <a:latin typeface="Verdana" charset="0"/>
                          <a:ea typeface="ＭＳ Ｐゴシック" charset="0"/>
                          <a:cs typeface="Verdana" charset="0"/>
                        </a:rPr>
                        <a:t>lượng</a:t>
                      </a:r>
                      <a:r>
                        <a:rPr kumimoji="0" lang="en-US" sz="1700" b="0" i="0" u="none" strike="noStrike" cap="none" normalizeH="0" baseline="0" dirty="0">
                          <a:ln>
                            <a:noFill/>
                          </a:ln>
                          <a:solidFill>
                            <a:schemeClr val="tx1"/>
                          </a:solidFill>
                          <a:effectLst/>
                          <a:latin typeface="Verdana" charset="0"/>
                          <a:ea typeface="ＭＳ Ｐゴシック" charset="0"/>
                          <a:cs typeface="Verdana" charset="0"/>
                        </a:rPr>
                        <a:t> </a:t>
                      </a:r>
                    </a:p>
                  </a:txBody>
                  <a:tcPr marL="84567" marR="84567" marT="42291" marB="422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charset="0"/>
                        <a:buNone/>
                        <a:tabLst/>
                      </a:pPr>
                      <a:r>
                        <a:rPr kumimoji="0" lang="en-US" sz="1700" b="1" i="0" u="none" strike="noStrike" cap="none" normalizeH="0" baseline="0">
                          <a:ln>
                            <a:noFill/>
                          </a:ln>
                          <a:solidFill>
                            <a:schemeClr val="tx1"/>
                          </a:solidFill>
                          <a:effectLst/>
                          <a:latin typeface="Verdana" charset="0"/>
                          <a:ea typeface="ＭＳ Ｐゴシック" charset="0"/>
                          <a:cs typeface="Verdana" charset="0"/>
                        </a:rPr>
                        <a:t>(%)</a:t>
                      </a:r>
                      <a:r>
                        <a:rPr kumimoji="0" lang="en-US" sz="1700" b="0" i="0" u="none" strike="noStrike" cap="none" normalizeH="0" baseline="0">
                          <a:ln>
                            <a:noFill/>
                          </a:ln>
                          <a:solidFill>
                            <a:schemeClr val="tx1"/>
                          </a:solidFill>
                          <a:effectLst/>
                          <a:latin typeface="Verdana" charset="0"/>
                          <a:ea typeface="ＭＳ Ｐゴシック" charset="0"/>
                          <a:cs typeface="Verdana" charset="0"/>
                        </a:rPr>
                        <a:t> </a:t>
                      </a:r>
                    </a:p>
                  </a:txBody>
                  <a:tcPr marL="84567" marR="84567" marT="42291" marB="422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charset="0"/>
                        <a:buNone/>
                        <a:tabLst/>
                      </a:pPr>
                      <a:r>
                        <a:rPr kumimoji="0" lang="en-US" sz="1700" b="1" i="0" u="none" strike="noStrike" cap="none" normalizeH="0" baseline="0" dirty="0" err="1">
                          <a:ln>
                            <a:noFill/>
                          </a:ln>
                          <a:solidFill>
                            <a:schemeClr val="tx1"/>
                          </a:solidFill>
                          <a:effectLst/>
                          <a:latin typeface="Verdana" charset="0"/>
                          <a:ea typeface="ＭＳ Ｐゴシック" charset="0"/>
                          <a:cs typeface="Verdana" charset="0"/>
                        </a:rPr>
                        <a:t>Giảm</a:t>
                      </a:r>
                      <a:r>
                        <a:rPr kumimoji="0" lang="en-US" sz="1700" b="1" i="0" u="none" strike="noStrike" cap="none" normalizeH="0" baseline="0" dirty="0">
                          <a:ln>
                            <a:noFill/>
                          </a:ln>
                          <a:solidFill>
                            <a:schemeClr val="tx1"/>
                          </a:solidFill>
                          <a:effectLst/>
                          <a:latin typeface="Verdana" charset="0"/>
                          <a:ea typeface="ＭＳ Ｐゴシック" charset="0"/>
                          <a:cs typeface="Verdana" charset="0"/>
                        </a:rPr>
                        <a:t> </a:t>
                      </a:r>
                      <a:r>
                        <a:rPr kumimoji="0" lang="en-US" sz="1700" b="1" i="0" u="none" strike="noStrike" cap="none" normalizeH="0" baseline="0" dirty="0" err="1">
                          <a:ln>
                            <a:noFill/>
                          </a:ln>
                          <a:solidFill>
                            <a:schemeClr val="tx1"/>
                          </a:solidFill>
                          <a:effectLst/>
                          <a:latin typeface="Verdana" charset="0"/>
                          <a:ea typeface="ＭＳ Ｐゴシック" charset="0"/>
                          <a:cs typeface="Verdana" charset="0"/>
                        </a:rPr>
                        <a:t>trên</a:t>
                      </a:r>
                      <a:r>
                        <a:rPr kumimoji="0" lang="en-US" sz="1700" b="1" i="0" u="none" strike="noStrike" cap="none" normalizeH="0" baseline="0" dirty="0">
                          <a:ln>
                            <a:noFill/>
                          </a:ln>
                          <a:solidFill>
                            <a:schemeClr val="tx1"/>
                          </a:solidFill>
                          <a:effectLst/>
                          <a:latin typeface="Verdana" charset="0"/>
                          <a:ea typeface="ＭＳ Ｐゴシック" charset="0"/>
                          <a:cs typeface="Verdana" charset="0"/>
                        </a:rPr>
                        <a:t> 1000 </a:t>
                      </a:r>
                      <a:r>
                        <a:rPr kumimoji="0" lang="en-US" sz="1700" b="1" i="0" u="none" strike="noStrike" cap="none" normalizeH="0" baseline="0" dirty="0" err="1">
                          <a:ln>
                            <a:noFill/>
                          </a:ln>
                          <a:solidFill>
                            <a:schemeClr val="tx1"/>
                          </a:solidFill>
                          <a:effectLst/>
                          <a:latin typeface="Verdana" charset="0"/>
                          <a:ea typeface="ＭＳ Ｐゴシック" charset="0"/>
                          <a:cs typeface="Verdana" charset="0"/>
                        </a:rPr>
                        <a:t>trường</a:t>
                      </a:r>
                      <a:r>
                        <a:rPr kumimoji="0" lang="en-US" sz="1700" b="1" i="0" u="none" strike="noStrike" cap="none" normalizeH="0" baseline="0" dirty="0">
                          <a:ln>
                            <a:noFill/>
                          </a:ln>
                          <a:solidFill>
                            <a:schemeClr val="tx1"/>
                          </a:solidFill>
                          <a:effectLst/>
                          <a:latin typeface="Verdana" charset="0"/>
                          <a:ea typeface="ＭＳ Ｐゴシック" charset="0"/>
                          <a:cs typeface="Verdana" charset="0"/>
                        </a:rPr>
                        <a:t> </a:t>
                      </a:r>
                      <a:r>
                        <a:rPr kumimoji="0" lang="en-US" sz="1700" b="1" i="0" u="none" strike="noStrike" cap="none" normalizeH="0" baseline="0" dirty="0" err="1">
                          <a:ln>
                            <a:noFill/>
                          </a:ln>
                          <a:solidFill>
                            <a:schemeClr val="tx1"/>
                          </a:solidFill>
                          <a:effectLst/>
                          <a:latin typeface="Verdana" charset="0"/>
                          <a:ea typeface="ＭＳ Ｐゴシック" charset="0"/>
                          <a:cs typeface="Verdana" charset="0"/>
                        </a:rPr>
                        <a:t>hợp</a:t>
                      </a:r>
                      <a:r>
                        <a:rPr kumimoji="0" lang="en-US" sz="1700" b="0" i="0" u="none" strike="noStrike" cap="none" normalizeH="0" baseline="0" dirty="0">
                          <a:ln>
                            <a:noFill/>
                          </a:ln>
                          <a:solidFill>
                            <a:schemeClr val="tx1"/>
                          </a:solidFill>
                          <a:effectLst/>
                          <a:latin typeface="Verdana" charset="0"/>
                          <a:ea typeface="ＭＳ Ｐゴシック" charset="0"/>
                          <a:cs typeface="Verdana" charset="0"/>
                        </a:rPr>
                        <a:t> </a:t>
                      </a:r>
                    </a:p>
                  </a:txBody>
                  <a:tcPr marL="84567" marR="84567" marT="42291" marB="4229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81081">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charset="0"/>
                        <a:buNone/>
                        <a:tabLst/>
                      </a:pPr>
                      <a:r>
                        <a:rPr kumimoji="0" lang="en-US" sz="1700" b="0" i="0" u="none" strike="noStrike" cap="none" normalizeH="0" baseline="0" dirty="0" err="1">
                          <a:ln>
                            <a:noFill/>
                          </a:ln>
                          <a:solidFill>
                            <a:schemeClr val="tx1"/>
                          </a:solidFill>
                          <a:effectLst/>
                          <a:latin typeface="Verdana" charset="0"/>
                          <a:ea typeface="ＭＳ Ｐゴシック" charset="0"/>
                          <a:cs typeface="Verdana" charset="0"/>
                        </a:rPr>
                        <a:t>Bắt</a:t>
                      </a:r>
                      <a:r>
                        <a:rPr kumimoji="0" lang="en-US" sz="1700" b="0" i="0" u="none" strike="noStrike" cap="none" normalizeH="0" baseline="0" dirty="0">
                          <a:ln>
                            <a:noFill/>
                          </a:ln>
                          <a:solidFill>
                            <a:schemeClr val="tx1"/>
                          </a:solidFill>
                          <a:effectLst/>
                          <a:latin typeface="Verdana" charset="0"/>
                          <a:ea typeface="ＭＳ Ｐゴシック" charset="0"/>
                          <a:cs typeface="Verdana" charset="0"/>
                        </a:rPr>
                        <a:t> </a:t>
                      </a:r>
                      <a:r>
                        <a:rPr kumimoji="0" lang="en-US" sz="1700" b="0" i="0" u="none" strike="noStrike" cap="none" normalizeH="0" baseline="0" dirty="0" err="1">
                          <a:ln>
                            <a:noFill/>
                          </a:ln>
                          <a:solidFill>
                            <a:schemeClr val="tx1"/>
                          </a:solidFill>
                          <a:effectLst/>
                          <a:latin typeface="Verdana" charset="0"/>
                          <a:ea typeface="ＭＳ Ｐゴシック" charset="0"/>
                          <a:cs typeface="Verdana" charset="0"/>
                        </a:rPr>
                        <a:t>giữ</a:t>
                      </a:r>
                      <a:r>
                        <a:rPr kumimoji="0" lang="en-US" sz="1700" b="0" i="0" u="none" strike="noStrike" cap="none" normalizeH="0" baseline="0" dirty="0">
                          <a:ln>
                            <a:noFill/>
                          </a:ln>
                          <a:solidFill>
                            <a:schemeClr val="tx1"/>
                          </a:solidFill>
                          <a:effectLst/>
                          <a:latin typeface="Verdana" charset="0"/>
                          <a:ea typeface="ＭＳ Ｐゴシック" charset="0"/>
                          <a:cs typeface="Verdana" charset="0"/>
                        </a:rPr>
                        <a:t> ma </a:t>
                      </a:r>
                      <a:r>
                        <a:rPr kumimoji="0" lang="en-US" sz="1700" b="0" i="0" u="none" strike="noStrike" cap="none" normalizeH="0" baseline="0" dirty="0" err="1">
                          <a:ln>
                            <a:noFill/>
                          </a:ln>
                          <a:solidFill>
                            <a:schemeClr val="tx1"/>
                          </a:solidFill>
                          <a:effectLst/>
                          <a:latin typeface="Verdana" charset="0"/>
                          <a:ea typeface="ＭＳ Ｐゴシック" charset="0"/>
                          <a:cs typeface="Verdana" charset="0"/>
                        </a:rPr>
                        <a:t>túy</a:t>
                      </a:r>
                      <a:endParaRPr kumimoji="0" lang="en-US" sz="1700" b="0" i="0" u="none" strike="noStrike" cap="none" normalizeH="0" baseline="0" dirty="0">
                        <a:ln>
                          <a:noFill/>
                        </a:ln>
                        <a:solidFill>
                          <a:schemeClr val="tx1"/>
                        </a:solidFill>
                        <a:effectLst/>
                        <a:latin typeface="Verdana" charset="0"/>
                        <a:ea typeface="ＭＳ Ｐゴシック" charset="0"/>
                        <a:cs typeface="Verdana" charset="0"/>
                      </a:endParaRPr>
                    </a:p>
                  </a:txBody>
                  <a:tcPr marL="84567" marR="84567" marT="42291" marB="4229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charset="0"/>
                        <a:buNone/>
                        <a:tabLst/>
                      </a:pPr>
                      <a:r>
                        <a:rPr kumimoji="0" lang="en-US" sz="1700" b="0" i="0" u="none" strike="noStrike" cap="none" normalizeH="0" baseline="0" dirty="0">
                          <a:ln>
                            <a:noFill/>
                          </a:ln>
                          <a:solidFill>
                            <a:schemeClr val="tx1"/>
                          </a:solidFill>
                          <a:effectLst/>
                          <a:latin typeface="Verdana" charset="0"/>
                          <a:ea typeface="ＭＳ Ｐゴシック" charset="0"/>
                          <a:cs typeface="Verdana" charset="0"/>
                        </a:rPr>
                        <a:t>24,900</a:t>
                      </a:r>
                    </a:p>
                  </a:txBody>
                  <a:tcPr marL="84567" marR="84567" marT="42291" marB="422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charset="0"/>
                        <a:buNone/>
                        <a:tabLst/>
                      </a:pPr>
                      <a:r>
                        <a:rPr kumimoji="0" lang="en-US" sz="1700" b="0" i="0" u="none" strike="noStrike" cap="none" normalizeH="0" baseline="0">
                          <a:ln>
                            <a:noFill/>
                          </a:ln>
                          <a:solidFill>
                            <a:schemeClr val="tx1"/>
                          </a:solidFill>
                          <a:effectLst/>
                          <a:latin typeface="Verdana" charset="0"/>
                          <a:ea typeface="ＭＳ Ｐゴシック" charset="0"/>
                          <a:cs typeface="Verdana" charset="0"/>
                        </a:rPr>
                        <a:t>(45) </a:t>
                      </a:r>
                    </a:p>
                  </a:txBody>
                  <a:tcPr marL="84567" marR="84567" marT="42291" marB="422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charset="0"/>
                        <a:buNone/>
                        <a:tabLst/>
                      </a:pPr>
                      <a:r>
                        <a:rPr kumimoji="0" lang="en-US" sz="1700" b="0" i="0" u="none" strike="noStrike" cap="none" normalizeH="0" baseline="0">
                          <a:ln>
                            <a:noFill/>
                          </a:ln>
                          <a:solidFill>
                            <a:schemeClr val="tx1"/>
                          </a:solidFill>
                          <a:effectLst/>
                          <a:latin typeface="Verdana" charset="0"/>
                          <a:ea typeface="ＭＳ Ｐゴシック" charset="0"/>
                          <a:cs typeface="Verdana" charset="0"/>
                        </a:rPr>
                        <a:t>1251 </a:t>
                      </a:r>
                    </a:p>
                  </a:txBody>
                  <a:tcPr marL="84567" marR="84567" marT="42291" marB="4229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02809">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charset="0"/>
                        <a:buNone/>
                        <a:tabLst/>
                      </a:pPr>
                      <a:r>
                        <a:rPr kumimoji="0" lang="en-US" sz="1700" b="0" i="0" u="none" strike="noStrike" cap="none" normalizeH="0" baseline="0" dirty="0" err="1">
                          <a:ln>
                            <a:noFill/>
                          </a:ln>
                          <a:solidFill>
                            <a:schemeClr val="tx1"/>
                          </a:solidFill>
                          <a:effectLst/>
                          <a:latin typeface="Verdana" charset="0"/>
                          <a:ea typeface="ＭＳ Ｐゴシック" charset="0"/>
                          <a:cs typeface="Verdana" charset="0"/>
                        </a:rPr>
                        <a:t>Cướp</a:t>
                      </a:r>
                      <a:r>
                        <a:rPr kumimoji="0" lang="en-US" sz="1700" b="0" i="0" u="none" strike="noStrike" cap="none" normalizeH="0" baseline="0" dirty="0">
                          <a:ln>
                            <a:noFill/>
                          </a:ln>
                          <a:solidFill>
                            <a:schemeClr val="tx1"/>
                          </a:solidFill>
                          <a:effectLst/>
                          <a:latin typeface="Verdana" charset="0"/>
                          <a:ea typeface="ＭＳ Ｐゴシック" charset="0"/>
                          <a:cs typeface="Verdana" charset="0"/>
                        </a:rPr>
                        <a:t> </a:t>
                      </a:r>
                      <a:r>
                        <a:rPr kumimoji="0" lang="en-US" sz="1700" b="0" i="0" u="none" strike="noStrike" cap="none" normalizeH="0" baseline="0" dirty="0" err="1">
                          <a:ln>
                            <a:noFill/>
                          </a:ln>
                          <a:solidFill>
                            <a:schemeClr val="tx1"/>
                          </a:solidFill>
                          <a:effectLst/>
                          <a:latin typeface="Verdana" charset="0"/>
                          <a:ea typeface="ＭＳ Ｐゴシック" charset="0"/>
                          <a:cs typeface="Verdana" charset="0"/>
                        </a:rPr>
                        <a:t>giật</a:t>
                      </a:r>
                      <a:r>
                        <a:rPr kumimoji="0" lang="en-US" sz="1700" b="0" i="0" u="none" strike="noStrike" cap="none" normalizeH="0" baseline="0" dirty="0">
                          <a:ln>
                            <a:noFill/>
                          </a:ln>
                          <a:solidFill>
                            <a:schemeClr val="tx1"/>
                          </a:solidFill>
                          <a:effectLst/>
                          <a:latin typeface="Verdana" charset="0"/>
                          <a:ea typeface="ＭＳ Ｐゴシック" charset="0"/>
                          <a:cs typeface="Verdana" charset="0"/>
                        </a:rPr>
                        <a:t> </a:t>
                      </a:r>
                      <a:r>
                        <a:rPr kumimoji="0" lang="en-US" sz="1700" b="0" i="0" u="none" strike="noStrike" cap="none" normalizeH="0" baseline="0" dirty="0" err="1">
                          <a:ln>
                            <a:noFill/>
                          </a:ln>
                          <a:solidFill>
                            <a:schemeClr val="tx1"/>
                          </a:solidFill>
                          <a:effectLst/>
                          <a:latin typeface="Verdana" charset="0"/>
                          <a:ea typeface="ＭＳ Ｐゴシック" charset="0"/>
                          <a:cs typeface="Verdana" charset="0"/>
                        </a:rPr>
                        <a:t>tài</a:t>
                      </a:r>
                      <a:r>
                        <a:rPr kumimoji="0" lang="en-US" sz="1700" b="0" i="0" u="none" strike="noStrike" cap="none" normalizeH="0" baseline="0" dirty="0">
                          <a:ln>
                            <a:noFill/>
                          </a:ln>
                          <a:solidFill>
                            <a:schemeClr val="tx1"/>
                          </a:solidFill>
                          <a:effectLst/>
                          <a:latin typeface="Verdana" charset="0"/>
                          <a:ea typeface="ＭＳ Ｐゴシック" charset="0"/>
                          <a:cs typeface="Verdana" charset="0"/>
                        </a:rPr>
                        <a:t> </a:t>
                      </a:r>
                      <a:r>
                        <a:rPr kumimoji="0" lang="en-US" sz="1700" b="0" i="0" u="none" strike="noStrike" cap="none" normalizeH="0" baseline="0" dirty="0" err="1">
                          <a:ln>
                            <a:noFill/>
                          </a:ln>
                          <a:solidFill>
                            <a:schemeClr val="tx1"/>
                          </a:solidFill>
                          <a:effectLst/>
                          <a:latin typeface="Verdana" charset="0"/>
                          <a:ea typeface="ＭＳ Ｐゴシック" charset="0"/>
                          <a:cs typeface="Verdana" charset="0"/>
                        </a:rPr>
                        <a:t>sản</a:t>
                      </a:r>
                      <a:endParaRPr kumimoji="0" lang="en-US" sz="1700" b="0" i="0" u="none" strike="noStrike" cap="none" normalizeH="0" baseline="0" dirty="0">
                        <a:ln>
                          <a:noFill/>
                        </a:ln>
                        <a:solidFill>
                          <a:schemeClr val="tx1"/>
                        </a:solidFill>
                        <a:effectLst/>
                        <a:latin typeface="Verdana" charset="0"/>
                        <a:ea typeface="ＭＳ Ｐゴシック" charset="0"/>
                        <a:cs typeface="Verdana" charset="0"/>
                      </a:endParaRPr>
                    </a:p>
                  </a:txBody>
                  <a:tcPr marL="84567" marR="84567" marT="42291" marB="4229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charset="0"/>
                        <a:buNone/>
                        <a:tabLst/>
                      </a:pPr>
                      <a:r>
                        <a:rPr kumimoji="0" lang="en-US" sz="1700" b="0" i="0" u="none" strike="noStrike" cap="none" normalizeH="0" baseline="0">
                          <a:ln>
                            <a:noFill/>
                          </a:ln>
                          <a:solidFill>
                            <a:schemeClr val="tx1"/>
                          </a:solidFill>
                          <a:effectLst/>
                          <a:latin typeface="Verdana" charset="0"/>
                          <a:ea typeface="ＭＳ Ｐゴシック" charset="0"/>
                          <a:cs typeface="Verdana" charset="0"/>
                        </a:rPr>
                        <a:t>77,000 </a:t>
                      </a:r>
                    </a:p>
                  </a:txBody>
                  <a:tcPr marL="84567" marR="84567" marT="42291" marB="422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charset="0"/>
                        <a:buNone/>
                        <a:tabLst/>
                      </a:pPr>
                      <a:r>
                        <a:rPr kumimoji="0" lang="en-US" sz="1700" b="0" i="0" u="none" strike="noStrike" cap="none" normalizeH="0" baseline="0">
                          <a:ln>
                            <a:noFill/>
                          </a:ln>
                          <a:solidFill>
                            <a:schemeClr val="tx1"/>
                          </a:solidFill>
                          <a:effectLst/>
                          <a:latin typeface="Verdana" charset="0"/>
                          <a:ea typeface="ＭＳ Ｐゴシック" charset="0"/>
                          <a:cs typeface="Verdana" charset="0"/>
                        </a:rPr>
                        <a:t>(22) </a:t>
                      </a:r>
                    </a:p>
                  </a:txBody>
                  <a:tcPr marL="84567" marR="84567" marT="42291" marB="422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charset="0"/>
                        <a:buNone/>
                        <a:tabLst/>
                      </a:pPr>
                      <a:r>
                        <a:rPr kumimoji="0" lang="en-US" sz="1700" b="0" i="0" u="none" strike="noStrike" cap="none" normalizeH="0" baseline="0">
                          <a:ln>
                            <a:noFill/>
                          </a:ln>
                          <a:solidFill>
                            <a:schemeClr val="tx1"/>
                          </a:solidFill>
                          <a:effectLst/>
                          <a:latin typeface="Verdana" charset="0"/>
                          <a:ea typeface="ＭＳ Ｐゴシック" charset="0"/>
                          <a:cs typeface="Verdana" charset="0"/>
                        </a:rPr>
                        <a:t>3869 </a:t>
                      </a:r>
                    </a:p>
                  </a:txBody>
                  <a:tcPr marL="84567" marR="84567" marT="42291" marB="4229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96979">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charset="0"/>
                        <a:buNone/>
                        <a:tabLst/>
                      </a:pPr>
                      <a:r>
                        <a:rPr kumimoji="0" lang="en-US" sz="1700" b="0" i="0" u="none" strike="noStrike" cap="none" normalizeH="0" baseline="0" dirty="0" err="1">
                          <a:ln>
                            <a:noFill/>
                          </a:ln>
                          <a:solidFill>
                            <a:schemeClr val="tx1"/>
                          </a:solidFill>
                          <a:effectLst/>
                          <a:latin typeface="Verdana" charset="0"/>
                          <a:ea typeface="ＭＳ Ｐゴシック" charset="0"/>
                          <a:cs typeface="Verdana" charset="0"/>
                        </a:rPr>
                        <a:t>Chết</a:t>
                      </a:r>
                      <a:r>
                        <a:rPr kumimoji="0" lang="en-US" sz="1700" b="0" i="0" u="none" strike="noStrike" cap="none" normalizeH="0" baseline="0" dirty="0">
                          <a:ln>
                            <a:noFill/>
                          </a:ln>
                          <a:solidFill>
                            <a:schemeClr val="tx1"/>
                          </a:solidFill>
                          <a:effectLst/>
                          <a:latin typeface="Verdana" charset="0"/>
                          <a:ea typeface="ＭＳ Ｐゴシック" charset="0"/>
                          <a:cs typeface="Verdana" charset="0"/>
                        </a:rPr>
                        <a:t> do </a:t>
                      </a:r>
                      <a:r>
                        <a:rPr kumimoji="0" lang="en-US" sz="1700" b="0" i="0" u="none" strike="noStrike" cap="none" normalizeH="0" baseline="0" dirty="0" err="1">
                          <a:ln>
                            <a:noFill/>
                          </a:ln>
                          <a:solidFill>
                            <a:schemeClr val="tx1"/>
                          </a:solidFill>
                          <a:effectLst/>
                          <a:latin typeface="Verdana" charset="0"/>
                          <a:ea typeface="ＭＳ Ｐゴシック" charset="0"/>
                          <a:cs typeface="Verdana" charset="0"/>
                        </a:rPr>
                        <a:t>lạm</a:t>
                      </a:r>
                      <a:r>
                        <a:rPr kumimoji="0" lang="en-US" sz="1700" b="0" i="0" u="none" strike="noStrike" cap="none" normalizeH="0" baseline="0" dirty="0">
                          <a:ln>
                            <a:noFill/>
                          </a:ln>
                          <a:solidFill>
                            <a:schemeClr val="tx1"/>
                          </a:solidFill>
                          <a:effectLst/>
                          <a:latin typeface="Verdana" charset="0"/>
                          <a:ea typeface="ＭＳ Ｐゴシック" charset="0"/>
                          <a:cs typeface="Verdana" charset="0"/>
                        </a:rPr>
                        <a:t> </a:t>
                      </a:r>
                      <a:r>
                        <a:rPr kumimoji="0" lang="en-US" sz="1700" b="0" i="0" u="none" strike="noStrike" cap="none" normalizeH="0" baseline="0" dirty="0" err="1">
                          <a:ln>
                            <a:noFill/>
                          </a:ln>
                          <a:solidFill>
                            <a:schemeClr val="tx1"/>
                          </a:solidFill>
                          <a:effectLst/>
                          <a:latin typeface="Verdana" charset="0"/>
                          <a:ea typeface="ＭＳ Ｐゴシック" charset="0"/>
                          <a:cs typeface="Verdana" charset="0"/>
                        </a:rPr>
                        <a:t>dụng</a:t>
                      </a:r>
                      <a:r>
                        <a:rPr kumimoji="0" lang="en-US" sz="1700" b="0" i="0" u="none" strike="noStrike" cap="none" normalizeH="0" baseline="0" dirty="0">
                          <a:ln>
                            <a:noFill/>
                          </a:ln>
                          <a:solidFill>
                            <a:schemeClr val="tx1"/>
                          </a:solidFill>
                          <a:effectLst/>
                          <a:latin typeface="Verdana" charset="0"/>
                          <a:ea typeface="ＭＳ Ｐゴシック" charset="0"/>
                          <a:cs typeface="Verdana" charset="0"/>
                        </a:rPr>
                        <a:t> ma </a:t>
                      </a:r>
                      <a:r>
                        <a:rPr kumimoji="0" lang="en-US" sz="1700" b="0" i="0" u="none" strike="noStrike" cap="none" normalizeH="0" baseline="0" dirty="0" err="1">
                          <a:ln>
                            <a:noFill/>
                          </a:ln>
                          <a:solidFill>
                            <a:schemeClr val="tx1"/>
                          </a:solidFill>
                          <a:effectLst/>
                          <a:latin typeface="Verdana" charset="0"/>
                          <a:ea typeface="ＭＳ Ｐゴシック" charset="0"/>
                          <a:cs typeface="Verdana" charset="0"/>
                        </a:rPr>
                        <a:t>túy</a:t>
                      </a:r>
                      <a:endParaRPr kumimoji="0" lang="en-US" sz="1700" b="0" i="0" u="none" strike="noStrike" cap="none" normalizeH="0" baseline="0" dirty="0">
                        <a:ln>
                          <a:noFill/>
                        </a:ln>
                        <a:solidFill>
                          <a:schemeClr val="tx1"/>
                        </a:solidFill>
                        <a:effectLst/>
                        <a:latin typeface="Verdana" charset="0"/>
                        <a:ea typeface="ＭＳ Ｐゴシック" charset="0"/>
                        <a:cs typeface="Verdana" charset="0"/>
                      </a:endParaRPr>
                    </a:p>
                  </a:txBody>
                  <a:tcPr marL="84567" marR="84567" marT="42291" marB="4229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charset="0"/>
                        <a:buNone/>
                        <a:tabLst/>
                      </a:pPr>
                      <a:r>
                        <a:rPr kumimoji="0" lang="en-US" sz="1700" b="0" i="0" u="none" strike="noStrike" cap="none" normalizeH="0" baseline="0">
                          <a:ln>
                            <a:noFill/>
                          </a:ln>
                          <a:solidFill>
                            <a:schemeClr val="tx1"/>
                          </a:solidFill>
                          <a:effectLst/>
                          <a:latin typeface="Verdana" charset="0"/>
                          <a:ea typeface="ＭＳ Ｐゴシック" charset="0"/>
                          <a:cs typeface="Verdana" charset="0"/>
                        </a:rPr>
                        <a:t>324 </a:t>
                      </a:r>
                    </a:p>
                  </a:txBody>
                  <a:tcPr marL="84567" marR="84567" marT="42291" marB="422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charset="0"/>
                        <a:buNone/>
                        <a:tabLst/>
                      </a:pPr>
                      <a:r>
                        <a:rPr kumimoji="0" lang="en-US" sz="1700" b="0" i="0" u="none" strike="noStrike" cap="none" normalizeH="0" baseline="0">
                          <a:ln>
                            <a:noFill/>
                          </a:ln>
                          <a:solidFill>
                            <a:schemeClr val="tx1"/>
                          </a:solidFill>
                          <a:effectLst/>
                          <a:latin typeface="Verdana" charset="0"/>
                          <a:ea typeface="ＭＳ Ｐゴシック" charset="0"/>
                          <a:cs typeface="Verdana" charset="0"/>
                        </a:rPr>
                        <a:t>(37) </a:t>
                      </a:r>
                    </a:p>
                  </a:txBody>
                  <a:tcPr marL="84567" marR="84567" marT="42291" marB="422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charset="0"/>
                        <a:buNone/>
                        <a:tabLst/>
                      </a:pPr>
                      <a:r>
                        <a:rPr kumimoji="0" lang="en-US" sz="1700" b="0" i="0" u="none" strike="noStrike" cap="none" normalizeH="0" baseline="0" dirty="0">
                          <a:ln>
                            <a:noFill/>
                          </a:ln>
                          <a:solidFill>
                            <a:schemeClr val="tx1"/>
                          </a:solidFill>
                          <a:effectLst/>
                          <a:latin typeface="Verdana" charset="0"/>
                          <a:ea typeface="ＭＳ Ｐゴシック" charset="0"/>
                          <a:cs typeface="Verdana" charset="0"/>
                        </a:rPr>
                        <a:t>16 </a:t>
                      </a:r>
                    </a:p>
                  </a:txBody>
                  <a:tcPr marL="84567" marR="84567" marT="42291" marB="4229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836692">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charset="0"/>
                        <a:buNone/>
                        <a:tabLst/>
                      </a:pPr>
                      <a:r>
                        <a:rPr kumimoji="0" lang="en-US" sz="1700" b="0" i="0" u="none" strike="noStrike" cap="none" normalizeH="0" baseline="0" dirty="0" err="1">
                          <a:ln>
                            <a:noFill/>
                          </a:ln>
                          <a:solidFill>
                            <a:schemeClr val="tx1"/>
                          </a:solidFill>
                          <a:effectLst/>
                          <a:latin typeface="Verdana" charset="0"/>
                          <a:ea typeface="ＭＳ Ｐゴシック" charset="0"/>
                          <a:cs typeface="Verdana" charset="0"/>
                        </a:rPr>
                        <a:t>Viêm</a:t>
                      </a:r>
                      <a:r>
                        <a:rPr kumimoji="0" lang="en-US" sz="1700" b="0" i="0" u="none" strike="noStrike" cap="none" normalizeH="0" baseline="0" dirty="0">
                          <a:ln>
                            <a:noFill/>
                          </a:ln>
                          <a:solidFill>
                            <a:schemeClr val="tx1"/>
                          </a:solidFill>
                          <a:effectLst/>
                          <a:latin typeface="Verdana" charset="0"/>
                          <a:ea typeface="ＭＳ Ｐゴシック" charset="0"/>
                          <a:cs typeface="Verdana" charset="0"/>
                        </a:rPr>
                        <a:t> </a:t>
                      </a:r>
                      <a:r>
                        <a:rPr kumimoji="0" lang="en-US" sz="1700" b="0" i="0" u="none" strike="noStrike" cap="none" normalizeH="0" baseline="0" dirty="0" err="1">
                          <a:ln>
                            <a:noFill/>
                          </a:ln>
                          <a:solidFill>
                            <a:schemeClr val="tx1"/>
                          </a:solidFill>
                          <a:effectLst/>
                          <a:latin typeface="Verdana" charset="0"/>
                          <a:ea typeface="ＭＳ Ｐゴシック" charset="0"/>
                          <a:cs typeface="Verdana" charset="0"/>
                        </a:rPr>
                        <a:t>gan</a:t>
                      </a:r>
                      <a:r>
                        <a:rPr kumimoji="0" lang="en-US" sz="1700" b="0" i="0" u="none" strike="noStrike" cap="none" normalizeH="0" baseline="0" dirty="0">
                          <a:ln>
                            <a:noFill/>
                          </a:ln>
                          <a:solidFill>
                            <a:schemeClr val="tx1"/>
                          </a:solidFill>
                          <a:effectLst/>
                          <a:latin typeface="Verdana" charset="0"/>
                          <a:ea typeface="ＭＳ Ｐゴシック" charset="0"/>
                          <a:cs typeface="Verdana" charset="0"/>
                        </a:rPr>
                        <a:t> </a:t>
                      </a:r>
                    </a:p>
                  </a:txBody>
                  <a:tcPr marL="84567" marR="84567" marT="42291" marB="4229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charset="0"/>
                        <a:buNone/>
                        <a:tabLst/>
                      </a:pPr>
                      <a:r>
                        <a:rPr kumimoji="0" lang="en-US" sz="1700" b="0" i="0" u="none" strike="noStrike" cap="none" normalizeH="0" baseline="0">
                          <a:ln>
                            <a:noFill/>
                          </a:ln>
                          <a:solidFill>
                            <a:schemeClr val="tx1"/>
                          </a:solidFill>
                          <a:effectLst/>
                          <a:latin typeface="Verdana" charset="0"/>
                          <a:ea typeface="ＭＳ Ｐゴシック" charset="0"/>
                          <a:cs typeface="Verdana" charset="0"/>
                        </a:rPr>
                        <a:t>1,500 </a:t>
                      </a:r>
                    </a:p>
                  </a:txBody>
                  <a:tcPr marL="84567" marR="84567" marT="42291" marB="422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charset="0"/>
                        <a:buNone/>
                        <a:tabLst/>
                      </a:pPr>
                      <a:r>
                        <a:rPr kumimoji="0" lang="en-US" sz="1700" b="0" i="0" u="none" strike="noStrike" cap="none" normalizeH="0" baseline="0">
                          <a:ln>
                            <a:noFill/>
                          </a:ln>
                          <a:solidFill>
                            <a:schemeClr val="tx1"/>
                          </a:solidFill>
                          <a:effectLst/>
                          <a:latin typeface="Verdana" charset="0"/>
                          <a:ea typeface="ＭＳ Ｐゴシック" charset="0"/>
                          <a:cs typeface="Verdana" charset="0"/>
                        </a:rPr>
                        <a:t>(68)</a:t>
                      </a:r>
                    </a:p>
                    <a:p>
                      <a:pPr marL="0" marR="0" lvl="0" indent="0" algn="l" defTabSz="914400" rtl="0" eaLnBrk="1" fontAlgn="base" latinLnBrk="0" hangingPunct="1">
                        <a:lnSpc>
                          <a:spcPct val="100000"/>
                        </a:lnSpc>
                        <a:spcBef>
                          <a:spcPct val="20000"/>
                        </a:spcBef>
                        <a:spcAft>
                          <a:spcPct val="0"/>
                        </a:spcAft>
                        <a:buClr>
                          <a:schemeClr val="tx2"/>
                        </a:buClr>
                        <a:buSzPct val="75000"/>
                        <a:buFont typeface="Wingdings" charset="0"/>
                        <a:buNone/>
                        <a:tabLst/>
                      </a:pPr>
                      <a:endParaRPr kumimoji="0" lang="en-US" sz="1700" b="0" i="0" u="none" strike="noStrike" cap="none" normalizeH="0" baseline="0">
                        <a:ln>
                          <a:noFill/>
                        </a:ln>
                        <a:solidFill>
                          <a:schemeClr val="tx1"/>
                        </a:solidFill>
                        <a:effectLst/>
                        <a:latin typeface="Verdana" charset="0"/>
                        <a:ea typeface="ＭＳ Ｐゴシック" charset="0"/>
                        <a:cs typeface="Verdana" charset="0"/>
                      </a:endParaRPr>
                    </a:p>
                  </a:txBody>
                  <a:tcPr marL="84567" marR="84567" marT="42291" marB="422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charset="0"/>
                        <a:buNone/>
                        <a:tabLst/>
                      </a:pPr>
                      <a:r>
                        <a:rPr kumimoji="0" lang="en-US" sz="1700" b="0" i="0" u="none" strike="noStrike" cap="none" normalizeH="0" baseline="0" dirty="0">
                          <a:ln>
                            <a:noFill/>
                          </a:ln>
                          <a:solidFill>
                            <a:schemeClr val="tx1"/>
                          </a:solidFill>
                          <a:effectLst/>
                          <a:latin typeface="Verdana" charset="0"/>
                          <a:ea typeface="ＭＳ Ｐゴシック" charset="0"/>
                          <a:cs typeface="Verdana" charset="0"/>
                        </a:rPr>
                        <a:t>75</a:t>
                      </a:r>
                    </a:p>
                  </a:txBody>
                  <a:tcPr marL="84567" marR="84567" marT="42291" marB="4229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sp>
        <p:nvSpPr>
          <p:cNvPr id="30757" name="Text Box 82">
            <a:extLst>
              <a:ext uri="{FF2B5EF4-FFF2-40B4-BE49-F238E27FC236}">
                <a16:creationId xmlns:a16="http://schemas.microsoft.com/office/drawing/2014/main" id="{71F0F969-A2E7-4188-9458-D83B78F97188}"/>
              </a:ext>
            </a:extLst>
          </p:cNvPr>
          <p:cNvSpPr txBox="1">
            <a:spLocks noChangeArrowheads="1"/>
          </p:cNvSpPr>
          <p:nvPr/>
        </p:nvSpPr>
        <p:spPr bwMode="auto">
          <a:xfrm>
            <a:off x="685800" y="5791200"/>
            <a:ext cx="9525000" cy="862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spcBef>
                <a:spcPct val="50000"/>
              </a:spcBef>
            </a:pPr>
            <a:r>
              <a:rPr lang="en-US" altLang="en-US" sz="2000">
                <a:latin typeface="Verdana" panose="020B0604030504040204" pitchFamily="34" charset="0"/>
              </a:rPr>
              <a:t>*khi 19,000 bệnh nhân tham gia chương trình duy trì</a:t>
            </a:r>
          </a:p>
          <a:p>
            <a:pPr eaLnBrk="1" hangingPunct="1">
              <a:spcBef>
                <a:spcPct val="50000"/>
              </a:spcBef>
            </a:pPr>
            <a:r>
              <a:rPr lang="en-US" altLang="en-US" sz="2000">
                <a:latin typeface="Verdana" panose="020B0604030504040204" pitchFamily="34" charset="0"/>
              </a:rPr>
              <a:t>bằng Methadone (MMT).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a:extLst>
              <a:ext uri="{FF2B5EF4-FFF2-40B4-BE49-F238E27FC236}">
                <a16:creationId xmlns:a16="http://schemas.microsoft.com/office/drawing/2014/main" id="{6A8B7417-69CD-41BA-8341-DC1ED03A75F0}"/>
              </a:ext>
            </a:extLst>
          </p:cNvPr>
          <p:cNvSpPr>
            <a:spLocks noGrp="1" noChangeArrowheads="1"/>
          </p:cNvSpPr>
          <p:nvPr>
            <p:ph type="title"/>
          </p:nvPr>
        </p:nvSpPr>
        <p:spPr>
          <a:xfrm>
            <a:off x="304800" y="0"/>
            <a:ext cx="8305800" cy="1044575"/>
          </a:xfrm>
        </p:spPr>
        <p:txBody>
          <a:bodyPr/>
          <a:lstStyle/>
          <a:p>
            <a:r>
              <a:rPr lang="en-US" altLang="en-US" sz="3200" b="1">
                <a:solidFill>
                  <a:schemeClr val="tx1"/>
                </a:solidFill>
                <a:latin typeface="Verdana" panose="020B0604030504040204" pitchFamily="34" charset="0"/>
              </a:rPr>
              <a:t>Methadone tác dụng như thế nào?</a:t>
            </a:r>
            <a:endParaRPr lang="vi-VN" altLang="en-US" sz="3200" b="1">
              <a:solidFill>
                <a:schemeClr val="tx1"/>
              </a:solidFill>
              <a:latin typeface="Verdana" panose="020B0604030504040204" pitchFamily="34" charset="0"/>
            </a:endParaRPr>
          </a:p>
        </p:txBody>
      </p:sp>
      <p:sp>
        <p:nvSpPr>
          <p:cNvPr id="36867" name="Rectangle 3">
            <a:extLst>
              <a:ext uri="{FF2B5EF4-FFF2-40B4-BE49-F238E27FC236}">
                <a16:creationId xmlns:a16="http://schemas.microsoft.com/office/drawing/2014/main" id="{C9C4FD52-4183-4A82-9317-56BD153DB4DF}"/>
              </a:ext>
            </a:extLst>
          </p:cNvPr>
          <p:cNvSpPr>
            <a:spLocks noGrp="1" noChangeArrowheads="1"/>
          </p:cNvSpPr>
          <p:nvPr>
            <p:ph type="body" idx="1"/>
          </p:nvPr>
        </p:nvSpPr>
        <p:spPr>
          <a:xfrm>
            <a:off x="3276600" y="1143000"/>
            <a:ext cx="5537200" cy="4114800"/>
          </a:xfrm>
        </p:spPr>
        <p:txBody>
          <a:bodyPr>
            <a:normAutofit fontScale="92500"/>
          </a:bodyPr>
          <a:lstStyle/>
          <a:p>
            <a:r>
              <a:rPr lang="vi-VN" altLang="en-US" sz="2400">
                <a:solidFill>
                  <a:schemeClr val="tx1"/>
                </a:solidFill>
                <a:latin typeface="Verdana" panose="020B0604030504040204" pitchFamily="34" charset="0"/>
              </a:rPr>
              <a:t>Tác dụng kéo dài giúp hồi phục cơ thể và hồi phục tổn thương do </a:t>
            </a:r>
            <a:r>
              <a:rPr lang="en-US" altLang="en-US" sz="2400">
                <a:solidFill>
                  <a:schemeClr val="tx1"/>
                </a:solidFill>
                <a:latin typeface="Verdana" panose="020B0604030504040204" pitchFamily="34" charset="0"/>
              </a:rPr>
              <a:t>chất dạng thuốc phiện</a:t>
            </a:r>
            <a:r>
              <a:rPr lang="vi-VN" altLang="en-US" sz="2400">
                <a:solidFill>
                  <a:schemeClr val="tx1"/>
                </a:solidFill>
                <a:latin typeface="Verdana" panose="020B0604030504040204" pitchFamily="34" charset="0"/>
              </a:rPr>
              <a:t> gây ra.</a:t>
            </a:r>
          </a:p>
          <a:p>
            <a:r>
              <a:rPr lang="vi-VN" altLang="en-US" sz="2400">
                <a:solidFill>
                  <a:schemeClr val="tx1"/>
                </a:solidFill>
                <a:latin typeface="Verdana" panose="020B0604030504040204" pitchFamily="34" charset="0"/>
              </a:rPr>
              <a:t>Methadone tác dụng như các thuốc khác giúp điều trị các bệnh mãn tính.</a:t>
            </a:r>
          </a:p>
          <a:p>
            <a:r>
              <a:rPr lang="vi-VN" altLang="en-US" sz="2400">
                <a:solidFill>
                  <a:schemeClr val="tx1"/>
                </a:solidFill>
                <a:latin typeface="Verdana" panose="020B0604030504040204" pitchFamily="34" charset="0"/>
              </a:rPr>
              <a:t>Quan trọng để thiết lập một liều hiệu quả và đó có nghĩa là để cung cấp một liều đủ để ngăn các triệu chứng cai, đói thuốc và tái nghiện</a:t>
            </a:r>
            <a:endParaRPr lang="en-US" altLang="en-US" sz="2400">
              <a:solidFill>
                <a:schemeClr val="tx1"/>
              </a:solidFill>
              <a:latin typeface="Verdana" panose="020B0604030504040204" pitchFamily="34" charset="0"/>
            </a:endParaRPr>
          </a:p>
        </p:txBody>
      </p:sp>
      <p:pic>
        <p:nvPicPr>
          <p:cNvPr id="36868" name="Picture 5" descr="C:\Documents and Settings\Gloria\Application Data\Microsoft\Media Catalog\Downloaded Clips\cl64\j0250356.wmf">
            <a:extLst>
              <a:ext uri="{FF2B5EF4-FFF2-40B4-BE49-F238E27FC236}">
                <a16:creationId xmlns:a16="http://schemas.microsoft.com/office/drawing/2014/main" id="{78AC9DC9-37C1-46F3-BFE3-7705849B292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1295400"/>
            <a:ext cx="2259013" cy="1795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671319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a:extLst>
              <a:ext uri="{FF2B5EF4-FFF2-40B4-BE49-F238E27FC236}">
                <a16:creationId xmlns:a16="http://schemas.microsoft.com/office/drawing/2014/main" id="{611CA43E-6F44-4EFE-99FB-B4A83321AD8A}"/>
              </a:ext>
            </a:extLst>
          </p:cNvPr>
          <p:cNvSpPr>
            <a:spLocks noGrp="1" noChangeArrowheads="1"/>
          </p:cNvSpPr>
          <p:nvPr>
            <p:ph type="title"/>
          </p:nvPr>
        </p:nvSpPr>
        <p:spPr>
          <a:xfrm>
            <a:off x="779463" y="0"/>
            <a:ext cx="7583487" cy="1044575"/>
          </a:xfrm>
        </p:spPr>
        <p:txBody>
          <a:bodyPr/>
          <a:lstStyle/>
          <a:p>
            <a:pPr eaLnBrk="1" hangingPunct="1"/>
            <a:r>
              <a:rPr lang="en-US" altLang="en-US" sz="4000" b="1">
                <a:solidFill>
                  <a:srgbClr val="000000"/>
                </a:solidFill>
                <a:latin typeface="Verdana" panose="020B0604030504040204" pitchFamily="34" charset="0"/>
              </a:rPr>
              <a:t>Phong tỏa ma túy</a:t>
            </a:r>
          </a:p>
        </p:txBody>
      </p:sp>
      <p:sp>
        <p:nvSpPr>
          <p:cNvPr id="37891" name="Rectangle 3">
            <a:extLst>
              <a:ext uri="{FF2B5EF4-FFF2-40B4-BE49-F238E27FC236}">
                <a16:creationId xmlns:a16="http://schemas.microsoft.com/office/drawing/2014/main" id="{8F989920-9956-460C-A209-FE264531A361}"/>
              </a:ext>
            </a:extLst>
          </p:cNvPr>
          <p:cNvSpPr>
            <a:spLocks noGrp="1" noChangeArrowheads="1"/>
          </p:cNvSpPr>
          <p:nvPr>
            <p:ph type="body" idx="1"/>
          </p:nvPr>
        </p:nvSpPr>
        <p:spPr>
          <a:xfrm>
            <a:off x="838200" y="2438400"/>
            <a:ext cx="7848600" cy="3040063"/>
          </a:xfrm>
        </p:spPr>
        <p:txBody>
          <a:bodyPr>
            <a:normAutofit lnSpcReduction="10000"/>
          </a:bodyPr>
          <a:lstStyle/>
          <a:p>
            <a:pPr marL="533400" indent="-533400" eaLnBrk="1" hangingPunct="1">
              <a:buSzPct val="130000"/>
              <a:buFont typeface="Arial" panose="020B0604020202020204" pitchFamily="34" charset="0"/>
              <a:buChar char="•"/>
            </a:pPr>
            <a:r>
              <a:rPr lang="en-US" altLang="ja-JP" sz="2000" dirty="0">
                <a:solidFill>
                  <a:schemeClr val="tx1"/>
                </a:solidFill>
                <a:latin typeface="Verdana" panose="020B0604030504040204" pitchFamily="34" charset="0"/>
              </a:rPr>
              <a:t>Dole </a:t>
            </a:r>
            <a:r>
              <a:rPr lang="en-US" altLang="ja-JP" sz="2000" dirty="0" err="1">
                <a:solidFill>
                  <a:schemeClr val="tx1"/>
                </a:solidFill>
                <a:latin typeface="Verdana" panose="020B0604030504040204" pitchFamily="34" charset="0"/>
              </a:rPr>
              <a:t>và</a:t>
            </a:r>
            <a:r>
              <a:rPr lang="en-US" altLang="ja-JP" sz="2000" dirty="0">
                <a:solidFill>
                  <a:schemeClr val="tx1"/>
                </a:solidFill>
                <a:latin typeface="Verdana" panose="020B0604030504040204" pitchFamily="34" charset="0"/>
              </a:rPr>
              <a:t> </a:t>
            </a:r>
            <a:r>
              <a:rPr lang="en-US" altLang="ja-JP" sz="2000" dirty="0" err="1">
                <a:solidFill>
                  <a:schemeClr val="tx1"/>
                </a:solidFill>
                <a:latin typeface="Verdana" panose="020B0604030504040204" pitchFamily="34" charset="0"/>
              </a:rPr>
              <a:t>Nyswander</a:t>
            </a:r>
            <a:r>
              <a:rPr lang="en-US" altLang="ja-JP" sz="2000" dirty="0">
                <a:solidFill>
                  <a:schemeClr val="tx1"/>
                </a:solidFill>
                <a:latin typeface="Verdana" panose="020B0604030504040204" pitchFamily="34" charset="0"/>
              </a:rPr>
              <a:t> </a:t>
            </a:r>
            <a:r>
              <a:rPr lang="en-US" altLang="ja-JP" sz="2000" dirty="0" err="1">
                <a:solidFill>
                  <a:schemeClr val="tx1"/>
                </a:solidFill>
                <a:latin typeface="Verdana" panose="020B0604030504040204" pitchFamily="34" charset="0"/>
              </a:rPr>
              <a:t>gọi</a:t>
            </a:r>
            <a:r>
              <a:rPr lang="en-US" altLang="ja-JP" sz="2000" dirty="0">
                <a:solidFill>
                  <a:schemeClr val="tx1"/>
                </a:solidFill>
                <a:latin typeface="Verdana" panose="020B0604030504040204" pitchFamily="34" charset="0"/>
              </a:rPr>
              <a:t> </a:t>
            </a:r>
            <a:r>
              <a:rPr lang="en-US" altLang="ja-JP" sz="2000" dirty="0" err="1">
                <a:solidFill>
                  <a:schemeClr val="tx1"/>
                </a:solidFill>
                <a:latin typeface="Verdana" panose="020B0604030504040204" pitchFamily="34" charset="0"/>
              </a:rPr>
              <a:t>là</a:t>
            </a:r>
            <a:r>
              <a:rPr lang="en-US" altLang="ja-JP" sz="2000" dirty="0">
                <a:solidFill>
                  <a:schemeClr val="tx1"/>
                </a:solidFill>
                <a:latin typeface="Verdana" panose="020B0604030504040204" pitchFamily="34" charset="0"/>
              </a:rPr>
              <a:t> “</a:t>
            </a:r>
            <a:r>
              <a:rPr lang="en-US" altLang="ja-JP" sz="2000" dirty="0" err="1">
                <a:solidFill>
                  <a:schemeClr val="tx1"/>
                </a:solidFill>
                <a:latin typeface="Verdana" panose="020B0604030504040204" pitchFamily="34" charset="0"/>
              </a:rPr>
              <a:t>Phong</a:t>
            </a:r>
            <a:r>
              <a:rPr lang="en-US" altLang="ja-JP" sz="2000" dirty="0">
                <a:solidFill>
                  <a:schemeClr val="tx1"/>
                </a:solidFill>
                <a:latin typeface="Verdana" panose="020B0604030504040204" pitchFamily="34" charset="0"/>
              </a:rPr>
              <a:t> </a:t>
            </a:r>
            <a:r>
              <a:rPr lang="en-US" altLang="ja-JP" sz="2000" dirty="0" err="1">
                <a:solidFill>
                  <a:schemeClr val="tx1"/>
                </a:solidFill>
                <a:latin typeface="Verdana" panose="020B0604030504040204" pitchFamily="34" charset="0"/>
              </a:rPr>
              <a:t>tỏa</a:t>
            </a:r>
            <a:r>
              <a:rPr lang="en-US" altLang="ja-JP" sz="2000" dirty="0">
                <a:solidFill>
                  <a:schemeClr val="tx1"/>
                </a:solidFill>
                <a:latin typeface="Verdana" panose="020B0604030504040204" pitchFamily="34" charset="0"/>
              </a:rPr>
              <a:t> ma </a:t>
            </a:r>
            <a:r>
              <a:rPr lang="en-US" altLang="ja-JP" sz="2000" dirty="0" err="1">
                <a:solidFill>
                  <a:schemeClr val="tx1"/>
                </a:solidFill>
                <a:latin typeface="Verdana" panose="020B0604030504040204" pitchFamily="34" charset="0"/>
              </a:rPr>
              <a:t>túy</a:t>
            </a:r>
            <a:r>
              <a:rPr lang="en-US" altLang="ja-JP" sz="2000" dirty="0">
                <a:solidFill>
                  <a:schemeClr val="tx1"/>
                </a:solidFill>
                <a:latin typeface="Verdana" panose="020B0604030504040204" pitchFamily="34" charset="0"/>
              </a:rPr>
              <a:t>”</a:t>
            </a:r>
          </a:p>
          <a:p>
            <a:pPr marL="533400" indent="-533400" eaLnBrk="1" hangingPunct="1">
              <a:buSzPct val="130000"/>
              <a:buFont typeface="Arial" panose="020B0604020202020204" pitchFamily="34" charset="0"/>
              <a:buChar char="•"/>
            </a:pPr>
            <a:r>
              <a:rPr lang="en-US" altLang="en-US" sz="2000" dirty="0" err="1">
                <a:solidFill>
                  <a:schemeClr val="tx1"/>
                </a:solidFill>
                <a:latin typeface="Verdana" panose="020B0604030504040204" pitchFamily="34" charset="0"/>
              </a:rPr>
              <a:t>Họ</a:t>
            </a:r>
            <a:r>
              <a:rPr lang="en-US" altLang="en-US" sz="2000" dirty="0">
                <a:solidFill>
                  <a:schemeClr val="tx1"/>
                </a:solidFill>
                <a:latin typeface="Verdana" panose="020B0604030504040204" pitchFamily="34" charset="0"/>
              </a:rPr>
              <a:t> </a:t>
            </a:r>
            <a:r>
              <a:rPr lang="en-US" altLang="en-US" sz="2000" dirty="0" err="1">
                <a:solidFill>
                  <a:schemeClr val="tx1"/>
                </a:solidFill>
                <a:latin typeface="Verdana" panose="020B0604030504040204" pitchFamily="34" charset="0"/>
              </a:rPr>
              <a:t>tìm</a:t>
            </a:r>
            <a:r>
              <a:rPr lang="en-US" altLang="en-US" sz="2000" dirty="0">
                <a:solidFill>
                  <a:schemeClr val="tx1"/>
                </a:solidFill>
                <a:latin typeface="Verdana" panose="020B0604030504040204" pitchFamily="34" charset="0"/>
              </a:rPr>
              <a:t> </a:t>
            </a:r>
            <a:r>
              <a:rPr lang="en-US" altLang="en-US" sz="2000" dirty="0" err="1">
                <a:solidFill>
                  <a:schemeClr val="tx1"/>
                </a:solidFill>
                <a:latin typeface="Verdana" panose="020B0604030504040204" pitchFamily="34" charset="0"/>
              </a:rPr>
              <a:t>thấy</a:t>
            </a:r>
            <a:r>
              <a:rPr lang="en-US" altLang="en-US" sz="2000" dirty="0">
                <a:solidFill>
                  <a:schemeClr val="tx1"/>
                </a:solidFill>
                <a:latin typeface="Verdana" panose="020B0604030504040204" pitchFamily="34" charset="0"/>
              </a:rPr>
              <a:t> </a:t>
            </a:r>
            <a:r>
              <a:rPr lang="en-US" altLang="en-US" sz="2000" dirty="0" err="1">
                <a:solidFill>
                  <a:schemeClr val="tx1"/>
                </a:solidFill>
                <a:latin typeface="Verdana" panose="020B0604030504040204" pitchFamily="34" charset="0"/>
              </a:rPr>
              <a:t>rằng</a:t>
            </a:r>
            <a:r>
              <a:rPr lang="en-US" altLang="en-US" sz="2000" dirty="0">
                <a:solidFill>
                  <a:schemeClr val="tx1"/>
                </a:solidFill>
                <a:latin typeface="Verdana" panose="020B0604030504040204" pitchFamily="34" charset="0"/>
              </a:rPr>
              <a:t> </a:t>
            </a:r>
            <a:r>
              <a:rPr lang="en-US" altLang="en-US" sz="2000" dirty="0" err="1">
                <a:solidFill>
                  <a:schemeClr val="tx1"/>
                </a:solidFill>
                <a:latin typeface="Verdana" panose="020B0604030504040204" pitchFamily="34" charset="0"/>
              </a:rPr>
              <a:t>liều</a:t>
            </a:r>
            <a:r>
              <a:rPr lang="en-US" altLang="en-US" sz="2000" dirty="0">
                <a:solidFill>
                  <a:schemeClr val="tx1"/>
                </a:solidFill>
                <a:latin typeface="Verdana" panose="020B0604030504040204" pitchFamily="34" charset="0"/>
              </a:rPr>
              <a:t> </a:t>
            </a:r>
            <a:r>
              <a:rPr lang="en-US" altLang="en-US" sz="2000" dirty="0" err="1">
                <a:solidFill>
                  <a:schemeClr val="tx1"/>
                </a:solidFill>
                <a:latin typeface="Verdana" panose="020B0604030504040204" pitchFamily="34" charset="0"/>
              </a:rPr>
              <a:t>lượng</a:t>
            </a:r>
            <a:r>
              <a:rPr lang="en-US" altLang="en-US" sz="2000" dirty="0">
                <a:solidFill>
                  <a:schemeClr val="tx1"/>
                </a:solidFill>
                <a:latin typeface="Verdana" panose="020B0604030504040204" pitchFamily="34" charset="0"/>
              </a:rPr>
              <a:t> </a:t>
            </a:r>
            <a:r>
              <a:rPr lang="en-US" altLang="en-US" sz="2000" dirty="0" err="1">
                <a:solidFill>
                  <a:schemeClr val="tx1"/>
                </a:solidFill>
                <a:latin typeface="Verdana" panose="020B0604030504040204" pitchFamily="34" charset="0"/>
              </a:rPr>
              <a:t>giữa</a:t>
            </a:r>
            <a:r>
              <a:rPr lang="en-US" altLang="en-US" sz="2000" dirty="0">
                <a:solidFill>
                  <a:schemeClr val="tx1"/>
                </a:solidFill>
                <a:latin typeface="Verdana" panose="020B0604030504040204" pitchFamily="34" charset="0"/>
              </a:rPr>
              <a:t> 70 -</a:t>
            </a:r>
            <a:r>
              <a:rPr lang="en-US" altLang="en-US" sz="2000" dirty="0" smtClean="0">
                <a:solidFill>
                  <a:schemeClr val="tx1"/>
                </a:solidFill>
                <a:latin typeface="Verdana" panose="020B0604030504040204" pitchFamily="34" charset="0"/>
              </a:rPr>
              <a:t>100mg, methadone </a:t>
            </a:r>
            <a:r>
              <a:rPr lang="en-US" altLang="en-US" sz="2000" dirty="0" err="1">
                <a:solidFill>
                  <a:schemeClr val="tx1"/>
                </a:solidFill>
                <a:latin typeface="Verdana" panose="020B0604030504040204" pitchFamily="34" charset="0"/>
              </a:rPr>
              <a:t>khóa</a:t>
            </a:r>
            <a:r>
              <a:rPr lang="en-US" altLang="en-US" sz="2000" dirty="0">
                <a:solidFill>
                  <a:schemeClr val="tx1"/>
                </a:solidFill>
                <a:latin typeface="Verdana" panose="020B0604030504040204" pitchFamily="34" charset="0"/>
              </a:rPr>
              <a:t> </a:t>
            </a:r>
            <a:r>
              <a:rPr lang="en-US" altLang="en-US" sz="2000" dirty="0" err="1">
                <a:solidFill>
                  <a:schemeClr val="tx1"/>
                </a:solidFill>
                <a:latin typeface="Verdana" panose="020B0604030504040204" pitchFamily="34" charset="0"/>
              </a:rPr>
              <a:t>ảnh</a:t>
            </a:r>
            <a:r>
              <a:rPr lang="en-US" altLang="en-US" sz="2000" dirty="0">
                <a:solidFill>
                  <a:schemeClr val="tx1"/>
                </a:solidFill>
                <a:latin typeface="Verdana" panose="020B0604030504040204" pitchFamily="34" charset="0"/>
              </a:rPr>
              <a:t> </a:t>
            </a:r>
            <a:r>
              <a:rPr lang="en-US" altLang="en-US" sz="2000" dirty="0" err="1">
                <a:solidFill>
                  <a:schemeClr val="tx1"/>
                </a:solidFill>
                <a:latin typeface="Verdana" panose="020B0604030504040204" pitchFamily="34" charset="0"/>
              </a:rPr>
              <a:t>hưởng</a:t>
            </a:r>
            <a:r>
              <a:rPr lang="en-US" altLang="en-US" sz="2000" dirty="0">
                <a:solidFill>
                  <a:schemeClr val="tx1"/>
                </a:solidFill>
                <a:latin typeface="Verdana" panose="020B0604030504040204" pitchFamily="34" charset="0"/>
              </a:rPr>
              <a:t> </a:t>
            </a:r>
            <a:r>
              <a:rPr lang="en-US" altLang="en-US" sz="2000" dirty="0" err="1">
                <a:solidFill>
                  <a:schemeClr val="tx1"/>
                </a:solidFill>
                <a:latin typeface="Verdana" panose="020B0604030504040204" pitchFamily="34" charset="0"/>
              </a:rPr>
              <a:t>của</a:t>
            </a:r>
            <a:r>
              <a:rPr lang="en-US" altLang="en-US" sz="2000" dirty="0">
                <a:solidFill>
                  <a:schemeClr val="tx1"/>
                </a:solidFill>
                <a:latin typeface="Verdana" panose="020B0604030504040204" pitchFamily="34" charset="0"/>
              </a:rPr>
              <a:t> </a:t>
            </a:r>
            <a:r>
              <a:rPr lang="en-US" altLang="en-US" sz="2000" dirty="0" err="1">
                <a:solidFill>
                  <a:schemeClr val="tx1"/>
                </a:solidFill>
                <a:latin typeface="Verdana" panose="020B0604030504040204" pitchFamily="34" charset="0"/>
              </a:rPr>
              <a:t>các</a:t>
            </a:r>
            <a:r>
              <a:rPr lang="en-US" altLang="en-US" sz="2000" dirty="0">
                <a:solidFill>
                  <a:schemeClr val="tx1"/>
                </a:solidFill>
                <a:latin typeface="Verdana" panose="020B0604030504040204" pitchFamily="34" charset="0"/>
              </a:rPr>
              <a:t> </a:t>
            </a:r>
            <a:r>
              <a:rPr lang="en-US" altLang="en-US" sz="2000" dirty="0" err="1">
                <a:solidFill>
                  <a:schemeClr val="tx1"/>
                </a:solidFill>
                <a:latin typeface="Verdana" panose="020B0604030504040204" pitchFamily="34" charset="0"/>
              </a:rPr>
              <a:t>chất</a:t>
            </a:r>
            <a:r>
              <a:rPr lang="en-US" altLang="en-US" sz="2000" dirty="0">
                <a:solidFill>
                  <a:schemeClr val="tx1"/>
                </a:solidFill>
                <a:latin typeface="Verdana" panose="020B0604030504040204" pitchFamily="34" charset="0"/>
              </a:rPr>
              <a:t> </a:t>
            </a:r>
            <a:r>
              <a:rPr lang="en-US" altLang="en-US" sz="2000" dirty="0" err="1">
                <a:solidFill>
                  <a:schemeClr val="tx1"/>
                </a:solidFill>
                <a:latin typeface="Verdana" panose="020B0604030504040204" pitchFamily="34" charset="0"/>
              </a:rPr>
              <a:t>dạng</a:t>
            </a:r>
            <a:r>
              <a:rPr lang="en-US" altLang="en-US" sz="2000" dirty="0">
                <a:solidFill>
                  <a:schemeClr val="tx1"/>
                </a:solidFill>
                <a:latin typeface="Verdana" panose="020B0604030504040204" pitchFamily="34" charset="0"/>
              </a:rPr>
              <a:t> </a:t>
            </a:r>
            <a:r>
              <a:rPr lang="en-US" altLang="en-US" sz="2000" dirty="0" err="1">
                <a:solidFill>
                  <a:schemeClr val="tx1"/>
                </a:solidFill>
                <a:latin typeface="Verdana" panose="020B0604030504040204" pitchFamily="34" charset="0"/>
              </a:rPr>
              <a:t>thuốc</a:t>
            </a:r>
            <a:r>
              <a:rPr lang="en-US" altLang="en-US" sz="2000" dirty="0">
                <a:solidFill>
                  <a:schemeClr val="tx1"/>
                </a:solidFill>
                <a:latin typeface="Verdana" panose="020B0604030504040204" pitchFamily="34" charset="0"/>
              </a:rPr>
              <a:t> </a:t>
            </a:r>
            <a:r>
              <a:rPr lang="en-US" altLang="en-US" sz="2000" dirty="0" err="1">
                <a:solidFill>
                  <a:schemeClr val="tx1"/>
                </a:solidFill>
                <a:latin typeface="Verdana" panose="020B0604030504040204" pitchFamily="34" charset="0"/>
              </a:rPr>
              <a:t>phiện</a:t>
            </a:r>
            <a:r>
              <a:rPr lang="en-US" altLang="en-US" sz="2000" dirty="0">
                <a:solidFill>
                  <a:schemeClr val="tx1"/>
                </a:solidFill>
                <a:latin typeface="Verdana" panose="020B0604030504040204" pitchFamily="34" charset="0"/>
              </a:rPr>
              <a:t> (</a:t>
            </a:r>
            <a:r>
              <a:rPr lang="en-US" altLang="en-US" sz="2000" dirty="0" err="1">
                <a:solidFill>
                  <a:schemeClr val="tx1"/>
                </a:solidFill>
                <a:latin typeface="Verdana" panose="020B0604030504040204" pitchFamily="34" charset="0"/>
              </a:rPr>
              <a:t>trung</a:t>
            </a:r>
            <a:r>
              <a:rPr lang="en-US" altLang="en-US" sz="2000" dirty="0">
                <a:solidFill>
                  <a:schemeClr val="tx1"/>
                </a:solidFill>
                <a:latin typeface="Verdana" panose="020B0604030504040204" pitchFamily="34" charset="0"/>
              </a:rPr>
              <a:t> </a:t>
            </a:r>
            <a:r>
              <a:rPr lang="en-US" altLang="en-US" sz="2000" dirty="0" err="1">
                <a:solidFill>
                  <a:schemeClr val="tx1"/>
                </a:solidFill>
                <a:latin typeface="Verdana" panose="020B0604030504040204" pitchFamily="34" charset="0"/>
              </a:rPr>
              <a:t>bình</a:t>
            </a:r>
            <a:r>
              <a:rPr lang="en-US" altLang="en-US" sz="2000" dirty="0">
                <a:solidFill>
                  <a:schemeClr val="tx1"/>
                </a:solidFill>
                <a:latin typeface="Verdana" panose="020B0604030504040204" pitchFamily="34" charset="0"/>
              </a:rPr>
              <a:t>, </a:t>
            </a:r>
            <a:r>
              <a:rPr lang="en-US" altLang="en-US" sz="2000" dirty="0" err="1">
                <a:solidFill>
                  <a:schemeClr val="tx1"/>
                </a:solidFill>
                <a:latin typeface="Verdana" panose="020B0604030504040204" pitchFamily="34" charset="0"/>
              </a:rPr>
              <a:t>liều</a:t>
            </a:r>
            <a:r>
              <a:rPr lang="en-US" altLang="en-US" sz="2000" dirty="0">
                <a:solidFill>
                  <a:schemeClr val="tx1"/>
                </a:solidFill>
                <a:latin typeface="Verdana" panose="020B0604030504040204" pitchFamily="34" charset="0"/>
              </a:rPr>
              <a:t> </a:t>
            </a:r>
            <a:r>
              <a:rPr lang="en-US" altLang="en-US" sz="2000" dirty="0" err="1">
                <a:solidFill>
                  <a:schemeClr val="tx1"/>
                </a:solidFill>
                <a:latin typeface="Verdana" panose="020B0604030504040204" pitchFamily="34" charset="0"/>
              </a:rPr>
              <a:t>lượng</a:t>
            </a:r>
            <a:r>
              <a:rPr lang="en-US" altLang="en-US" sz="2000" dirty="0">
                <a:solidFill>
                  <a:schemeClr val="tx1"/>
                </a:solidFill>
                <a:latin typeface="Verdana" panose="020B0604030504040204" pitchFamily="34" charset="0"/>
              </a:rPr>
              <a:t> </a:t>
            </a:r>
            <a:r>
              <a:rPr lang="en-US" altLang="en-US" sz="2000" dirty="0" err="1">
                <a:solidFill>
                  <a:schemeClr val="tx1"/>
                </a:solidFill>
                <a:latin typeface="Verdana" panose="020B0604030504040204" pitchFamily="34" charset="0"/>
              </a:rPr>
              <a:t>bác</a:t>
            </a:r>
            <a:r>
              <a:rPr lang="en-US" altLang="en-US" sz="2000" dirty="0">
                <a:solidFill>
                  <a:schemeClr val="tx1"/>
                </a:solidFill>
                <a:latin typeface="Verdana" panose="020B0604030504040204" pitchFamily="34" charset="0"/>
              </a:rPr>
              <a:t> </a:t>
            </a:r>
            <a:r>
              <a:rPr lang="en-US" altLang="en-US" sz="2000" dirty="0" err="1">
                <a:solidFill>
                  <a:schemeClr val="tx1"/>
                </a:solidFill>
                <a:latin typeface="Verdana" panose="020B0604030504040204" pitchFamily="34" charset="0"/>
              </a:rPr>
              <a:t>sỹ</a:t>
            </a:r>
            <a:r>
              <a:rPr lang="en-US" altLang="en-US" sz="2000" dirty="0">
                <a:solidFill>
                  <a:schemeClr val="tx1"/>
                </a:solidFill>
                <a:latin typeface="Verdana" panose="020B0604030504040204" pitchFamily="34" charset="0"/>
              </a:rPr>
              <a:t> </a:t>
            </a:r>
            <a:r>
              <a:rPr lang="en-US" altLang="en-US" sz="2000" dirty="0" err="1">
                <a:solidFill>
                  <a:schemeClr val="tx1"/>
                </a:solidFill>
                <a:latin typeface="Verdana" panose="020B0604030504040204" pitchFamily="34" charset="0"/>
              </a:rPr>
              <a:t>cho</a:t>
            </a:r>
            <a:r>
              <a:rPr lang="en-US" altLang="en-US" sz="2000" dirty="0">
                <a:solidFill>
                  <a:schemeClr val="tx1"/>
                </a:solidFill>
                <a:latin typeface="Verdana" panose="020B0604030504040204" pitchFamily="34" charset="0"/>
              </a:rPr>
              <a:t> </a:t>
            </a:r>
            <a:r>
              <a:rPr lang="en-US" altLang="en-US" sz="2000" dirty="0" err="1">
                <a:solidFill>
                  <a:schemeClr val="tx1"/>
                </a:solidFill>
                <a:latin typeface="Verdana" panose="020B0604030504040204" pitchFamily="34" charset="0"/>
              </a:rPr>
              <a:t>từng</a:t>
            </a:r>
            <a:r>
              <a:rPr lang="en-US" altLang="en-US" sz="2000" dirty="0">
                <a:solidFill>
                  <a:schemeClr val="tx1"/>
                </a:solidFill>
                <a:latin typeface="Verdana" panose="020B0604030504040204" pitchFamily="34" charset="0"/>
              </a:rPr>
              <a:t> </a:t>
            </a:r>
            <a:r>
              <a:rPr lang="en-US" altLang="en-US" sz="2000" dirty="0" err="1">
                <a:solidFill>
                  <a:schemeClr val="tx1"/>
                </a:solidFill>
                <a:latin typeface="Verdana" panose="020B0604030504040204" pitchFamily="34" charset="0"/>
              </a:rPr>
              <a:t>người</a:t>
            </a:r>
            <a:r>
              <a:rPr lang="en-US" altLang="en-US" sz="2000" dirty="0">
                <a:solidFill>
                  <a:schemeClr val="tx1"/>
                </a:solidFill>
                <a:latin typeface="Verdana" panose="020B0604030504040204" pitchFamily="34" charset="0"/>
              </a:rPr>
              <a:t> </a:t>
            </a:r>
            <a:r>
              <a:rPr lang="en-US" altLang="en-US" sz="2000" dirty="0" err="1">
                <a:solidFill>
                  <a:schemeClr val="tx1"/>
                </a:solidFill>
                <a:latin typeface="Verdana" panose="020B0604030504040204" pitchFamily="34" charset="0"/>
              </a:rPr>
              <a:t>bệnh</a:t>
            </a:r>
            <a:r>
              <a:rPr lang="en-US" altLang="en-US" sz="2000" dirty="0">
                <a:solidFill>
                  <a:schemeClr val="tx1"/>
                </a:solidFill>
                <a:latin typeface="Verdana" panose="020B0604030504040204" pitchFamily="34" charset="0"/>
              </a:rPr>
              <a:t>)</a:t>
            </a:r>
          </a:p>
          <a:p>
            <a:pPr marL="533400" indent="-533400" eaLnBrk="1" hangingPunct="1">
              <a:spcAft>
                <a:spcPts val="350"/>
              </a:spcAft>
              <a:buSzPct val="130000"/>
              <a:buFont typeface="Arial" panose="020B0604020202020204" pitchFamily="34" charset="0"/>
              <a:buChar char="•"/>
            </a:pPr>
            <a:r>
              <a:rPr lang="en-US" altLang="en-US" sz="2000" dirty="0" err="1">
                <a:solidFill>
                  <a:srgbClr val="3C6507"/>
                </a:solidFill>
                <a:latin typeface="Verdana" panose="020B0604030504040204" pitchFamily="34" charset="0"/>
              </a:rPr>
              <a:t>Quan</a:t>
            </a:r>
            <a:r>
              <a:rPr lang="en-US" altLang="en-US" sz="2000" dirty="0">
                <a:solidFill>
                  <a:srgbClr val="3C6507"/>
                </a:solidFill>
                <a:latin typeface="Verdana" panose="020B0604030504040204" pitchFamily="34" charset="0"/>
              </a:rPr>
              <a:t> </a:t>
            </a:r>
            <a:r>
              <a:rPr lang="en-US" altLang="en-US" sz="2000" dirty="0" err="1">
                <a:solidFill>
                  <a:srgbClr val="3C6507"/>
                </a:solidFill>
                <a:latin typeface="Verdana" panose="020B0604030504040204" pitchFamily="34" charset="0"/>
              </a:rPr>
              <a:t>trọng</a:t>
            </a:r>
            <a:r>
              <a:rPr lang="en-US" altLang="en-US" sz="2000" dirty="0">
                <a:solidFill>
                  <a:srgbClr val="3C6507"/>
                </a:solidFill>
                <a:latin typeface="Verdana" panose="020B0604030504040204" pitchFamily="34" charset="0"/>
              </a:rPr>
              <a:t> </a:t>
            </a:r>
            <a:r>
              <a:rPr lang="en-US" altLang="en-US" sz="2000" dirty="0" err="1">
                <a:solidFill>
                  <a:srgbClr val="3C6507"/>
                </a:solidFill>
                <a:latin typeface="Verdana" panose="020B0604030504040204" pitchFamily="34" charset="0"/>
              </a:rPr>
              <a:t>hơn</a:t>
            </a:r>
            <a:r>
              <a:rPr lang="en-US" altLang="en-US" sz="2000" dirty="0">
                <a:solidFill>
                  <a:srgbClr val="3C6507"/>
                </a:solidFill>
                <a:latin typeface="Verdana" panose="020B0604030504040204" pitchFamily="34" charset="0"/>
              </a:rPr>
              <a:t>, </a:t>
            </a:r>
            <a:r>
              <a:rPr lang="en-US" altLang="en-US" sz="2000" dirty="0" err="1">
                <a:solidFill>
                  <a:srgbClr val="3C6507"/>
                </a:solidFill>
                <a:latin typeface="Verdana" panose="020B0604030504040204" pitchFamily="34" charset="0"/>
              </a:rPr>
              <a:t>làm</a:t>
            </a:r>
            <a:r>
              <a:rPr lang="en-US" altLang="en-US" sz="2000" dirty="0">
                <a:solidFill>
                  <a:srgbClr val="3C6507"/>
                </a:solidFill>
                <a:latin typeface="Verdana" panose="020B0604030504040204" pitchFamily="34" charset="0"/>
              </a:rPr>
              <a:t> </a:t>
            </a:r>
            <a:r>
              <a:rPr lang="en-US" altLang="en-US" sz="2000" dirty="0" err="1" smtClean="0">
                <a:solidFill>
                  <a:srgbClr val="3C6507"/>
                </a:solidFill>
                <a:latin typeface="Verdana" panose="020B0604030504040204" pitchFamily="34" charset="0"/>
              </a:rPr>
              <a:t>giảm</a:t>
            </a:r>
            <a:r>
              <a:rPr lang="en-US" altLang="en-US" sz="2000" dirty="0" smtClean="0">
                <a:solidFill>
                  <a:srgbClr val="3C6507"/>
                </a:solidFill>
                <a:latin typeface="Verdana" panose="020B0604030504040204" pitchFamily="34" charset="0"/>
              </a:rPr>
              <a:t> </a:t>
            </a:r>
            <a:r>
              <a:rPr lang="en-US" altLang="en-US" sz="2000" dirty="0" err="1" smtClean="0">
                <a:solidFill>
                  <a:srgbClr val="3C6507"/>
                </a:solidFill>
                <a:latin typeface="Verdana" panose="020B0604030504040204" pitchFamily="34" charset="0"/>
              </a:rPr>
              <a:t>đáng</a:t>
            </a:r>
            <a:r>
              <a:rPr lang="en-US" altLang="en-US" sz="2000" dirty="0" smtClean="0">
                <a:solidFill>
                  <a:srgbClr val="3C6507"/>
                </a:solidFill>
                <a:latin typeface="Verdana" panose="020B0604030504040204" pitchFamily="34" charset="0"/>
              </a:rPr>
              <a:t> </a:t>
            </a:r>
            <a:r>
              <a:rPr lang="en-US" altLang="en-US" sz="2000" dirty="0" err="1" smtClean="0">
                <a:solidFill>
                  <a:srgbClr val="3C6507"/>
                </a:solidFill>
                <a:latin typeface="Verdana" panose="020B0604030504040204" pitchFamily="34" charset="0"/>
              </a:rPr>
              <a:t>kể</a:t>
            </a:r>
            <a:r>
              <a:rPr lang="en-US" altLang="en-US" sz="2000" dirty="0" smtClean="0">
                <a:solidFill>
                  <a:srgbClr val="3C6507"/>
                </a:solidFill>
                <a:latin typeface="Verdana" panose="020B0604030504040204" pitchFamily="34" charset="0"/>
              </a:rPr>
              <a:t>/</a:t>
            </a:r>
            <a:r>
              <a:rPr lang="en-US" altLang="en-US" sz="2000" dirty="0" err="1" smtClean="0">
                <a:solidFill>
                  <a:srgbClr val="3C6507"/>
                </a:solidFill>
                <a:latin typeface="Verdana" panose="020B0604030504040204" pitchFamily="34" charset="0"/>
              </a:rPr>
              <a:t>mất</a:t>
            </a:r>
            <a:r>
              <a:rPr lang="en-US" altLang="en-US" sz="2000" dirty="0" smtClean="0">
                <a:solidFill>
                  <a:srgbClr val="3C6507"/>
                </a:solidFill>
                <a:latin typeface="Verdana" panose="020B0604030504040204" pitchFamily="34" charset="0"/>
              </a:rPr>
              <a:t> </a:t>
            </a:r>
            <a:r>
              <a:rPr lang="en-US" altLang="en-US" sz="2000" dirty="0" err="1">
                <a:solidFill>
                  <a:srgbClr val="3C6507"/>
                </a:solidFill>
                <a:latin typeface="Verdana" panose="020B0604030504040204" pitchFamily="34" charset="0"/>
              </a:rPr>
              <a:t>sự</a:t>
            </a:r>
            <a:r>
              <a:rPr lang="en-US" altLang="en-US" sz="2000" dirty="0">
                <a:solidFill>
                  <a:srgbClr val="3C6507"/>
                </a:solidFill>
                <a:latin typeface="Verdana" panose="020B0604030504040204" pitchFamily="34" charset="0"/>
              </a:rPr>
              <a:t> </a:t>
            </a:r>
            <a:r>
              <a:rPr lang="en-US" altLang="en-US" sz="2000" dirty="0" err="1">
                <a:solidFill>
                  <a:srgbClr val="3C6507"/>
                </a:solidFill>
                <a:latin typeface="Verdana" panose="020B0604030504040204" pitchFamily="34" charset="0"/>
              </a:rPr>
              <a:t>thèm</a:t>
            </a:r>
            <a:r>
              <a:rPr lang="en-US" altLang="en-US" sz="2000" dirty="0">
                <a:solidFill>
                  <a:srgbClr val="3C6507"/>
                </a:solidFill>
                <a:latin typeface="Verdana" panose="020B0604030504040204" pitchFamily="34" charset="0"/>
              </a:rPr>
              <a:t> </a:t>
            </a:r>
            <a:r>
              <a:rPr lang="en-US" altLang="en-US" sz="2000" dirty="0" err="1">
                <a:solidFill>
                  <a:srgbClr val="3C6507"/>
                </a:solidFill>
                <a:latin typeface="Verdana" panose="020B0604030504040204" pitchFamily="34" charset="0"/>
              </a:rPr>
              <a:t>nhớ</a:t>
            </a:r>
            <a:endParaRPr lang="en-US" altLang="en-US" sz="2000" dirty="0">
              <a:solidFill>
                <a:srgbClr val="3C6507"/>
              </a:solidFill>
              <a:latin typeface="Verdana" panose="020B0604030504040204" pitchFamily="34" charset="0"/>
            </a:endParaRPr>
          </a:p>
          <a:p>
            <a:pPr marL="533400" indent="-533400" eaLnBrk="1" hangingPunct="1">
              <a:spcAft>
                <a:spcPts val="350"/>
              </a:spcAft>
              <a:buSzPct val="130000"/>
              <a:buFont typeface="Arial" panose="020B0604020202020204" pitchFamily="34" charset="0"/>
              <a:buChar char="•"/>
            </a:pPr>
            <a:r>
              <a:rPr lang="en-US" altLang="en-US" sz="2000" dirty="0" err="1">
                <a:solidFill>
                  <a:schemeClr val="tx1"/>
                </a:solidFill>
                <a:latin typeface="Verdana" panose="020B0604030504040204" pitchFamily="34" charset="0"/>
              </a:rPr>
              <a:t>Không</a:t>
            </a:r>
            <a:r>
              <a:rPr lang="en-US" altLang="en-US" sz="2000" dirty="0">
                <a:solidFill>
                  <a:schemeClr val="tx1"/>
                </a:solidFill>
                <a:latin typeface="Verdana" panose="020B0604030504040204" pitchFamily="34" charset="0"/>
              </a:rPr>
              <a:t> </a:t>
            </a:r>
            <a:r>
              <a:rPr lang="en-US" altLang="en-US" sz="2000" dirty="0" err="1">
                <a:solidFill>
                  <a:schemeClr val="tx1"/>
                </a:solidFill>
                <a:latin typeface="Verdana" panose="020B0604030504040204" pitchFamily="34" charset="0"/>
              </a:rPr>
              <a:t>mất</a:t>
            </a:r>
            <a:r>
              <a:rPr lang="en-US" altLang="en-US" sz="2000" dirty="0">
                <a:solidFill>
                  <a:schemeClr val="tx1"/>
                </a:solidFill>
                <a:latin typeface="Verdana" panose="020B0604030504040204" pitchFamily="34" charset="0"/>
              </a:rPr>
              <a:t> </a:t>
            </a:r>
            <a:r>
              <a:rPr lang="en-US" altLang="en-US" sz="2000" dirty="0" err="1">
                <a:solidFill>
                  <a:schemeClr val="tx1"/>
                </a:solidFill>
                <a:latin typeface="Verdana" panose="020B0604030504040204" pitchFamily="34" charset="0"/>
              </a:rPr>
              <a:t>tác</a:t>
            </a:r>
            <a:r>
              <a:rPr lang="en-US" altLang="en-US" sz="2000" dirty="0">
                <a:solidFill>
                  <a:schemeClr val="tx1"/>
                </a:solidFill>
                <a:latin typeface="Verdana" panose="020B0604030504040204" pitchFamily="34" charset="0"/>
              </a:rPr>
              <a:t> </a:t>
            </a:r>
            <a:r>
              <a:rPr lang="en-US" altLang="en-US" sz="2000" dirty="0" err="1">
                <a:solidFill>
                  <a:schemeClr val="tx1"/>
                </a:solidFill>
                <a:latin typeface="Verdana" panose="020B0604030504040204" pitchFamily="34" charset="0"/>
              </a:rPr>
              <a:t>dụng</a:t>
            </a:r>
            <a:r>
              <a:rPr lang="en-US" altLang="en-US" sz="2000" dirty="0">
                <a:solidFill>
                  <a:schemeClr val="tx1"/>
                </a:solidFill>
                <a:latin typeface="Verdana" panose="020B0604030504040204" pitchFamily="34" charset="0"/>
              </a:rPr>
              <a:t> </a:t>
            </a:r>
            <a:r>
              <a:rPr lang="en-US" altLang="en-US" sz="2000" dirty="0" err="1">
                <a:solidFill>
                  <a:schemeClr val="tx1"/>
                </a:solidFill>
                <a:latin typeface="Verdana" panose="020B0604030504040204" pitchFamily="34" charset="0"/>
              </a:rPr>
              <a:t>giảm</a:t>
            </a:r>
            <a:r>
              <a:rPr lang="en-US" altLang="en-US" sz="2000" dirty="0">
                <a:solidFill>
                  <a:schemeClr val="tx1"/>
                </a:solidFill>
                <a:latin typeface="Verdana" panose="020B0604030504040204" pitchFamily="34" charset="0"/>
              </a:rPr>
              <a:t> </a:t>
            </a:r>
            <a:r>
              <a:rPr lang="en-US" altLang="en-US" sz="2000" dirty="0" err="1">
                <a:solidFill>
                  <a:schemeClr val="tx1"/>
                </a:solidFill>
                <a:latin typeface="Verdana" panose="020B0604030504040204" pitchFamily="34" charset="0"/>
              </a:rPr>
              <a:t>đau</a:t>
            </a:r>
            <a:r>
              <a:rPr lang="en-US" altLang="en-US" sz="2000" dirty="0">
                <a:solidFill>
                  <a:schemeClr val="tx1"/>
                </a:solidFill>
                <a:latin typeface="Verdana" panose="020B0604030504040204" pitchFamily="34" charset="0"/>
              </a:rPr>
              <a:t> </a:t>
            </a:r>
            <a:r>
              <a:rPr lang="en-US" altLang="en-US" sz="2000" dirty="0" err="1">
                <a:solidFill>
                  <a:schemeClr val="tx1"/>
                </a:solidFill>
                <a:latin typeface="Verdana" panose="020B0604030504040204" pitchFamily="34" charset="0"/>
              </a:rPr>
              <a:t>trong</a:t>
            </a:r>
            <a:r>
              <a:rPr lang="en-US" altLang="en-US" sz="2000" dirty="0">
                <a:solidFill>
                  <a:schemeClr val="tx1"/>
                </a:solidFill>
                <a:latin typeface="Verdana" panose="020B0604030504040204" pitchFamily="34" charset="0"/>
              </a:rPr>
              <a:t> </a:t>
            </a:r>
            <a:r>
              <a:rPr lang="en-US" altLang="en-US" sz="2000" dirty="0" err="1">
                <a:solidFill>
                  <a:schemeClr val="tx1"/>
                </a:solidFill>
                <a:latin typeface="Verdana" panose="020B0604030504040204" pitchFamily="34" charset="0"/>
              </a:rPr>
              <a:t>trường</a:t>
            </a:r>
            <a:r>
              <a:rPr lang="en-US" altLang="en-US" sz="2000" dirty="0">
                <a:solidFill>
                  <a:schemeClr val="tx1"/>
                </a:solidFill>
                <a:latin typeface="Verdana" panose="020B0604030504040204" pitchFamily="34" charset="0"/>
              </a:rPr>
              <a:t> </a:t>
            </a:r>
            <a:r>
              <a:rPr lang="en-US" altLang="en-US" sz="2000" dirty="0" err="1">
                <a:solidFill>
                  <a:schemeClr val="tx1"/>
                </a:solidFill>
                <a:latin typeface="Verdana" panose="020B0604030504040204" pitchFamily="34" charset="0"/>
              </a:rPr>
              <a:t>hợp</a:t>
            </a:r>
            <a:r>
              <a:rPr lang="en-US" altLang="en-US" sz="2000" dirty="0">
                <a:solidFill>
                  <a:schemeClr val="tx1"/>
                </a:solidFill>
                <a:latin typeface="Verdana" panose="020B0604030504040204" pitchFamily="34" charset="0"/>
              </a:rPr>
              <a:t> </a:t>
            </a:r>
            <a:r>
              <a:rPr lang="en-US" altLang="en-US" sz="2000" dirty="0" err="1">
                <a:solidFill>
                  <a:schemeClr val="tx1"/>
                </a:solidFill>
                <a:latin typeface="Verdana" panose="020B0604030504040204" pitchFamily="34" charset="0"/>
              </a:rPr>
              <a:t>đang</a:t>
            </a:r>
            <a:r>
              <a:rPr lang="en-US" altLang="en-US" sz="2000" dirty="0">
                <a:solidFill>
                  <a:schemeClr val="tx1"/>
                </a:solidFill>
                <a:latin typeface="Verdana" panose="020B0604030504040204" pitchFamily="34" charset="0"/>
              </a:rPr>
              <a:t> </a:t>
            </a:r>
            <a:r>
              <a:rPr lang="en-US" altLang="en-US" sz="2000" dirty="0" err="1">
                <a:solidFill>
                  <a:schemeClr val="tx1"/>
                </a:solidFill>
                <a:latin typeface="Verdana" panose="020B0604030504040204" pitchFamily="34" charset="0"/>
              </a:rPr>
              <a:t>được</a:t>
            </a:r>
            <a:r>
              <a:rPr lang="en-US" altLang="en-US" sz="2000" dirty="0">
                <a:solidFill>
                  <a:schemeClr val="tx1"/>
                </a:solidFill>
                <a:latin typeface="Verdana" panose="020B0604030504040204" pitchFamily="34" charset="0"/>
              </a:rPr>
              <a:t> </a:t>
            </a:r>
            <a:r>
              <a:rPr lang="en-US" altLang="en-US" sz="2000" dirty="0" err="1">
                <a:solidFill>
                  <a:schemeClr val="tx1"/>
                </a:solidFill>
                <a:latin typeface="Verdana" panose="020B0604030504040204" pitchFamily="34" charset="0"/>
              </a:rPr>
              <a:t>điều</a:t>
            </a:r>
            <a:r>
              <a:rPr lang="en-US" altLang="en-US" sz="2000" dirty="0">
                <a:solidFill>
                  <a:schemeClr val="tx1"/>
                </a:solidFill>
                <a:latin typeface="Verdana" panose="020B0604030504040204" pitchFamily="34" charset="0"/>
              </a:rPr>
              <a:t> </a:t>
            </a:r>
            <a:r>
              <a:rPr lang="en-US" altLang="en-US" sz="2000" dirty="0" err="1">
                <a:solidFill>
                  <a:schemeClr val="tx1"/>
                </a:solidFill>
                <a:latin typeface="Verdana" panose="020B0604030504040204" pitchFamily="34" charset="0"/>
              </a:rPr>
              <a:t>trị</a:t>
            </a:r>
            <a:r>
              <a:rPr lang="en-US" altLang="en-US" sz="2000" dirty="0">
                <a:solidFill>
                  <a:schemeClr val="tx1"/>
                </a:solidFill>
                <a:latin typeface="Verdana" panose="020B0604030504040204" pitchFamily="34" charset="0"/>
              </a:rPr>
              <a:t> </a:t>
            </a:r>
            <a:r>
              <a:rPr lang="en-US" altLang="en-US" sz="2000" dirty="0" err="1">
                <a:solidFill>
                  <a:schemeClr val="tx1"/>
                </a:solidFill>
                <a:latin typeface="Verdana" panose="020B0604030504040204" pitchFamily="34" charset="0"/>
              </a:rPr>
              <a:t>đau</a:t>
            </a:r>
            <a:r>
              <a:rPr lang="en-US" altLang="en-US" sz="2000" dirty="0">
                <a:solidFill>
                  <a:schemeClr val="tx1"/>
                </a:solidFill>
                <a:latin typeface="Verdana" panose="020B0604030504040204" pitchFamily="34" charset="0"/>
              </a:rPr>
              <a:t>, </a:t>
            </a:r>
            <a:r>
              <a:rPr lang="en-US" altLang="en-US" sz="2000" dirty="0" err="1">
                <a:solidFill>
                  <a:schemeClr val="tx1"/>
                </a:solidFill>
                <a:latin typeface="Verdana" panose="020B0604030504040204" pitchFamily="34" charset="0"/>
              </a:rPr>
              <a:t>nhưng</a:t>
            </a:r>
            <a:r>
              <a:rPr lang="en-US" altLang="en-US" sz="2000" dirty="0">
                <a:solidFill>
                  <a:schemeClr val="tx1"/>
                </a:solidFill>
                <a:latin typeface="Verdana" panose="020B0604030504040204" pitchFamily="34" charset="0"/>
              </a:rPr>
              <a:t> </a:t>
            </a:r>
            <a:r>
              <a:rPr lang="en-US" altLang="en-US" sz="2000" dirty="0" err="1">
                <a:solidFill>
                  <a:schemeClr val="tx1"/>
                </a:solidFill>
                <a:latin typeface="Verdana" panose="020B0604030504040204" pitchFamily="34" charset="0"/>
              </a:rPr>
              <a:t>nó</a:t>
            </a:r>
            <a:r>
              <a:rPr lang="en-US" altLang="en-US" sz="2000" dirty="0">
                <a:solidFill>
                  <a:schemeClr val="tx1"/>
                </a:solidFill>
                <a:latin typeface="Verdana" panose="020B0604030504040204" pitchFamily="34" charset="0"/>
              </a:rPr>
              <a:t> </a:t>
            </a:r>
            <a:r>
              <a:rPr lang="en-US" altLang="en-US" sz="2000" dirty="0" err="1">
                <a:solidFill>
                  <a:schemeClr val="tx1"/>
                </a:solidFill>
                <a:latin typeface="Verdana" panose="020B0604030504040204" pitchFamily="34" charset="0"/>
              </a:rPr>
              <a:t>sẽ</a:t>
            </a:r>
            <a:r>
              <a:rPr lang="en-US" altLang="en-US" sz="2000" dirty="0">
                <a:solidFill>
                  <a:schemeClr val="tx1"/>
                </a:solidFill>
                <a:latin typeface="Verdana" panose="020B0604030504040204" pitchFamily="34" charset="0"/>
              </a:rPr>
              <a:t> </a:t>
            </a:r>
            <a:r>
              <a:rPr lang="en-US" altLang="en-US" sz="2000" dirty="0" err="1">
                <a:solidFill>
                  <a:schemeClr val="tx1"/>
                </a:solidFill>
                <a:latin typeface="Verdana" panose="020B0604030504040204" pitchFamily="34" charset="0"/>
              </a:rPr>
              <a:t>khóa</a:t>
            </a:r>
            <a:r>
              <a:rPr lang="en-US" altLang="en-US" sz="2000" dirty="0">
                <a:solidFill>
                  <a:schemeClr val="tx1"/>
                </a:solidFill>
                <a:latin typeface="Verdana" panose="020B0604030504040204" pitchFamily="34" charset="0"/>
              </a:rPr>
              <a:t> </a:t>
            </a:r>
            <a:r>
              <a:rPr lang="en-US" altLang="en-US" sz="2000" dirty="0" err="1">
                <a:solidFill>
                  <a:schemeClr val="tx1"/>
                </a:solidFill>
                <a:latin typeface="Verdana" panose="020B0604030504040204" pitchFamily="34" charset="0"/>
              </a:rPr>
              <a:t>khoái</a:t>
            </a:r>
            <a:r>
              <a:rPr lang="en-US" altLang="en-US" sz="2000" dirty="0">
                <a:solidFill>
                  <a:schemeClr val="tx1"/>
                </a:solidFill>
                <a:latin typeface="Verdana" panose="020B0604030504040204" pitchFamily="34" charset="0"/>
              </a:rPr>
              <a:t> </a:t>
            </a:r>
            <a:r>
              <a:rPr lang="en-US" altLang="en-US" sz="2000" dirty="0" err="1">
                <a:solidFill>
                  <a:schemeClr val="tx1"/>
                </a:solidFill>
                <a:latin typeface="Verdana" panose="020B0604030504040204" pitchFamily="34" charset="0"/>
              </a:rPr>
              <a:t>cảm</a:t>
            </a:r>
            <a:r>
              <a:rPr lang="en-US" altLang="en-US" sz="2000" dirty="0">
                <a:solidFill>
                  <a:schemeClr val="tx1"/>
                </a:solidFill>
                <a:latin typeface="Verdana" panose="020B0604030504040204" pitchFamily="34" charset="0"/>
              </a:rPr>
              <a:t> do ma </a:t>
            </a:r>
            <a:r>
              <a:rPr lang="en-US" altLang="en-US" sz="2000" dirty="0" err="1">
                <a:solidFill>
                  <a:schemeClr val="tx1"/>
                </a:solidFill>
                <a:latin typeface="Verdana" panose="020B0604030504040204" pitchFamily="34" charset="0"/>
              </a:rPr>
              <a:t>túy</a:t>
            </a:r>
            <a:r>
              <a:rPr lang="en-US" altLang="en-US" sz="2000" dirty="0">
                <a:solidFill>
                  <a:schemeClr val="tx1"/>
                </a:solidFill>
                <a:latin typeface="Verdana" panose="020B0604030504040204" pitchFamily="34" charset="0"/>
              </a:rPr>
              <a:t>.</a:t>
            </a:r>
          </a:p>
        </p:txBody>
      </p:sp>
      <p:sp>
        <p:nvSpPr>
          <p:cNvPr id="37892" name="Text Box 4">
            <a:extLst>
              <a:ext uri="{FF2B5EF4-FFF2-40B4-BE49-F238E27FC236}">
                <a16:creationId xmlns:a16="http://schemas.microsoft.com/office/drawing/2014/main" id="{56CF4AC6-02CA-4383-8FB3-80665F2CD0BA}"/>
              </a:ext>
            </a:extLst>
          </p:cNvPr>
          <p:cNvSpPr txBox="1">
            <a:spLocks noChangeArrowheads="1"/>
          </p:cNvSpPr>
          <p:nvPr/>
        </p:nvSpPr>
        <p:spPr bwMode="auto">
          <a:xfrm>
            <a:off x="838200" y="1066800"/>
            <a:ext cx="80772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spcBef>
                <a:spcPct val="50000"/>
              </a:spcBef>
            </a:pPr>
            <a:r>
              <a:rPr lang="en-US" altLang="en-US">
                <a:solidFill>
                  <a:srgbClr val="3C6507"/>
                </a:solidFill>
                <a:latin typeface="Verdana" panose="020B0604030504040204" pitchFamily="34" charset="0"/>
              </a:rPr>
              <a:t>“Phong tỏa ma túy” của methadone được khám phá bởi Bác sỹ Dole và Nyswander</a:t>
            </a:r>
          </a:p>
          <a:p>
            <a:pPr eaLnBrk="1" hangingPunct="1">
              <a:spcBef>
                <a:spcPct val="50000"/>
              </a:spcBef>
            </a:pPr>
            <a:endParaRPr lang="en-US" altLang="en-US">
              <a:solidFill>
                <a:srgbClr val="3C6507"/>
              </a:solidFill>
              <a:latin typeface="Verdana" panose="020B0604030504040204" pitchFamily="34" charset="0"/>
            </a:endParaRPr>
          </a:p>
        </p:txBody>
      </p:sp>
    </p:spTree>
    <p:extLst>
      <p:ext uri="{BB962C8B-B14F-4D97-AF65-F5344CB8AC3E}">
        <p14:creationId xmlns:p14="http://schemas.microsoft.com/office/powerpoint/2010/main" val="20521817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Line 23">
            <a:extLst>
              <a:ext uri="{FF2B5EF4-FFF2-40B4-BE49-F238E27FC236}">
                <a16:creationId xmlns:a16="http://schemas.microsoft.com/office/drawing/2014/main" id="{105D504E-C0F3-4E57-93F1-AE57BF97185F}"/>
              </a:ext>
            </a:extLst>
          </p:cNvPr>
          <p:cNvSpPr>
            <a:spLocks noChangeShapeType="1"/>
          </p:cNvSpPr>
          <p:nvPr/>
        </p:nvSpPr>
        <p:spPr bwMode="auto">
          <a:xfrm flipH="1">
            <a:off x="5410200" y="2133600"/>
            <a:ext cx="736600" cy="533400"/>
          </a:xfrm>
          <a:prstGeom prst="line">
            <a:avLst/>
          </a:prstGeom>
          <a:noFill/>
          <a:ln w="571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en-GB"/>
          </a:p>
        </p:txBody>
      </p:sp>
      <p:sp>
        <p:nvSpPr>
          <p:cNvPr id="38915" name="Line 22">
            <a:extLst>
              <a:ext uri="{FF2B5EF4-FFF2-40B4-BE49-F238E27FC236}">
                <a16:creationId xmlns:a16="http://schemas.microsoft.com/office/drawing/2014/main" id="{3DB02CC2-81B0-4531-9D14-B250AC807972}"/>
              </a:ext>
            </a:extLst>
          </p:cNvPr>
          <p:cNvSpPr>
            <a:spLocks noChangeShapeType="1"/>
          </p:cNvSpPr>
          <p:nvPr/>
        </p:nvSpPr>
        <p:spPr bwMode="auto">
          <a:xfrm>
            <a:off x="2590800" y="2133600"/>
            <a:ext cx="762000" cy="533400"/>
          </a:xfrm>
          <a:prstGeom prst="line">
            <a:avLst/>
          </a:prstGeom>
          <a:noFill/>
          <a:ln w="571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en-GB"/>
          </a:p>
        </p:txBody>
      </p:sp>
      <p:sp>
        <p:nvSpPr>
          <p:cNvPr id="38916" name="Rectangle 2">
            <a:extLst>
              <a:ext uri="{FF2B5EF4-FFF2-40B4-BE49-F238E27FC236}">
                <a16:creationId xmlns:a16="http://schemas.microsoft.com/office/drawing/2014/main" id="{1D1E045F-2F12-43C1-9F07-293FEF1E1CF8}"/>
              </a:ext>
            </a:extLst>
          </p:cNvPr>
          <p:cNvSpPr>
            <a:spLocks noGrp="1" noChangeArrowheads="1"/>
          </p:cNvSpPr>
          <p:nvPr>
            <p:ph type="title"/>
          </p:nvPr>
        </p:nvSpPr>
        <p:spPr>
          <a:xfrm>
            <a:off x="698500" y="152400"/>
            <a:ext cx="7772400" cy="863600"/>
          </a:xfrm>
        </p:spPr>
        <p:txBody>
          <a:bodyPr/>
          <a:lstStyle/>
          <a:p>
            <a:r>
              <a:rPr lang="en-US" altLang="en-US" sz="4000" b="1">
                <a:solidFill>
                  <a:schemeClr val="tx1"/>
                </a:solidFill>
                <a:latin typeface="Arial" panose="020B0604020202020204" pitchFamily="34" charset="0"/>
              </a:rPr>
              <a:t>Liều đúng là gì?</a:t>
            </a:r>
            <a:endParaRPr lang="en-US" altLang="en-US" sz="4000" b="1">
              <a:solidFill>
                <a:schemeClr val="tx1"/>
              </a:solidFill>
              <a:latin typeface="Verdana" panose="020B0604030504040204" pitchFamily="34" charset="0"/>
            </a:endParaRPr>
          </a:p>
        </p:txBody>
      </p:sp>
      <p:sp>
        <p:nvSpPr>
          <p:cNvPr id="38917" name="Rectangle 14">
            <a:extLst>
              <a:ext uri="{FF2B5EF4-FFF2-40B4-BE49-F238E27FC236}">
                <a16:creationId xmlns:a16="http://schemas.microsoft.com/office/drawing/2014/main" id="{3538AD06-C4D3-486F-8BF5-F5FF23017C16}"/>
              </a:ext>
            </a:extLst>
          </p:cNvPr>
          <p:cNvSpPr>
            <a:spLocks noChangeArrowheads="1"/>
          </p:cNvSpPr>
          <p:nvPr/>
        </p:nvSpPr>
        <p:spPr bwMode="auto">
          <a:xfrm>
            <a:off x="425450" y="4648200"/>
            <a:ext cx="8432800"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a:spcBef>
                <a:spcPct val="50000"/>
              </a:spcBef>
            </a:pPr>
            <a:r>
              <a:rPr lang="en-US" altLang="en-US" sz="2200" dirty="0" smtClean="0">
                <a:solidFill>
                  <a:srgbClr val="000000"/>
                </a:solidFill>
                <a:latin typeface="Verdana" panose="020B0604030504040204" pitchFamily="34" charset="0"/>
              </a:rPr>
              <a:t>…</a:t>
            </a:r>
            <a:r>
              <a:rPr lang="en-US" altLang="en-US" sz="2200" dirty="0" err="1" smtClean="0">
                <a:solidFill>
                  <a:srgbClr val="000000"/>
                </a:solidFill>
                <a:latin typeface="Verdana" panose="020B0604030504040204" pitchFamily="34" charset="0"/>
              </a:rPr>
              <a:t>lượng</a:t>
            </a:r>
            <a:r>
              <a:rPr lang="en-US" altLang="en-US" sz="2200" dirty="0" smtClean="0">
                <a:solidFill>
                  <a:srgbClr val="000000"/>
                </a:solidFill>
                <a:latin typeface="Verdana" panose="020B0604030504040204" pitchFamily="34" charset="0"/>
              </a:rPr>
              <a:t> </a:t>
            </a:r>
            <a:r>
              <a:rPr lang="en-US" altLang="en-US" sz="2200" dirty="0">
                <a:solidFill>
                  <a:srgbClr val="000000"/>
                </a:solidFill>
                <a:latin typeface="Verdana" panose="020B0604030504040204" pitchFamily="34" charset="0"/>
              </a:rPr>
              <a:t>methadone </a:t>
            </a:r>
            <a:r>
              <a:rPr lang="en-US" altLang="en-US" sz="2200" dirty="0" err="1">
                <a:solidFill>
                  <a:srgbClr val="000000"/>
                </a:solidFill>
                <a:latin typeface="Verdana" panose="020B0604030504040204" pitchFamily="34" charset="0"/>
              </a:rPr>
              <a:t>cần</a:t>
            </a:r>
            <a:r>
              <a:rPr lang="en-US" altLang="en-US" sz="2200" dirty="0">
                <a:solidFill>
                  <a:srgbClr val="000000"/>
                </a:solidFill>
                <a:latin typeface="Verdana" panose="020B0604030504040204" pitchFamily="34" charset="0"/>
              </a:rPr>
              <a:t> </a:t>
            </a:r>
            <a:r>
              <a:rPr lang="en-US" altLang="en-US" sz="2200" dirty="0" err="1">
                <a:solidFill>
                  <a:srgbClr val="000000"/>
                </a:solidFill>
                <a:latin typeface="Verdana" panose="020B0604030504040204" pitchFamily="34" charset="0"/>
              </a:rPr>
              <a:t>thiết</a:t>
            </a:r>
            <a:r>
              <a:rPr lang="en-US" altLang="en-US" sz="2200" dirty="0">
                <a:solidFill>
                  <a:srgbClr val="000000"/>
                </a:solidFill>
                <a:latin typeface="Verdana" panose="020B0604030504040204" pitchFamily="34" charset="0"/>
              </a:rPr>
              <a:t> </a:t>
            </a:r>
            <a:r>
              <a:rPr lang="en-US" altLang="en-US" sz="2200" dirty="0" err="1">
                <a:solidFill>
                  <a:srgbClr val="000000"/>
                </a:solidFill>
                <a:latin typeface="Verdana" panose="020B0604030504040204" pitchFamily="34" charset="0"/>
              </a:rPr>
              <a:t>để</a:t>
            </a:r>
            <a:r>
              <a:rPr lang="en-US" altLang="en-US" sz="2200" dirty="0">
                <a:solidFill>
                  <a:srgbClr val="000000"/>
                </a:solidFill>
                <a:latin typeface="Verdana" panose="020B0604030504040204" pitchFamily="34" charset="0"/>
              </a:rPr>
              <a:t> </a:t>
            </a:r>
            <a:r>
              <a:rPr lang="en-US" altLang="en-US" sz="2200" dirty="0" err="1">
                <a:solidFill>
                  <a:srgbClr val="000000"/>
                </a:solidFill>
                <a:latin typeface="Verdana" panose="020B0604030504040204" pitchFamily="34" charset="0"/>
              </a:rPr>
              <a:t>đáp</a:t>
            </a:r>
            <a:r>
              <a:rPr lang="en-US" altLang="en-US" sz="2200" dirty="0">
                <a:solidFill>
                  <a:srgbClr val="000000"/>
                </a:solidFill>
                <a:latin typeface="Verdana" panose="020B0604030504040204" pitchFamily="34" charset="0"/>
              </a:rPr>
              <a:t> </a:t>
            </a:r>
            <a:r>
              <a:rPr lang="en-US" altLang="en-US" sz="2200" dirty="0" err="1">
                <a:solidFill>
                  <a:srgbClr val="000000"/>
                </a:solidFill>
                <a:latin typeface="Verdana" panose="020B0604030504040204" pitchFamily="34" charset="0"/>
              </a:rPr>
              <a:t>ứng</a:t>
            </a:r>
            <a:r>
              <a:rPr lang="en-US" altLang="en-US" sz="2200" dirty="0">
                <a:solidFill>
                  <a:srgbClr val="000000"/>
                </a:solidFill>
                <a:latin typeface="Verdana" panose="020B0604030504040204" pitchFamily="34" charset="0"/>
              </a:rPr>
              <a:t> </a:t>
            </a:r>
            <a:r>
              <a:rPr lang="en-US" altLang="en-US" sz="2200" dirty="0" err="1">
                <a:solidFill>
                  <a:srgbClr val="000000"/>
                </a:solidFill>
                <a:latin typeface="Verdana" panose="020B0604030504040204" pitchFamily="34" charset="0"/>
              </a:rPr>
              <a:t>tối</a:t>
            </a:r>
            <a:r>
              <a:rPr lang="en-US" altLang="en-US" sz="2200" dirty="0">
                <a:solidFill>
                  <a:srgbClr val="000000"/>
                </a:solidFill>
                <a:latin typeface="Verdana" panose="020B0604030504040204" pitchFamily="34" charset="0"/>
              </a:rPr>
              <a:t> </a:t>
            </a:r>
            <a:r>
              <a:rPr lang="en-US" altLang="en-US" sz="2200" dirty="0" err="1">
                <a:solidFill>
                  <a:srgbClr val="000000"/>
                </a:solidFill>
                <a:latin typeface="Verdana" panose="020B0604030504040204" pitchFamily="34" charset="0"/>
              </a:rPr>
              <a:t>ưu</a:t>
            </a:r>
            <a:r>
              <a:rPr lang="en-US" altLang="en-US" sz="2200" dirty="0">
                <a:solidFill>
                  <a:srgbClr val="000000"/>
                </a:solidFill>
                <a:latin typeface="Verdana" panose="020B0604030504040204" pitchFamily="34" charset="0"/>
              </a:rPr>
              <a:t> </a:t>
            </a:r>
            <a:r>
              <a:rPr lang="en-US" altLang="en-US" sz="2200" dirty="0" err="1">
                <a:solidFill>
                  <a:srgbClr val="000000"/>
                </a:solidFill>
                <a:latin typeface="Verdana" panose="020B0604030504040204" pitchFamily="34" charset="0"/>
              </a:rPr>
              <a:t>cho</a:t>
            </a:r>
            <a:r>
              <a:rPr lang="en-US" altLang="en-US" sz="2200" dirty="0">
                <a:solidFill>
                  <a:srgbClr val="000000"/>
                </a:solidFill>
                <a:latin typeface="Verdana" panose="020B0604030504040204" pitchFamily="34" charset="0"/>
              </a:rPr>
              <a:t> </a:t>
            </a:r>
            <a:r>
              <a:rPr lang="en-US" altLang="en-US" sz="2200" dirty="0" err="1">
                <a:solidFill>
                  <a:srgbClr val="000000"/>
                </a:solidFill>
                <a:latin typeface="Verdana" panose="020B0604030504040204" pitchFamily="34" charset="0"/>
              </a:rPr>
              <a:t>một</a:t>
            </a:r>
            <a:r>
              <a:rPr lang="en-US" altLang="en-US" sz="2200" dirty="0">
                <a:solidFill>
                  <a:srgbClr val="000000"/>
                </a:solidFill>
                <a:latin typeface="Verdana" panose="020B0604030504040204" pitchFamily="34" charset="0"/>
              </a:rPr>
              <a:t> </a:t>
            </a:r>
            <a:r>
              <a:rPr lang="en-US" altLang="en-US" sz="2200" dirty="0" err="1">
                <a:solidFill>
                  <a:srgbClr val="000000"/>
                </a:solidFill>
                <a:latin typeface="Verdana" panose="020B0604030504040204" pitchFamily="34" charset="0"/>
              </a:rPr>
              <a:t>khoảng</a:t>
            </a:r>
            <a:r>
              <a:rPr lang="en-US" altLang="en-US" sz="2200" dirty="0">
                <a:solidFill>
                  <a:srgbClr val="000000"/>
                </a:solidFill>
                <a:latin typeface="Verdana" panose="020B0604030504040204" pitchFamily="34" charset="0"/>
              </a:rPr>
              <a:t> </a:t>
            </a:r>
            <a:r>
              <a:rPr lang="en-US" altLang="en-US" sz="2200" dirty="0" err="1">
                <a:solidFill>
                  <a:srgbClr val="000000"/>
                </a:solidFill>
                <a:latin typeface="Verdana" panose="020B0604030504040204" pitchFamily="34" charset="0"/>
              </a:rPr>
              <a:t>thời</a:t>
            </a:r>
            <a:r>
              <a:rPr lang="en-US" altLang="en-US" sz="2200" dirty="0">
                <a:solidFill>
                  <a:srgbClr val="000000"/>
                </a:solidFill>
                <a:latin typeface="Verdana" panose="020B0604030504040204" pitchFamily="34" charset="0"/>
              </a:rPr>
              <a:t> </a:t>
            </a:r>
            <a:r>
              <a:rPr lang="en-US" altLang="en-US" sz="2200" dirty="0" err="1">
                <a:solidFill>
                  <a:srgbClr val="000000"/>
                </a:solidFill>
                <a:latin typeface="Verdana" panose="020B0604030504040204" pitchFamily="34" charset="0"/>
              </a:rPr>
              <a:t>gian</a:t>
            </a:r>
            <a:r>
              <a:rPr lang="en-US" altLang="en-US" sz="2200" dirty="0">
                <a:solidFill>
                  <a:srgbClr val="000000"/>
                </a:solidFill>
                <a:latin typeface="Verdana" panose="020B0604030504040204" pitchFamily="34" charset="0"/>
              </a:rPr>
              <a:t> </a:t>
            </a:r>
            <a:r>
              <a:rPr lang="en-US" altLang="en-US" sz="2200" dirty="0" err="1">
                <a:solidFill>
                  <a:srgbClr val="000000"/>
                </a:solidFill>
                <a:latin typeface="Verdana" panose="020B0604030504040204" pitchFamily="34" charset="0"/>
              </a:rPr>
              <a:t>thích</a:t>
            </a:r>
            <a:r>
              <a:rPr lang="en-US" altLang="en-US" sz="2200" dirty="0">
                <a:solidFill>
                  <a:srgbClr val="000000"/>
                </a:solidFill>
                <a:latin typeface="Verdana" panose="020B0604030504040204" pitchFamily="34" charset="0"/>
              </a:rPr>
              <a:t> </a:t>
            </a:r>
            <a:r>
              <a:rPr lang="en-US" altLang="en-US" sz="2200" dirty="0" err="1">
                <a:solidFill>
                  <a:srgbClr val="000000"/>
                </a:solidFill>
                <a:latin typeface="Verdana" panose="020B0604030504040204" pitchFamily="34" charset="0"/>
              </a:rPr>
              <a:t>hợp</a:t>
            </a:r>
            <a:r>
              <a:rPr lang="en-US" altLang="en-US" sz="2200" dirty="0">
                <a:solidFill>
                  <a:srgbClr val="000000"/>
                </a:solidFill>
                <a:latin typeface="Verdana" panose="020B0604030504040204" pitchFamily="34" charset="0"/>
              </a:rPr>
              <a:t> </a:t>
            </a:r>
            <a:r>
              <a:rPr lang="en-US" altLang="en-US" sz="2200" dirty="0" err="1">
                <a:solidFill>
                  <a:srgbClr val="000000"/>
                </a:solidFill>
                <a:latin typeface="Verdana" panose="020B0604030504040204" pitchFamily="34" charset="0"/>
              </a:rPr>
              <a:t>với</a:t>
            </a:r>
            <a:r>
              <a:rPr lang="en-US" altLang="en-US" sz="2200" dirty="0">
                <a:solidFill>
                  <a:srgbClr val="000000"/>
                </a:solidFill>
                <a:latin typeface="Verdana" panose="020B0604030504040204" pitchFamily="34" charset="0"/>
              </a:rPr>
              <a:t> </a:t>
            </a:r>
            <a:r>
              <a:rPr lang="en-US" altLang="en-US" sz="2200" dirty="0" err="1">
                <a:solidFill>
                  <a:srgbClr val="000000"/>
                </a:solidFill>
                <a:latin typeface="Verdana" panose="020B0604030504040204" pitchFamily="34" charset="0"/>
              </a:rPr>
              <a:t>một</a:t>
            </a:r>
            <a:r>
              <a:rPr lang="en-US" altLang="en-US" sz="2200" dirty="0">
                <a:solidFill>
                  <a:srgbClr val="000000"/>
                </a:solidFill>
                <a:latin typeface="Verdana" panose="020B0604030504040204" pitchFamily="34" charset="0"/>
              </a:rPr>
              <a:t> </a:t>
            </a:r>
            <a:r>
              <a:rPr lang="en-US" altLang="en-US" sz="2200" dirty="0" err="1">
                <a:solidFill>
                  <a:srgbClr val="000000"/>
                </a:solidFill>
                <a:latin typeface="Verdana" panose="020B0604030504040204" pitchFamily="34" charset="0"/>
              </a:rPr>
              <a:t>biên</a:t>
            </a:r>
            <a:r>
              <a:rPr lang="en-US" altLang="en-US" sz="2200" dirty="0">
                <a:solidFill>
                  <a:srgbClr val="000000"/>
                </a:solidFill>
                <a:latin typeface="Verdana" panose="020B0604030504040204" pitchFamily="34" charset="0"/>
              </a:rPr>
              <a:t> </a:t>
            </a:r>
            <a:r>
              <a:rPr lang="en-US" altLang="en-US" sz="2200" dirty="0" err="1">
                <a:solidFill>
                  <a:srgbClr val="000000"/>
                </a:solidFill>
                <a:latin typeface="Verdana" panose="020B0604030504040204" pitchFamily="34" charset="0"/>
              </a:rPr>
              <a:t>độ</a:t>
            </a:r>
            <a:r>
              <a:rPr lang="en-US" altLang="en-US" sz="2200" dirty="0">
                <a:solidFill>
                  <a:srgbClr val="000000"/>
                </a:solidFill>
                <a:latin typeface="Verdana" panose="020B0604030504040204" pitchFamily="34" charset="0"/>
              </a:rPr>
              <a:t> </a:t>
            </a:r>
            <a:r>
              <a:rPr lang="en-US" altLang="en-US" sz="2200" dirty="0" err="1">
                <a:solidFill>
                  <a:srgbClr val="000000"/>
                </a:solidFill>
                <a:latin typeface="Verdana" panose="020B0604030504040204" pitchFamily="34" charset="0"/>
              </a:rPr>
              <a:t>hiệu</a:t>
            </a:r>
            <a:r>
              <a:rPr lang="en-US" altLang="en-US" sz="2200" dirty="0">
                <a:solidFill>
                  <a:srgbClr val="000000"/>
                </a:solidFill>
                <a:latin typeface="Verdana" panose="020B0604030504040204" pitchFamily="34" charset="0"/>
              </a:rPr>
              <a:t> </a:t>
            </a:r>
            <a:r>
              <a:rPr lang="en-US" altLang="en-US" sz="2200" dirty="0" err="1">
                <a:solidFill>
                  <a:srgbClr val="000000"/>
                </a:solidFill>
                <a:latin typeface="Verdana" panose="020B0604030504040204" pitchFamily="34" charset="0"/>
              </a:rPr>
              <a:t>quả</a:t>
            </a:r>
            <a:r>
              <a:rPr lang="en-US" altLang="en-US" sz="2200" dirty="0">
                <a:solidFill>
                  <a:srgbClr val="000000"/>
                </a:solidFill>
                <a:latin typeface="Verdana" panose="020B0604030504040204" pitchFamily="34" charset="0"/>
              </a:rPr>
              <a:t> </a:t>
            </a:r>
            <a:r>
              <a:rPr lang="en-US" altLang="en-US" sz="2200" dirty="0" err="1">
                <a:solidFill>
                  <a:srgbClr val="000000"/>
                </a:solidFill>
                <a:latin typeface="Verdana" panose="020B0604030504040204" pitchFamily="34" charset="0"/>
              </a:rPr>
              <a:t>và</a:t>
            </a:r>
            <a:r>
              <a:rPr lang="en-US" altLang="en-US" sz="2200" dirty="0">
                <a:solidFill>
                  <a:srgbClr val="000000"/>
                </a:solidFill>
                <a:latin typeface="Verdana" panose="020B0604030504040204" pitchFamily="34" charset="0"/>
              </a:rPr>
              <a:t> an </a:t>
            </a:r>
            <a:r>
              <a:rPr lang="en-US" altLang="en-US" sz="2200" dirty="0" err="1">
                <a:solidFill>
                  <a:srgbClr val="000000"/>
                </a:solidFill>
                <a:latin typeface="Verdana" panose="020B0604030504040204" pitchFamily="34" charset="0"/>
              </a:rPr>
              <a:t>toàn</a:t>
            </a:r>
            <a:endParaRPr lang="en-US" altLang="en-US" sz="2200" dirty="0">
              <a:solidFill>
                <a:srgbClr val="000000"/>
              </a:solidFill>
              <a:latin typeface="Verdana" panose="020B0604030504040204" pitchFamily="34" charset="0"/>
            </a:endParaRPr>
          </a:p>
        </p:txBody>
      </p:sp>
      <p:sp>
        <p:nvSpPr>
          <p:cNvPr id="38918" name="Rectangle 15">
            <a:extLst>
              <a:ext uri="{FF2B5EF4-FFF2-40B4-BE49-F238E27FC236}">
                <a16:creationId xmlns:a16="http://schemas.microsoft.com/office/drawing/2014/main" id="{03045ACE-5691-440C-A477-89864B10305C}"/>
              </a:ext>
            </a:extLst>
          </p:cNvPr>
          <p:cNvSpPr>
            <a:spLocks noChangeArrowheads="1"/>
          </p:cNvSpPr>
          <p:nvPr/>
        </p:nvSpPr>
        <p:spPr bwMode="auto">
          <a:xfrm>
            <a:off x="5867400" y="1143000"/>
            <a:ext cx="1828800" cy="901700"/>
          </a:xfrm>
          <a:prstGeom prst="rect">
            <a:avLst/>
          </a:prstGeom>
          <a:solidFill>
            <a:schemeClr val="accent3">
              <a:lumMod val="60000"/>
              <a:lumOff val="40000"/>
            </a:schemeClr>
          </a:solidFill>
          <a:ln w="50800">
            <a:solidFill>
              <a:schemeClr val="folHlink"/>
            </a:solidFill>
            <a:miter lim="800000"/>
            <a:headEnd/>
            <a:tailEnd/>
          </a:ln>
        </p:spPr>
        <p:txBody>
          <a:bodyPr wrap="none" anchor="ct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algn="ctr" eaLnBrk="1" hangingPunct="1"/>
            <a:r>
              <a:rPr lang="en-US" altLang="en-US" sz="2000" b="1">
                <a:solidFill>
                  <a:schemeClr val="folHlink"/>
                </a:solidFill>
                <a:latin typeface="Verdana" panose="020B0604030504040204" pitchFamily="34" charset="0"/>
              </a:rPr>
              <a:t>Liều cao</a:t>
            </a:r>
          </a:p>
        </p:txBody>
      </p:sp>
      <p:sp>
        <p:nvSpPr>
          <p:cNvPr id="38919" name="Rectangle 16">
            <a:extLst>
              <a:ext uri="{FF2B5EF4-FFF2-40B4-BE49-F238E27FC236}">
                <a16:creationId xmlns:a16="http://schemas.microsoft.com/office/drawing/2014/main" id="{2B6DD6E8-A77C-49D7-AEA6-C74A88639FC1}"/>
              </a:ext>
            </a:extLst>
          </p:cNvPr>
          <p:cNvSpPr>
            <a:spLocks noChangeArrowheads="1"/>
          </p:cNvSpPr>
          <p:nvPr/>
        </p:nvSpPr>
        <p:spPr bwMode="auto">
          <a:xfrm>
            <a:off x="914400" y="1231900"/>
            <a:ext cx="1892300" cy="800100"/>
          </a:xfrm>
          <a:prstGeom prst="rect">
            <a:avLst/>
          </a:prstGeom>
          <a:solidFill>
            <a:schemeClr val="accent3">
              <a:lumMod val="60000"/>
              <a:lumOff val="40000"/>
            </a:schemeClr>
          </a:solidFill>
          <a:ln w="50800">
            <a:solidFill>
              <a:schemeClr val="folHlink"/>
            </a:solidFill>
            <a:miter lim="800000"/>
            <a:headEnd/>
            <a:tailEnd/>
          </a:ln>
        </p:spPr>
        <p:txBody>
          <a:bodyPr wrap="none" anchor="ct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algn="ctr" eaLnBrk="1" hangingPunct="1"/>
            <a:r>
              <a:rPr lang="en-US" altLang="en-US" b="1" dirty="0" err="1">
                <a:solidFill>
                  <a:schemeClr val="folHlink"/>
                </a:solidFill>
                <a:latin typeface="Verdana" panose="020B0604030504040204" pitchFamily="34" charset="0"/>
              </a:rPr>
              <a:t>Liều</a:t>
            </a:r>
            <a:r>
              <a:rPr lang="en-US" altLang="en-US" b="1" dirty="0">
                <a:solidFill>
                  <a:schemeClr val="folHlink"/>
                </a:solidFill>
                <a:latin typeface="Verdana" panose="020B0604030504040204" pitchFamily="34" charset="0"/>
              </a:rPr>
              <a:t> </a:t>
            </a:r>
            <a:r>
              <a:rPr lang="en-US" altLang="en-US" b="1" dirty="0" err="1">
                <a:solidFill>
                  <a:schemeClr val="folHlink"/>
                </a:solidFill>
                <a:latin typeface="Verdana" panose="020B0604030504040204" pitchFamily="34" charset="0"/>
              </a:rPr>
              <a:t>thấp</a:t>
            </a:r>
            <a:endParaRPr lang="en-US" altLang="en-US" b="1" dirty="0">
              <a:solidFill>
                <a:schemeClr val="folHlink"/>
              </a:solidFill>
              <a:latin typeface="Verdana" panose="020B0604030504040204" pitchFamily="34" charset="0"/>
            </a:endParaRPr>
          </a:p>
        </p:txBody>
      </p:sp>
      <p:sp>
        <p:nvSpPr>
          <p:cNvPr id="38920" name="Rectangle 17">
            <a:extLst>
              <a:ext uri="{FF2B5EF4-FFF2-40B4-BE49-F238E27FC236}">
                <a16:creationId xmlns:a16="http://schemas.microsoft.com/office/drawing/2014/main" id="{8892B512-B89C-4B54-A6E9-66CA10D6CDD9}"/>
              </a:ext>
            </a:extLst>
          </p:cNvPr>
          <p:cNvSpPr>
            <a:spLocks noChangeArrowheads="1"/>
          </p:cNvSpPr>
          <p:nvPr/>
        </p:nvSpPr>
        <p:spPr bwMode="auto">
          <a:xfrm>
            <a:off x="2514600" y="2743200"/>
            <a:ext cx="3467100" cy="1054100"/>
          </a:xfrm>
          <a:prstGeom prst="rect">
            <a:avLst/>
          </a:prstGeom>
          <a:solidFill>
            <a:schemeClr val="accent3">
              <a:lumMod val="60000"/>
              <a:lumOff val="40000"/>
            </a:schemeClr>
          </a:solidFill>
          <a:ln w="50800">
            <a:solidFill>
              <a:schemeClr val="folHlink"/>
            </a:solidFill>
            <a:miter lim="800000"/>
            <a:headEnd/>
            <a:tailEnd/>
          </a:ln>
        </p:spPr>
        <p:txBody>
          <a:bodyPr wrap="none" anchor="ct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algn="ctr" eaLnBrk="1" hangingPunct="1"/>
            <a:r>
              <a:rPr lang="en-US" altLang="en-US" sz="2000" b="1">
                <a:solidFill>
                  <a:schemeClr val="folHlink"/>
                </a:solidFill>
                <a:latin typeface="Verdana" panose="020B0604030504040204" pitchFamily="34" charset="0"/>
              </a:rPr>
              <a:t>Liều thích hợp</a:t>
            </a:r>
          </a:p>
        </p:txBody>
      </p:sp>
      <p:sp>
        <p:nvSpPr>
          <p:cNvPr id="38921" name="Text Box 24">
            <a:extLst>
              <a:ext uri="{FF2B5EF4-FFF2-40B4-BE49-F238E27FC236}">
                <a16:creationId xmlns:a16="http://schemas.microsoft.com/office/drawing/2014/main" id="{B5A6F84B-9CFA-44B8-913C-3ABD2B5BA419}"/>
              </a:ext>
            </a:extLst>
          </p:cNvPr>
          <p:cNvSpPr txBox="1">
            <a:spLocks noChangeArrowheads="1"/>
          </p:cNvSpPr>
          <p:nvPr/>
        </p:nvSpPr>
        <p:spPr bwMode="auto">
          <a:xfrm>
            <a:off x="1905000" y="3886200"/>
            <a:ext cx="46609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algn="ctr" eaLnBrk="1" hangingPunct="1">
              <a:spcBef>
                <a:spcPct val="50000"/>
              </a:spcBef>
            </a:pPr>
            <a:r>
              <a:rPr lang="en-US" altLang="en-US" b="1">
                <a:solidFill>
                  <a:schemeClr val="tx2"/>
                </a:solidFill>
                <a:latin typeface="Verdana" panose="020B0604030504040204" pitchFamily="34" charset="0"/>
              </a:rPr>
              <a:t>Bao nhiêu thì đủ?</a:t>
            </a:r>
          </a:p>
        </p:txBody>
      </p:sp>
      <p:sp>
        <p:nvSpPr>
          <p:cNvPr id="38922" name="Text Box 25">
            <a:extLst>
              <a:ext uri="{FF2B5EF4-FFF2-40B4-BE49-F238E27FC236}">
                <a16:creationId xmlns:a16="http://schemas.microsoft.com/office/drawing/2014/main" id="{90ECB249-4DF9-4642-B8A3-FB537E5B7565}"/>
              </a:ext>
            </a:extLst>
          </p:cNvPr>
          <p:cNvSpPr txBox="1">
            <a:spLocks noChangeArrowheads="1"/>
          </p:cNvSpPr>
          <p:nvPr/>
        </p:nvSpPr>
        <p:spPr bwMode="auto">
          <a:xfrm>
            <a:off x="368300" y="6096000"/>
            <a:ext cx="85471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spcBef>
                <a:spcPct val="50000"/>
              </a:spcBef>
            </a:pPr>
            <a:r>
              <a:rPr lang="en-US" altLang="en-US" sz="1800">
                <a:latin typeface="Verdana" panose="020B0604030504040204" pitchFamily="34" charset="0"/>
              </a:rPr>
              <a:t>Nguồn:  Shinderman, M. Mt. Sinai J Medicine 2001.</a:t>
            </a:r>
          </a:p>
        </p:txBody>
      </p:sp>
    </p:spTree>
    <p:extLst>
      <p:ext uri="{BB962C8B-B14F-4D97-AF65-F5344CB8AC3E}">
        <p14:creationId xmlns:p14="http://schemas.microsoft.com/office/powerpoint/2010/main" val="24599165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3">
            <a:extLst>
              <a:ext uri="{FF2B5EF4-FFF2-40B4-BE49-F238E27FC236}">
                <a16:creationId xmlns:a16="http://schemas.microsoft.com/office/drawing/2014/main" id="{1ACDAEEA-12FD-4D97-868A-CA3909A6DF79}"/>
              </a:ext>
            </a:extLst>
          </p:cNvPr>
          <p:cNvSpPr>
            <a:spLocks noGrp="1" noChangeArrowheads="1"/>
          </p:cNvSpPr>
          <p:nvPr>
            <p:ph idx="1"/>
          </p:nvPr>
        </p:nvSpPr>
        <p:spPr>
          <a:xfrm>
            <a:off x="533400" y="3124200"/>
            <a:ext cx="7772400" cy="533400"/>
          </a:xfrm>
        </p:spPr>
        <p:txBody>
          <a:bodyPr>
            <a:normAutofit fontScale="92500" lnSpcReduction="20000"/>
          </a:bodyPr>
          <a:lstStyle/>
          <a:p>
            <a:pPr algn="ctr" eaLnBrk="1" hangingPunct="1">
              <a:lnSpc>
                <a:spcPct val="90000"/>
              </a:lnSpc>
              <a:buFont typeface="Wingdings" panose="05000000000000000000" pitchFamily="2" charset="2"/>
              <a:buNone/>
            </a:pPr>
            <a:r>
              <a:rPr lang="en-US" altLang="en-US" sz="4200">
                <a:solidFill>
                  <a:srgbClr val="3C6507"/>
                </a:solidFill>
                <a:latin typeface="Verdana" panose="020B0604030504040204" pitchFamily="34" charset="0"/>
              </a:rPr>
              <a:t>Xem như là CHẤT THAY THẾ!</a:t>
            </a:r>
          </a:p>
        </p:txBody>
      </p:sp>
      <p:sp>
        <p:nvSpPr>
          <p:cNvPr id="33795" name="Rectangle 2">
            <a:extLst>
              <a:ext uri="{FF2B5EF4-FFF2-40B4-BE49-F238E27FC236}">
                <a16:creationId xmlns:a16="http://schemas.microsoft.com/office/drawing/2014/main" id="{5A281EB9-F418-4B3C-8971-1454E57F8397}"/>
              </a:ext>
            </a:extLst>
          </p:cNvPr>
          <p:cNvSpPr txBox="1">
            <a:spLocks noChangeArrowheads="1"/>
          </p:cNvSpPr>
          <p:nvPr/>
        </p:nvSpPr>
        <p:spPr bwMode="auto">
          <a:xfrm>
            <a:off x="685800" y="2057400"/>
            <a:ext cx="82296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r>
              <a:rPr lang="en-US" altLang="en-US" sz="3600" b="1" dirty="0" err="1">
                <a:latin typeface="Verdana" panose="020B0604030504040204" pitchFamily="34" charset="0"/>
              </a:rPr>
              <a:t>Tầm</a:t>
            </a:r>
            <a:r>
              <a:rPr lang="en-US" altLang="en-US" sz="3600" b="1" dirty="0">
                <a:latin typeface="Verdana" panose="020B0604030504040204" pitchFamily="34" charset="0"/>
              </a:rPr>
              <a:t> </a:t>
            </a:r>
            <a:r>
              <a:rPr lang="en-US" altLang="en-US" sz="3600" b="1" dirty="0" err="1">
                <a:latin typeface="Verdana" panose="020B0604030504040204" pitchFamily="34" charset="0"/>
              </a:rPr>
              <a:t>quan</a:t>
            </a:r>
            <a:r>
              <a:rPr lang="en-US" altLang="en-US" sz="3600" b="1" dirty="0">
                <a:latin typeface="Verdana" panose="020B0604030504040204" pitchFamily="34" charset="0"/>
              </a:rPr>
              <a:t> </a:t>
            </a:r>
            <a:r>
              <a:rPr lang="en-US" altLang="en-US" sz="3600" b="1" dirty="0" err="1">
                <a:latin typeface="Verdana" panose="020B0604030504040204" pitchFamily="34" charset="0"/>
              </a:rPr>
              <a:t>trọng</a:t>
            </a:r>
            <a:r>
              <a:rPr lang="en-US" altLang="en-US" sz="3600" b="1" dirty="0">
                <a:latin typeface="Verdana" panose="020B0604030504040204" pitchFamily="34" charset="0"/>
              </a:rPr>
              <a:t> </a:t>
            </a:r>
            <a:r>
              <a:rPr lang="en-US" altLang="en-US" sz="3600" b="1" dirty="0" err="1">
                <a:latin typeface="Verdana" panose="020B0604030504040204" pitchFamily="34" charset="0"/>
              </a:rPr>
              <a:t>của</a:t>
            </a:r>
            <a:r>
              <a:rPr lang="en-US" altLang="en-US" sz="3600" b="1" dirty="0">
                <a:latin typeface="Verdana" panose="020B0604030504040204" pitchFamily="34" charset="0"/>
              </a:rPr>
              <a:t> </a:t>
            </a:r>
            <a:r>
              <a:rPr lang="en-US" altLang="en-US" sz="3600" b="1" dirty="0" err="1">
                <a:latin typeface="Verdana" panose="020B0604030504040204" pitchFamily="34" charset="0"/>
              </a:rPr>
              <a:t>điều</a:t>
            </a:r>
            <a:r>
              <a:rPr lang="en-US" altLang="en-US" sz="3600" b="1" dirty="0">
                <a:latin typeface="Verdana" panose="020B0604030504040204" pitchFamily="34" charset="0"/>
              </a:rPr>
              <a:t> </a:t>
            </a:r>
            <a:r>
              <a:rPr lang="en-US" altLang="en-US" sz="3600" b="1" dirty="0" err="1">
                <a:latin typeface="Verdana" panose="020B0604030504040204" pitchFamily="34" charset="0"/>
              </a:rPr>
              <a:t>trị</a:t>
            </a:r>
            <a:r>
              <a:rPr lang="en-US" altLang="en-US" sz="3600" b="1" dirty="0">
                <a:latin typeface="Verdana" panose="020B0604030504040204" pitchFamily="34" charset="0"/>
              </a:rPr>
              <a:t> </a:t>
            </a:r>
            <a:r>
              <a:rPr lang="en-US" altLang="en-US" sz="3600" b="1" dirty="0" err="1">
                <a:latin typeface="Verdana" panose="020B0604030504040204" pitchFamily="34" charset="0"/>
              </a:rPr>
              <a:t>bằng</a:t>
            </a:r>
            <a:r>
              <a:rPr lang="en-US" altLang="en-US" sz="3600" b="1" dirty="0">
                <a:latin typeface="Verdana" panose="020B0604030504040204" pitchFamily="34" charset="0"/>
              </a:rPr>
              <a:t> Methadone </a:t>
            </a:r>
            <a:r>
              <a:rPr lang="en-US" altLang="en-US" sz="3600" b="1" dirty="0" err="1">
                <a:latin typeface="Verdana" panose="020B0604030504040204" pitchFamily="34" charset="0"/>
              </a:rPr>
              <a:t>bị</a:t>
            </a:r>
            <a:r>
              <a:rPr lang="en-US" altLang="en-US" sz="3600" b="1" dirty="0">
                <a:latin typeface="Verdana" panose="020B0604030504040204" pitchFamily="34" charset="0"/>
              </a:rPr>
              <a:t> </a:t>
            </a:r>
            <a:r>
              <a:rPr lang="en-US" altLang="en-US" sz="3600" b="1" dirty="0" err="1">
                <a:latin typeface="Verdana" panose="020B0604030504040204" pitchFamily="34" charset="0"/>
              </a:rPr>
              <a:t>xem</a:t>
            </a:r>
            <a:r>
              <a:rPr lang="en-US" altLang="en-US" sz="3600" b="1" dirty="0">
                <a:latin typeface="Verdana" panose="020B0604030504040204" pitchFamily="34" charset="0"/>
              </a:rPr>
              <a:t> </a:t>
            </a:r>
            <a:r>
              <a:rPr lang="en-US" altLang="en-US" sz="3600" b="1" dirty="0" err="1">
                <a:latin typeface="Verdana" panose="020B0604030504040204" pitchFamily="34" charset="0"/>
              </a:rPr>
              <a:t>thường</a:t>
            </a:r>
            <a:endParaRPr lang="en-US" altLang="en-US" sz="3600" b="1" dirty="0">
              <a:latin typeface="Verdana" panose="020B0604030504040204"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3">
            <a:extLst>
              <a:ext uri="{FF2B5EF4-FFF2-40B4-BE49-F238E27FC236}">
                <a16:creationId xmlns:a16="http://schemas.microsoft.com/office/drawing/2014/main" id="{7FF311B4-B172-466C-BDF9-BABF759DCA0B}"/>
              </a:ext>
            </a:extLst>
          </p:cNvPr>
          <p:cNvSpPr>
            <a:spLocks noGrp="1" noChangeArrowheads="1"/>
          </p:cNvSpPr>
          <p:nvPr>
            <p:ph idx="1"/>
          </p:nvPr>
        </p:nvSpPr>
        <p:spPr>
          <a:xfrm>
            <a:off x="685800" y="1066800"/>
            <a:ext cx="7583488" cy="4208463"/>
          </a:xfrm>
        </p:spPr>
        <p:txBody>
          <a:bodyPr/>
          <a:lstStyle/>
          <a:p>
            <a:r>
              <a:rPr lang="en-US" altLang="en-US" sz="2400" dirty="0" err="1">
                <a:solidFill>
                  <a:schemeClr val="tx1"/>
                </a:solidFill>
                <a:latin typeface="Verdana" panose="020B0604030504040204" pitchFamily="34" charset="0"/>
              </a:rPr>
              <a:t>Điều</a:t>
            </a:r>
            <a:r>
              <a:rPr lang="en-US" altLang="en-US" sz="2400" dirty="0">
                <a:solidFill>
                  <a:schemeClr val="tx1"/>
                </a:solidFill>
                <a:latin typeface="Verdana" panose="020B0604030504040204" pitchFamily="34" charset="0"/>
              </a:rPr>
              <a:t> </a:t>
            </a:r>
            <a:r>
              <a:rPr lang="en-US" altLang="en-US" sz="2400" dirty="0" err="1">
                <a:solidFill>
                  <a:schemeClr val="tx1"/>
                </a:solidFill>
                <a:latin typeface="Verdana" panose="020B0604030504040204" pitchFamily="34" charset="0"/>
              </a:rPr>
              <a:t>trị</a:t>
            </a:r>
            <a:r>
              <a:rPr lang="en-US" altLang="en-US" sz="2400" dirty="0">
                <a:solidFill>
                  <a:schemeClr val="tx1"/>
                </a:solidFill>
                <a:latin typeface="Verdana" panose="020B0604030504040204" pitchFamily="34" charset="0"/>
              </a:rPr>
              <a:t> MMT </a:t>
            </a:r>
            <a:r>
              <a:rPr lang="en-US" altLang="en-US" sz="2400" dirty="0" err="1">
                <a:solidFill>
                  <a:schemeClr val="tx1"/>
                </a:solidFill>
                <a:latin typeface="Verdana" panose="020B0604030504040204" pitchFamily="34" charset="0"/>
              </a:rPr>
              <a:t>không</a:t>
            </a:r>
            <a:r>
              <a:rPr lang="en-US" altLang="en-US" sz="2400" dirty="0">
                <a:solidFill>
                  <a:schemeClr val="tx1"/>
                </a:solidFill>
                <a:latin typeface="Verdana" panose="020B0604030504040204" pitchFamily="34" charset="0"/>
              </a:rPr>
              <a:t> </a:t>
            </a:r>
            <a:r>
              <a:rPr lang="en-US" altLang="en-US" sz="2400" dirty="0" err="1">
                <a:solidFill>
                  <a:schemeClr val="tx1"/>
                </a:solidFill>
                <a:latin typeface="Verdana" panose="020B0604030504040204" pitchFamily="34" charset="0"/>
              </a:rPr>
              <a:t>được</a:t>
            </a:r>
            <a:r>
              <a:rPr lang="en-US" altLang="en-US" sz="2400" dirty="0">
                <a:solidFill>
                  <a:schemeClr val="tx1"/>
                </a:solidFill>
                <a:latin typeface="Verdana" panose="020B0604030504040204" pitchFamily="34" charset="0"/>
              </a:rPr>
              <a:t> </a:t>
            </a:r>
            <a:r>
              <a:rPr lang="en-US" altLang="en-US" sz="2400" dirty="0" err="1">
                <a:solidFill>
                  <a:schemeClr val="tx1"/>
                </a:solidFill>
                <a:latin typeface="Verdana" panose="020B0604030504040204" pitchFamily="34" charset="0"/>
              </a:rPr>
              <a:t>mở</a:t>
            </a:r>
            <a:r>
              <a:rPr lang="en-US" altLang="en-US" sz="2400" dirty="0">
                <a:solidFill>
                  <a:schemeClr val="tx1"/>
                </a:solidFill>
                <a:latin typeface="Verdana" panose="020B0604030504040204" pitchFamily="34" charset="0"/>
              </a:rPr>
              <a:t> </a:t>
            </a:r>
            <a:r>
              <a:rPr lang="en-US" altLang="en-US" sz="2400" dirty="0" err="1">
                <a:solidFill>
                  <a:schemeClr val="tx1"/>
                </a:solidFill>
                <a:latin typeface="Verdana" panose="020B0604030504040204" pitchFamily="34" charset="0"/>
              </a:rPr>
              <a:t>rộng</a:t>
            </a:r>
            <a:r>
              <a:rPr lang="en-US" altLang="en-US" sz="2400" dirty="0">
                <a:solidFill>
                  <a:schemeClr val="tx1"/>
                </a:solidFill>
                <a:latin typeface="Verdana" panose="020B0604030504040204" pitchFamily="34" charset="0"/>
              </a:rPr>
              <a:t> </a:t>
            </a:r>
            <a:r>
              <a:rPr lang="en-US" altLang="en-US" sz="2400" dirty="0" err="1">
                <a:solidFill>
                  <a:schemeClr val="tx1"/>
                </a:solidFill>
                <a:latin typeface="Verdana" panose="020B0604030504040204" pitchFamily="34" charset="0"/>
              </a:rPr>
              <a:t>vì</a:t>
            </a:r>
            <a:r>
              <a:rPr lang="en-US" altLang="en-US" sz="2400" dirty="0">
                <a:solidFill>
                  <a:schemeClr val="tx1"/>
                </a:solidFill>
                <a:latin typeface="Verdana" panose="020B0604030504040204" pitchFamily="34" charset="0"/>
              </a:rPr>
              <a:t> </a:t>
            </a:r>
            <a:r>
              <a:rPr lang="en-US" altLang="en-US" sz="2400" dirty="0" err="1">
                <a:solidFill>
                  <a:schemeClr val="tx1"/>
                </a:solidFill>
                <a:latin typeface="Verdana" panose="020B0604030504040204" pitchFamily="34" charset="0"/>
              </a:rPr>
              <a:t>xã</a:t>
            </a:r>
            <a:r>
              <a:rPr lang="en-US" altLang="en-US" sz="2400" dirty="0">
                <a:solidFill>
                  <a:schemeClr val="tx1"/>
                </a:solidFill>
                <a:latin typeface="Verdana" panose="020B0604030504040204" pitchFamily="34" charset="0"/>
              </a:rPr>
              <a:t> </a:t>
            </a:r>
            <a:r>
              <a:rPr lang="en-US" altLang="en-US" sz="2400" dirty="0" err="1">
                <a:solidFill>
                  <a:schemeClr val="tx1"/>
                </a:solidFill>
                <a:latin typeface="Verdana" panose="020B0604030504040204" pitchFamily="34" charset="0"/>
              </a:rPr>
              <a:t>hội</a:t>
            </a:r>
            <a:r>
              <a:rPr lang="en-US" altLang="en-US" sz="2400" dirty="0">
                <a:solidFill>
                  <a:schemeClr val="tx1"/>
                </a:solidFill>
                <a:latin typeface="Verdana" panose="020B0604030504040204" pitchFamily="34" charset="0"/>
              </a:rPr>
              <a:t> </a:t>
            </a:r>
            <a:r>
              <a:rPr lang="en-US" altLang="en-US" sz="2400" dirty="0" err="1">
                <a:solidFill>
                  <a:schemeClr val="tx1"/>
                </a:solidFill>
                <a:latin typeface="Verdana" panose="020B0604030504040204" pitchFamily="34" charset="0"/>
              </a:rPr>
              <a:t>muốn</a:t>
            </a:r>
            <a:r>
              <a:rPr lang="en-US" altLang="en-US" sz="2400" dirty="0">
                <a:solidFill>
                  <a:schemeClr val="tx1"/>
                </a:solidFill>
                <a:latin typeface="Verdana" panose="020B0604030504040204" pitchFamily="34" charset="0"/>
              </a:rPr>
              <a:t> </a:t>
            </a:r>
            <a:r>
              <a:rPr lang="en-US" altLang="en-US" sz="2400" dirty="0" err="1">
                <a:solidFill>
                  <a:schemeClr val="tx1"/>
                </a:solidFill>
                <a:latin typeface="Verdana" panose="020B0604030504040204" pitchFamily="34" charset="0"/>
              </a:rPr>
              <a:t>điều</a:t>
            </a:r>
            <a:r>
              <a:rPr lang="en-US" altLang="en-US" sz="2400" dirty="0">
                <a:solidFill>
                  <a:schemeClr val="tx1"/>
                </a:solidFill>
                <a:latin typeface="Verdana" panose="020B0604030504040204" pitchFamily="34" charset="0"/>
              </a:rPr>
              <a:t> </a:t>
            </a:r>
            <a:r>
              <a:rPr lang="en-US" altLang="en-US" sz="2400" dirty="0" err="1">
                <a:solidFill>
                  <a:schemeClr val="tx1"/>
                </a:solidFill>
                <a:latin typeface="Verdana" panose="020B0604030504040204" pitchFamily="34" charset="0"/>
              </a:rPr>
              <a:t>trị</a:t>
            </a:r>
            <a:r>
              <a:rPr lang="en-US" altLang="en-US" sz="2400" dirty="0">
                <a:solidFill>
                  <a:schemeClr val="tx1"/>
                </a:solidFill>
                <a:latin typeface="Verdana" panose="020B0604030504040204" pitchFamily="34" charset="0"/>
              </a:rPr>
              <a:t> </a:t>
            </a:r>
            <a:r>
              <a:rPr lang="en-US" altLang="en-US" sz="2400" dirty="0" err="1">
                <a:solidFill>
                  <a:schemeClr val="tx1"/>
                </a:solidFill>
                <a:latin typeface="Verdana" panose="020B0604030504040204" pitchFamily="34" charset="0"/>
              </a:rPr>
              <a:t>cho</a:t>
            </a:r>
            <a:r>
              <a:rPr lang="en-US" altLang="en-US" sz="2400" dirty="0">
                <a:solidFill>
                  <a:schemeClr val="tx1"/>
                </a:solidFill>
                <a:latin typeface="Verdana" panose="020B0604030504040204" pitchFamily="34" charset="0"/>
              </a:rPr>
              <a:t> </a:t>
            </a:r>
            <a:r>
              <a:rPr lang="en-US" altLang="en-US" sz="2400" dirty="0" err="1">
                <a:solidFill>
                  <a:schemeClr val="tx1"/>
                </a:solidFill>
                <a:latin typeface="Verdana" panose="020B0604030504040204" pitchFamily="34" charset="0"/>
              </a:rPr>
              <a:t>người</a:t>
            </a:r>
            <a:r>
              <a:rPr lang="en-US" altLang="en-US" sz="2400" dirty="0">
                <a:solidFill>
                  <a:schemeClr val="tx1"/>
                </a:solidFill>
                <a:latin typeface="Verdana" panose="020B0604030504040204" pitchFamily="34" charset="0"/>
              </a:rPr>
              <a:t> </a:t>
            </a:r>
            <a:r>
              <a:rPr lang="en-US" altLang="en-US" sz="2400" dirty="0" err="1">
                <a:solidFill>
                  <a:schemeClr val="tx1"/>
                </a:solidFill>
                <a:latin typeface="Verdana" panose="020B0604030504040204" pitchFamily="34" charset="0"/>
              </a:rPr>
              <a:t>nghiện</a:t>
            </a:r>
            <a:r>
              <a:rPr lang="en-US" altLang="en-US" sz="2400" dirty="0">
                <a:solidFill>
                  <a:schemeClr val="tx1"/>
                </a:solidFill>
                <a:latin typeface="Verdana" panose="020B0604030504040204" pitchFamily="34" charset="0"/>
              </a:rPr>
              <a:t> ma </a:t>
            </a:r>
            <a:r>
              <a:rPr lang="en-US" altLang="en-US" sz="2400" dirty="0" err="1">
                <a:solidFill>
                  <a:schemeClr val="tx1"/>
                </a:solidFill>
                <a:latin typeface="Verdana" panose="020B0604030504040204" pitchFamily="34" charset="0"/>
              </a:rPr>
              <a:t>túy</a:t>
            </a:r>
            <a:r>
              <a:rPr lang="en-US" altLang="en-US" sz="2400" dirty="0">
                <a:solidFill>
                  <a:schemeClr val="tx1"/>
                </a:solidFill>
                <a:latin typeface="Verdana" panose="020B0604030504040204" pitchFamily="34" charset="0"/>
              </a:rPr>
              <a:t> </a:t>
            </a:r>
            <a:r>
              <a:rPr lang="en-US" altLang="en-US" sz="2400" dirty="0" err="1">
                <a:solidFill>
                  <a:schemeClr val="tx1"/>
                </a:solidFill>
                <a:latin typeface="Verdana" panose="020B0604030504040204" pitchFamily="34" charset="0"/>
              </a:rPr>
              <a:t>triệt</a:t>
            </a:r>
            <a:r>
              <a:rPr lang="en-US" altLang="en-US" sz="2400" dirty="0">
                <a:solidFill>
                  <a:schemeClr val="tx1"/>
                </a:solidFill>
                <a:latin typeface="Verdana" panose="020B0604030504040204" pitchFamily="34" charset="0"/>
              </a:rPr>
              <a:t> </a:t>
            </a:r>
            <a:r>
              <a:rPr lang="en-US" altLang="en-US" sz="2400" dirty="0" err="1">
                <a:solidFill>
                  <a:schemeClr val="tx1"/>
                </a:solidFill>
                <a:latin typeface="Verdana" panose="020B0604030504040204" pitchFamily="34" charset="0"/>
              </a:rPr>
              <a:t>để</a:t>
            </a:r>
            <a:r>
              <a:rPr lang="en-US" altLang="en-US" sz="2400" dirty="0">
                <a:solidFill>
                  <a:schemeClr val="tx1"/>
                </a:solidFill>
                <a:latin typeface="Verdana" panose="020B0604030504040204" pitchFamily="34" charset="0"/>
              </a:rPr>
              <a:t> </a:t>
            </a:r>
          </a:p>
          <a:p>
            <a:pPr eaLnBrk="1" hangingPunct="1">
              <a:lnSpc>
                <a:spcPct val="90000"/>
              </a:lnSpc>
            </a:pPr>
            <a:r>
              <a:rPr lang="fr-FR" altLang="en-US" sz="2400" dirty="0">
                <a:solidFill>
                  <a:schemeClr val="tx1"/>
                </a:solidFill>
                <a:latin typeface="Verdana" panose="020B0604030504040204" pitchFamily="34" charset="0"/>
              </a:rPr>
              <a:t>Ở </a:t>
            </a:r>
            <a:r>
              <a:rPr lang="fr-FR" altLang="en-US" sz="2400" dirty="0" err="1">
                <a:solidFill>
                  <a:schemeClr val="tx1"/>
                </a:solidFill>
                <a:latin typeface="Verdana" panose="020B0604030504040204" pitchFamily="34" charset="0"/>
              </a:rPr>
              <a:t>Mỹ</a:t>
            </a:r>
            <a:r>
              <a:rPr lang="fr-FR" altLang="en-US" sz="2400" dirty="0">
                <a:solidFill>
                  <a:schemeClr val="tx1"/>
                </a:solidFill>
                <a:latin typeface="Verdana" panose="020B0604030504040204" pitchFamily="34" charset="0"/>
              </a:rPr>
              <a:t>, </a:t>
            </a:r>
            <a:r>
              <a:rPr lang="fr-FR" altLang="en-US" sz="2400" dirty="0" err="1">
                <a:solidFill>
                  <a:schemeClr val="tx1"/>
                </a:solidFill>
                <a:latin typeface="Verdana" panose="020B0604030504040204" pitchFamily="34" charset="0"/>
              </a:rPr>
              <a:t>người</a:t>
            </a:r>
            <a:r>
              <a:rPr lang="fr-FR" altLang="en-US" sz="2400" dirty="0">
                <a:solidFill>
                  <a:schemeClr val="tx1"/>
                </a:solidFill>
                <a:latin typeface="Verdana" panose="020B0604030504040204" pitchFamily="34" charset="0"/>
              </a:rPr>
              <a:t> ta </a:t>
            </a:r>
            <a:r>
              <a:rPr lang="fr-FR" altLang="en-US" sz="2400" dirty="0" err="1">
                <a:solidFill>
                  <a:schemeClr val="tx1"/>
                </a:solidFill>
                <a:latin typeface="Verdana" panose="020B0604030504040204" pitchFamily="34" charset="0"/>
              </a:rPr>
              <a:t>quan</a:t>
            </a:r>
            <a:r>
              <a:rPr lang="fr-FR" altLang="en-US" sz="2400" dirty="0">
                <a:solidFill>
                  <a:schemeClr val="tx1"/>
                </a:solidFill>
                <a:latin typeface="Verdana" panose="020B0604030504040204" pitchFamily="34" charset="0"/>
              </a:rPr>
              <a:t> </a:t>
            </a:r>
            <a:r>
              <a:rPr lang="fr-FR" altLang="en-US" sz="2400" dirty="0" err="1">
                <a:solidFill>
                  <a:schemeClr val="tx1"/>
                </a:solidFill>
                <a:latin typeface="Verdana" panose="020B0604030504040204" pitchFamily="34" charset="0"/>
              </a:rPr>
              <a:t>tâm</a:t>
            </a:r>
            <a:r>
              <a:rPr lang="fr-FR" altLang="en-US" sz="2400" dirty="0">
                <a:solidFill>
                  <a:schemeClr val="tx1"/>
                </a:solidFill>
                <a:latin typeface="Verdana" panose="020B0604030504040204" pitchFamily="34" charset="0"/>
              </a:rPr>
              <a:t> </a:t>
            </a:r>
            <a:r>
              <a:rPr lang="fr-FR" altLang="en-US" sz="2400" dirty="0" err="1">
                <a:solidFill>
                  <a:schemeClr val="tx1"/>
                </a:solidFill>
                <a:latin typeface="Verdana" panose="020B0604030504040204" pitchFamily="34" charset="0"/>
              </a:rPr>
              <a:t>đến</a:t>
            </a:r>
            <a:r>
              <a:rPr lang="en-US" altLang="en-US" sz="2400" dirty="0">
                <a:solidFill>
                  <a:schemeClr val="tx1"/>
                </a:solidFill>
                <a:latin typeface="Verdana" panose="020B0604030504040204" pitchFamily="34" charset="0"/>
              </a:rPr>
              <a:t> </a:t>
            </a:r>
            <a:r>
              <a:rPr lang="en-US" altLang="en-US" sz="2400" dirty="0" err="1">
                <a:solidFill>
                  <a:schemeClr val="tx1"/>
                </a:solidFill>
                <a:latin typeface="Verdana" panose="020B0604030504040204" pitchFamily="34" charset="0"/>
              </a:rPr>
              <a:t>giảm</a:t>
            </a:r>
            <a:r>
              <a:rPr lang="en-US" altLang="en-US" sz="2400" dirty="0">
                <a:solidFill>
                  <a:schemeClr val="tx1"/>
                </a:solidFill>
                <a:latin typeface="Verdana" panose="020B0604030504040204" pitchFamily="34" charset="0"/>
              </a:rPr>
              <a:t> </a:t>
            </a:r>
            <a:r>
              <a:rPr lang="en-US" altLang="en-US" sz="2400" dirty="0" err="1">
                <a:solidFill>
                  <a:schemeClr val="tx1"/>
                </a:solidFill>
                <a:latin typeface="Verdana" panose="020B0604030504040204" pitchFamily="34" charset="0"/>
              </a:rPr>
              <a:t>tội</a:t>
            </a:r>
            <a:r>
              <a:rPr lang="en-US" altLang="en-US" sz="2400" dirty="0">
                <a:solidFill>
                  <a:schemeClr val="tx1"/>
                </a:solidFill>
                <a:latin typeface="Verdana" panose="020B0604030504040204" pitchFamily="34" charset="0"/>
              </a:rPr>
              <a:t> </a:t>
            </a:r>
            <a:r>
              <a:rPr lang="en-US" altLang="en-US" sz="2400" dirty="0" err="1">
                <a:solidFill>
                  <a:schemeClr val="tx1"/>
                </a:solidFill>
                <a:latin typeface="Verdana" panose="020B0604030504040204" pitchFamily="34" charset="0"/>
              </a:rPr>
              <a:t>phạm</a:t>
            </a:r>
            <a:endParaRPr lang="en-US" altLang="en-US" sz="2400" dirty="0">
              <a:solidFill>
                <a:schemeClr val="tx1"/>
              </a:solidFill>
              <a:latin typeface="Verdana" panose="020B0604030504040204" pitchFamily="34" charset="0"/>
            </a:endParaRPr>
          </a:p>
          <a:p>
            <a:pPr eaLnBrk="1" hangingPunct="1">
              <a:lnSpc>
                <a:spcPct val="90000"/>
              </a:lnSpc>
            </a:pPr>
            <a:r>
              <a:rPr lang="en-US" altLang="en-US" sz="2400" dirty="0">
                <a:solidFill>
                  <a:schemeClr val="tx1"/>
                </a:solidFill>
                <a:latin typeface="Verdana" panose="020B0604030504040204" pitchFamily="34" charset="0"/>
              </a:rPr>
              <a:t>Ở </a:t>
            </a:r>
            <a:r>
              <a:rPr lang="en-US" altLang="en-US" sz="2400" dirty="0" err="1">
                <a:solidFill>
                  <a:schemeClr val="tx1"/>
                </a:solidFill>
                <a:latin typeface="Verdana" panose="020B0604030504040204" pitchFamily="34" charset="0"/>
              </a:rPr>
              <a:t>Việt</a:t>
            </a:r>
            <a:r>
              <a:rPr lang="en-US" altLang="en-US" sz="2400" dirty="0">
                <a:solidFill>
                  <a:schemeClr val="tx1"/>
                </a:solidFill>
                <a:latin typeface="Verdana" panose="020B0604030504040204" pitchFamily="34" charset="0"/>
              </a:rPr>
              <a:t> Nam, </a:t>
            </a:r>
            <a:r>
              <a:rPr lang="en-US" altLang="en-US" sz="2400" dirty="0" err="1">
                <a:solidFill>
                  <a:schemeClr val="tx1"/>
                </a:solidFill>
                <a:latin typeface="Verdana" panose="020B0604030504040204" pitchFamily="34" charset="0"/>
              </a:rPr>
              <a:t>quan</a:t>
            </a:r>
            <a:r>
              <a:rPr lang="en-US" altLang="en-US" sz="2400" dirty="0">
                <a:solidFill>
                  <a:schemeClr val="tx1"/>
                </a:solidFill>
                <a:latin typeface="Verdana" panose="020B0604030504040204" pitchFamily="34" charset="0"/>
              </a:rPr>
              <a:t> </a:t>
            </a:r>
            <a:r>
              <a:rPr lang="en-US" altLang="en-US" sz="2400" dirty="0" err="1">
                <a:solidFill>
                  <a:schemeClr val="tx1"/>
                </a:solidFill>
                <a:latin typeface="Verdana" panose="020B0604030504040204" pitchFamily="34" charset="0"/>
              </a:rPr>
              <a:t>tâm</a:t>
            </a:r>
            <a:r>
              <a:rPr lang="en-US" altLang="en-US" sz="2400" dirty="0">
                <a:solidFill>
                  <a:schemeClr val="tx1"/>
                </a:solidFill>
                <a:latin typeface="Verdana" panose="020B0604030504040204" pitchFamily="34" charset="0"/>
              </a:rPr>
              <a:t> </a:t>
            </a:r>
            <a:r>
              <a:rPr lang="en-US" altLang="en-US" sz="2400" dirty="0" err="1">
                <a:solidFill>
                  <a:schemeClr val="tx1"/>
                </a:solidFill>
                <a:latin typeface="Verdana" panose="020B0604030504040204" pitchFamily="34" charset="0"/>
              </a:rPr>
              <a:t>đầu</a:t>
            </a:r>
            <a:r>
              <a:rPr lang="en-US" altLang="en-US" sz="2400" dirty="0">
                <a:solidFill>
                  <a:schemeClr val="tx1"/>
                </a:solidFill>
                <a:latin typeface="Verdana" panose="020B0604030504040204" pitchFamily="34" charset="0"/>
              </a:rPr>
              <a:t> </a:t>
            </a:r>
            <a:r>
              <a:rPr lang="en-US" altLang="en-US" sz="2400" dirty="0" err="1">
                <a:solidFill>
                  <a:schemeClr val="tx1"/>
                </a:solidFill>
                <a:latin typeface="Verdana" panose="020B0604030504040204" pitchFamily="34" charset="0"/>
              </a:rPr>
              <a:t>tiên</a:t>
            </a:r>
            <a:r>
              <a:rPr lang="en-US" altLang="en-US" sz="2400" dirty="0">
                <a:solidFill>
                  <a:schemeClr val="tx1"/>
                </a:solidFill>
                <a:latin typeface="Verdana" panose="020B0604030504040204" pitchFamily="34" charset="0"/>
              </a:rPr>
              <a:t> </a:t>
            </a:r>
            <a:r>
              <a:rPr lang="en-US" altLang="en-US" sz="2400" dirty="0" err="1">
                <a:solidFill>
                  <a:schemeClr val="tx1"/>
                </a:solidFill>
                <a:latin typeface="Verdana" panose="020B0604030504040204" pitchFamily="34" charset="0"/>
              </a:rPr>
              <a:t>là</a:t>
            </a:r>
            <a:r>
              <a:rPr lang="en-US" altLang="en-US" sz="2400" dirty="0">
                <a:solidFill>
                  <a:schemeClr val="tx1"/>
                </a:solidFill>
                <a:latin typeface="Verdana" panose="020B0604030504040204" pitchFamily="34" charset="0"/>
              </a:rPr>
              <a:t> </a:t>
            </a:r>
            <a:r>
              <a:rPr lang="en-US" altLang="en-US" sz="2400" dirty="0" err="1">
                <a:solidFill>
                  <a:schemeClr val="tx1"/>
                </a:solidFill>
                <a:latin typeface="Verdana" panose="020B0604030504040204" pitchFamily="34" charset="0"/>
              </a:rPr>
              <a:t>dự</a:t>
            </a:r>
            <a:r>
              <a:rPr lang="en-US" altLang="en-US" sz="2400" dirty="0">
                <a:solidFill>
                  <a:schemeClr val="tx1"/>
                </a:solidFill>
                <a:latin typeface="Verdana" panose="020B0604030504040204" pitchFamily="34" charset="0"/>
              </a:rPr>
              <a:t> </a:t>
            </a:r>
            <a:r>
              <a:rPr lang="en-US" altLang="en-US" sz="2400" dirty="0" err="1" smtClean="0">
                <a:solidFill>
                  <a:schemeClr val="tx1"/>
                </a:solidFill>
                <a:latin typeface="Verdana" panose="020B0604030504040204" pitchFamily="34" charset="0"/>
              </a:rPr>
              <a:t>phòng</a:t>
            </a:r>
            <a:r>
              <a:rPr lang="en-US" altLang="en-US" sz="2400" dirty="0" smtClean="0">
                <a:solidFill>
                  <a:schemeClr val="tx1"/>
                </a:solidFill>
                <a:latin typeface="Verdana" panose="020B0604030504040204" pitchFamily="34" charset="0"/>
              </a:rPr>
              <a:t> </a:t>
            </a:r>
            <a:r>
              <a:rPr lang="en-US" altLang="en-US" sz="2400" dirty="0" err="1" smtClean="0">
                <a:solidFill>
                  <a:schemeClr val="tx1"/>
                </a:solidFill>
                <a:latin typeface="Verdana" panose="020B0604030504040204" pitchFamily="34" charset="0"/>
              </a:rPr>
              <a:t>lây</a:t>
            </a:r>
            <a:r>
              <a:rPr lang="en-US" altLang="en-US" sz="2400" dirty="0" smtClean="0">
                <a:solidFill>
                  <a:schemeClr val="tx1"/>
                </a:solidFill>
                <a:latin typeface="Verdana" panose="020B0604030504040204" pitchFamily="34" charset="0"/>
              </a:rPr>
              <a:t> </a:t>
            </a:r>
            <a:r>
              <a:rPr lang="en-US" altLang="en-US" sz="2400" dirty="0" err="1" smtClean="0">
                <a:solidFill>
                  <a:schemeClr val="tx1"/>
                </a:solidFill>
                <a:latin typeface="Verdana" panose="020B0604030504040204" pitchFamily="34" charset="0"/>
              </a:rPr>
              <a:t>nhiễm</a:t>
            </a:r>
            <a:r>
              <a:rPr lang="en-US" altLang="en-US" sz="2400" dirty="0" smtClean="0">
                <a:solidFill>
                  <a:schemeClr val="tx1"/>
                </a:solidFill>
                <a:latin typeface="Verdana" panose="020B0604030504040204" pitchFamily="34" charset="0"/>
              </a:rPr>
              <a:t> </a:t>
            </a:r>
            <a:r>
              <a:rPr lang="en-US" altLang="en-US" sz="2400" dirty="0">
                <a:solidFill>
                  <a:schemeClr val="tx1"/>
                </a:solidFill>
                <a:latin typeface="Verdana" panose="020B0604030504040204" pitchFamily="34" charset="0"/>
              </a:rPr>
              <a:t>HIV </a:t>
            </a:r>
            <a:r>
              <a:rPr lang="en-US" altLang="en-US" sz="2400" dirty="0" err="1">
                <a:solidFill>
                  <a:schemeClr val="tx1"/>
                </a:solidFill>
                <a:latin typeface="Verdana" panose="020B0604030504040204" pitchFamily="34" charset="0"/>
              </a:rPr>
              <a:t>và</a:t>
            </a:r>
            <a:r>
              <a:rPr lang="en-US" altLang="en-US" sz="2400" dirty="0">
                <a:solidFill>
                  <a:schemeClr val="tx1"/>
                </a:solidFill>
                <a:latin typeface="Verdana" panose="020B0604030504040204" pitchFamily="34" charset="0"/>
              </a:rPr>
              <a:t> </a:t>
            </a:r>
            <a:r>
              <a:rPr lang="en-US" altLang="en-US" sz="2400" dirty="0" err="1">
                <a:solidFill>
                  <a:schemeClr val="tx1"/>
                </a:solidFill>
                <a:latin typeface="Verdana" panose="020B0604030504040204" pitchFamily="34" charset="0"/>
              </a:rPr>
              <a:t>viêm</a:t>
            </a:r>
            <a:r>
              <a:rPr lang="en-US" altLang="en-US" sz="2400" dirty="0">
                <a:solidFill>
                  <a:schemeClr val="tx1"/>
                </a:solidFill>
                <a:latin typeface="Verdana" panose="020B0604030504040204" pitchFamily="34" charset="0"/>
              </a:rPr>
              <a:t> </a:t>
            </a:r>
            <a:r>
              <a:rPr lang="en-US" altLang="en-US" sz="2400" dirty="0" err="1">
                <a:solidFill>
                  <a:schemeClr val="tx1"/>
                </a:solidFill>
                <a:latin typeface="Verdana" panose="020B0604030504040204" pitchFamily="34" charset="0"/>
              </a:rPr>
              <a:t>gan</a:t>
            </a:r>
            <a:r>
              <a:rPr lang="en-US" altLang="en-US" sz="2400" dirty="0">
                <a:solidFill>
                  <a:schemeClr val="tx1"/>
                </a:solidFill>
                <a:latin typeface="Verdana" panose="020B0604030504040204" pitchFamily="34" charset="0"/>
              </a:rPr>
              <a:t> </a:t>
            </a:r>
            <a:r>
              <a:rPr lang="en-US" altLang="en-US" sz="2400" dirty="0" smtClean="0">
                <a:solidFill>
                  <a:schemeClr val="tx1"/>
                </a:solidFill>
                <a:latin typeface="Verdana" panose="020B0604030504040204" pitchFamily="34" charset="0"/>
              </a:rPr>
              <a:t>B, C</a:t>
            </a:r>
            <a:endParaRPr lang="en-US" altLang="en-US" sz="2400" dirty="0">
              <a:solidFill>
                <a:schemeClr val="tx1"/>
              </a:solidFill>
              <a:latin typeface="Verdana" panose="020B0604030504040204" pitchFamily="34" charset="0"/>
            </a:endParaRPr>
          </a:p>
          <a:p>
            <a:pPr eaLnBrk="1" hangingPunct="1">
              <a:lnSpc>
                <a:spcPct val="90000"/>
              </a:lnSpc>
            </a:pPr>
            <a:r>
              <a:rPr lang="en-US" altLang="en-US" sz="2400" dirty="0" err="1">
                <a:solidFill>
                  <a:schemeClr val="tx1"/>
                </a:solidFill>
                <a:latin typeface="Verdana" panose="020B0604030504040204" pitchFamily="34" charset="0"/>
              </a:rPr>
              <a:t>Cả</a:t>
            </a:r>
            <a:r>
              <a:rPr lang="en-US" altLang="en-US" sz="2400" dirty="0">
                <a:solidFill>
                  <a:schemeClr val="tx1"/>
                </a:solidFill>
                <a:latin typeface="Verdana" panose="020B0604030504040204" pitchFamily="34" charset="0"/>
              </a:rPr>
              <a:t> </a:t>
            </a:r>
            <a:r>
              <a:rPr lang="en-US" altLang="en-US" sz="2400" dirty="0" err="1">
                <a:solidFill>
                  <a:schemeClr val="tx1"/>
                </a:solidFill>
                <a:latin typeface="Verdana" panose="020B0604030504040204" pitchFamily="34" charset="0"/>
              </a:rPr>
              <a:t>Mỹ</a:t>
            </a:r>
            <a:r>
              <a:rPr lang="en-US" altLang="en-US" sz="2400" dirty="0">
                <a:solidFill>
                  <a:schemeClr val="tx1"/>
                </a:solidFill>
                <a:latin typeface="Verdana" panose="020B0604030504040204" pitchFamily="34" charset="0"/>
              </a:rPr>
              <a:t> </a:t>
            </a:r>
            <a:r>
              <a:rPr lang="en-US" altLang="en-US" sz="2400" dirty="0" err="1">
                <a:solidFill>
                  <a:schemeClr val="tx1"/>
                </a:solidFill>
                <a:latin typeface="Verdana" panose="020B0604030504040204" pitchFamily="34" charset="0"/>
              </a:rPr>
              <a:t>và</a:t>
            </a:r>
            <a:r>
              <a:rPr lang="en-US" altLang="en-US" sz="2400" dirty="0">
                <a:solidFill>
                  <a:schemeClr val="tx1"/>
                </a:solidFill>
                <a:latin typeface="Verdana" panose="020B0604030504040204" pitchFamily="34" charset="0"/>
              </a:rPr>
              <a:t> </a:t>
            </a:r>
            <a:r>
              <a:rPr lang="en-US" altLang="en-US" sz="2400" dirty="0" err="1">
                <a:solidFill>
                  <a:schemeClr val="tx1"/>
                </a:solidFill>
                <a:latin typeface="Verdana" panose="020B0604030504040204" pitchFamily="34" charset="0"/>
              </a:rPr>
              <a:t>Việt</a:t>
            </a:r>
            <a:r>
              <a:rPr lang="en-US" altLang="en-US" sz="2400" dirty="0">
                <a:solidFill>
                  <a:schemeClr val="tx1"/>
                </a:solidFill>
                <a:latin typeface="Verdana" panose="020B0604030504040204" pitchFamily="34" charset="0"/>
              </a:rPr>
              <a:t> Nam </a:t>
            </a:r>
            <a:r>
              <a:rPr lang="vi-VN" altLang="en-US" sz="2400" dirty="0">
                <a:solidFill>
                  <a:schemeClr val="tx1"/>
                </a:solidFill>
                <a:latin typeface="Verdana" panose="020B0604030504040204" pitchFamily="34" charset="0"/>
              </a:rPr>
              <a:t>nhận ra rằng vai trò quan trọng của MMT giúp người nghiện trong việc đạt được </a:t>
            </a:r>
            <a:r>
              <a:rPr lang="en-US" altLang="en-US" sz="2400" dirty="0" err="1">
                <a:solidFill>
                  <a:schemeClr val="tx1"/>
                </a:solidFill>
                <a:latin typeface="Verdana" panose="020B0604030504040204" pitchFamily="34" charset="0"/>
              </a:rPr>
              <a:t>tối</a:t>
            </a:r>
            <a:r>
              <a:rPr lang="en-US" altLang="en-US" sz="2400" dirty="0">
                <a:solidFill>
                  <a:schemeClr val="tx1"/>
                </a:solidFill>
                <a:latin typeface="Verdana" panose="020B0604030504040204" pitchFamily="34" charset="0"/>
              </a:rPr>
              <a:t> </a:t>
            </a:r>
            <a:r>
              <a:rPr lang="en-US" altLang="en-US" sz="2400" dirty="0" err="1">
                <a:solidFill>
                  <a:schemeClr val="tx1"/>
                </a:solidFill>
                <a:latin typeface="Verdana" panose="020B0604030504040204" pitchFamily="34" charset="0"/>
              </a:rPr>
              <a:t>đa</a:t>
            </a:r>
            <a:r>
              <a:rPr lang="en-US" altLang="en-US" sz="2400" dirty="0">
                <a:solidFill>
                  <a:schemeClr val="tx1"/>
                </a:solidFill>
                <a:latin typeface="Verdana" panose="020B0604030504040204" pitchFamily="34" charset="0"/>
              </a:rPr>
              <a:t> </a:t>
            </a:r>
            <a:r>
              <a:rPr lang="vi-VN" altLang="en-US" sz="2400" dirty="0">
                <a:solidFill>
                  <a:schemeClr val="tx1"/>
                </a:solidFill>
                <a:latin typeface="Verdana" panose="020B0604030504040204" pitchFamily="34" charset="0"/>
              </a:rPr>
              <a:t>khả năng của họ.</a:t>
            </a:r>
          </a:p>
          <a:p>
            <a:pPr eaLnBrk="1" hangingPunct="1">
              <a:lnSpc>
                <a:spcPct val="90000"/>
              </a:lnSpc>
            </a:pPr>
            <a:endParaRPr lang="en-US" altLang="en-US" sz="2400" dirty="0">
              <a:solidFill>
                <a:schemeClr val="tx1"/>
              </a:solidFill>
              <a:latin typeface="Verdana" panose="020B0604030504040204" pitchFamily="34" charset="0"/>
            </a:endParaRPr>
          </a:p>
        </p:txBody>
      </p:sp>
      <p:sp>
        <p:nvSpPr>
          <p:cNvPr id="34819" name="Rectangle 2">
            <a:extLst>
              <a:ext uri="{FF2B5EF4-FFF2-40B4-BE49-F238E27FC236}">
                <a16:creationId xmlns:a16="http://schemas.microsoft.com/office/drawing/2014/main" id="{8FA5DF2C-1201-4CFF-80BA-217B13F1B588}"/>
              </a:ext>
            </a:extLst>
          </p:cNvPr>
          <p:cNvSpPr txBox="1">
            <a:spLocks noChangeArrowheads="1"/>
          </p:cNvSpPr>
          <p:nvPr/>
        </p:nvSpPr>
        <p:spPr bwMode="auto">
          <a:xfrm>
            <a:off x="685800" y="304800"/>
            <a:ext cx="82296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r>
              <a:rPr lang="en-US" altLang="en-US" sz="3600" b="1" dirty="0" err="1">
                <a:latin typeface="Verdana" panose="020B0604030504040204" pitchFamily="34" charset="0"/>
              </a:rPr>
              <a:t>Thay</a:t>
            </a:r>
            <a:r>
              <a:rPr lang="en-US" altLang="en-US" sz="3600" b="1" dirty="0">
                <a:latin typeface="Verdana" panose="020B0604030504040204" pitchFamily="34" charset="0"/>
              </a:rPr>
              <a:t> </a:t>
            </a:r>
            <a:r>
              <a:rPr lang="en-US" altLang="en-US" sz="3600" b="1" dirty="0" err="1">
                <a:latin typeface="Verdana" panose="020B0604030504040204" pitchFamily="34" charset="0"/>
              </a:rPr>
              <a:t>đổi</a:t>
            </a:r>
            <a:r>
              <a:rPr lang="en-US" altLang="en-US" sz="3600" b="1" dirty="0">
                <a:latin typeface="Verdana" panose="020B0604030504040204" pitchFamily="34" charset="0"/>
              </a:rPr>
              <a:t> </a:t>
            </a:r>
            <a:r>
              <a:rPr lang="en-US" altLang="en-US" sz="3600" b="1" dirty="0" err="1">
                <a:latin typeface="Verdana" panose="020B0604030504040204" pitchFamily="34" charset="0"/>
              </a:rPr>
              <a:t>cách</a:t>
            </a:r>
            <a:r>
              <a:rPr lang="en-US" altLang="en-US" sz="3600" b="1" dirty="0">
                <a:latin typeface="Verdana" panose="020B0604030504040204" pitchFamily="34" charset="0"/>
              </a:rPr>
              <a:t> </a:t>
            </a:r>
            <a:r>
              <a:rPr lang="en-US" altLang="en-US" sz="3600" b="1" dirty="0" err="1">
                <a:latin typeface="Verdana" panose="020B0604030504040204" pitchFamily="34" charset="0"/>
              </a:rPr>
              <a:t>tiếp</a:t>
            </a:r>
            <a:r>
              <a:rPr lang="en-US" altLang="en-US" sz="3600" b="1" dirty="0">
                <a:latin typeface="Verdana" panose="020B0604030504040204" pitchFamily="34" charset="0"/>
              </a:rPr>
              <a:t> </a:t>
            </a:r>
            <a:r>
              <a:rPr lang="en-US" altLang="en-US" sz="3600" b="1" dirty="0" err="1">
                <a:latin typeface="Verdana" panose="020B0604030504040204" pitchFamily="34" charset="0"/>
              </a:rPr>
              <a:t>cận</a:t>
            </a:r>
            <a:endParaRPr lang="en-US" altLang="en-US" sz="3600" b="1" dirty="0">
              <a:latin typeface="Verdana" panose="020B0604030504040204"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3">
            <a:extLst>
              <a:ext uri="{FF2B5EF4-FFF2-40B4-BE49-F238E27FC236}">
                <a16:creationId xmlns:a16="http://schemas.microsoft.com/office/drawing/2014/main" id="{AC63BE5D-1E36-4D3A-BEC4-FF603793BB32}"/>
              </a:ext>
            </a:extLst>
          </p:cNvPr>
          <p:cNvSpPr>
            <a:spLocks noGrp="1" noChangeArrowheads="1"/>
          </p:cNvSpPr>
          <p:nvPr>
            <p:ph idx="1"/>
          </p:nvPr>
        </p:nvSpPr>
        <p:spPr>
          <a:xfrm>
            <a:off x="685800" y="1066800"/>
            <a:ext cx="7583488" cy="4208463"/>
          </a:xfrm>
        </p:spPr>
        <p:txBody>
          <a:bodyPr/>
          <a:lstStyle/>
          <a:p>
            <a:r>
              <a:rPr lang="vi-VN" altLang="en-US" sz="2400" dirty="0">
                <a:solidFill>
                  <a:schemeClr val="tx1"/>
                </a:solidFill>
                <a:latin typeface="Verdana" panose="020B0604030504040204" pitchFamily="34" charset="0"/>
              </a:rPr>
              <a:t>Hiện nay Methadone là chương trình y tế chính để điều trị nghiện Heroin ở Mỹ cũng như ở Việt Nam. </a:t>
            </a:r>
          </a:p>
          <a:p>
            <a:r>
              <a:rPr lang="vi-VN" altLang="en-US" sz="2400" dirty="0">
                <a:solidFill>
                  <a:schemeClr val="tx1"/>
                </a:solidFill>
                <a:latin typeface="Verdana" panose="020B0604030504040204" pitchFamily="34" charset="0"/>
              </a:rPr>
              <a:t>Số bệnh nhân được điều trị Methadone tăng nhanh cả ở Mỹ và Việt Nam. </a:t>
            </a:r>
          </a:p>
          <a:p>
            <a:r>
              <a:rPr lang="vi-VN" altLang="en-US" sz="2400" dirty="0">
                <a:solidFill>
                  <a:schemeClr val="tx1"/>
                </a:solidFill>
                <a:latin typeface="Verdana" panose="020B0604030504040204" pitchFamily="34" charset="0"/>
              </a:rPr>
              <a:t>Chương trình hỗ trợ </a:t>
            </a:r>
            <a:r>
              <a:rPr lang="vi-VN" altLang="en-US" sz="2400" dirty="0" smtClean="0">
                <a:solidFill>
                  <a:schemeClr val="tx1"/>
                </a:solidFill>
                <a:latin typeface="Verdana" panose="020B0604030504040204" pitchFamily="34" charset="0"/>
              </a:rPr>
              <a:t>tập </a:t>
            </a:r>
            <a:r>
              <a:rPr lang="vi-VN" altLang="en-US" sz="2400" dirty="0">
                <a:solidFill>
                  <a:schemeClr val="tx1"/>
                </a:solidFill>
                <a:latin typeface="Verdana" panose="020B0604030504040204" pitchFamily="34" charset="0"/>
              </a:rPr>
              <a:t>trung chủ yếu về giáo dục, dự phòng, điều trị phục hồi (giảm</a:t>
            </a:r>
            <a:r>
              <a:rPr lang="en-US" altLang="en-US" sz="2400" dirty="0">
                <a:solidFill>
                  <a:schemeClr val="tx1"/>
                </a:solidFill>
                <a:latin typeface="Verdana" panose="020B0604030504040204" pitchFamily="34" charset="0"/>
              </a:rPr>
              <a:t> </a:t>
            </a:r>
            <a:r>
              <a:rPr lang="vi-VN" altLang="en-US" sz="2400" dirty="0">
                <a:solidFill>
                  <a:schemeClr val="tx1"/>
                </a:solidFill>
                <a:latin typeface="Verdana" panose="020B0604030504040204" pitchFamily="34" charset="0"/>
              </a:rPr>
              <a:t>trừng phạt).</a:t>
            </a:r>
          </a:p>
          <a:p>
            <a:pPr eaLnBrk="1" hangingPunct="1">
              <a:lnSpc>
                <a:spcPct val="90000"/>
              </a:lnSpc>
            </a:pPr>
            <a:endParaRPr lang="en-US" altLang="en-US" sz="2400" dirty="0">
              <a:solidFill>
                <a:schemeClr val="tx1"/>
              </a:solidFill>
              <a:latin typeface="Verdana" panose="020B0604030504040204" pitchFamily="34" charset="0"/>
            </a:endParaRPr>
          </a:p>
          <a:p>
            <a:pPr eaLnBrk="1" hangingPunct="1">
              <a:lnSpc>
                <a:spcPct val="90000"/>
              </a:lnSpc>
            </a:pPr>
            <a:endParaRPr lang="en-US" altLang="en-US" sz="2400" dirty="0">
              <a:solidFill>
                <a:schemeClr val="tx1"/>
              </a:solidFill>
              <a:latin typeface="Verdana" panose="020B0604030504040204" pitchFamily="34" charset="0"/>
            </a:endParaRPr>
          </a:p>
          <a:p>
            <a:pPr eaLnBrk="1" hangingPunct="1">
              <a:lnSpc>
                <a:spcPct val="90000"/>
              </a:lnSpc>
            </a:pPr>
            <a:endParaRPr lang="en-US" altLang="en-US" sz="2400" dirty="0">
              <a:solidFill>
                <a:schemeClr val="tx1"/>
              </a:solidFill>
              <a:latin typeface="Verdana" panose="020B0604030504040204" pitchFamily="34" charset="0"/>
            </a:endParaRPr>
          </a:p>
        </p:txBody>
      </p:sp>
      <p:sp>
        <p:nvSpPr>
          <p:cNvPr id="35843" name="Rectangle 2">
            <a:extLst>
              <a:ext uri="{FF2B5EF4-FFF2-40B4-BE49-F238E27FC236}">
                <a16:creationId xmlns:a16="http://schemas.microsoft.com/office/drawing/2014/main" id="{4E8A16CE-82B6-4FAF-B767-B659ABC3BACC}"/>
              </a:ext>
            </a:extLst>
          </p:cNvPr>
          <p:cNvSpPr txBox="1">
            <a:spLocks noChangeArrowheads="1"/>
          </p:cNvSpPr>
          <p:nvPr/>
        </p:nvSpPr>
        <p:spPr bwMode="auto">
          <a:xfrm>
            <a:off x="685800" y="304800"/>
            <a:ext cx="82296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r>
              <a:rPr lang="en-US" altLang="en-US" sz="3600" b="1" dirty="0" err="1">
                <a:latin typeface="Verdana" panose="020B0604030504040204" pitchFamily="34" charset="0"/>
              </a:rPr>
              <a:t>Thay</a:t>
            </a:r>
            <a:r>
              <a:rPr lang="en-US" altLang="en-US" sz="3600" b="1" dirty="0">
                <a:latin typeface="Verdana" panose="020B0604030504040204" pitchFamily="34" charset="0"/>
              </a:rPr>
              <a:t> </a:t>
            </a:r>
            <a:r>
              <a:rPr lang="en-US" altLang="en-US" sz="3600" b="1" dirty="0" err="1">
                <a:latin typeface="Verdana" panose="020B0604030504040204" pitchFamily="34" charset="0"/>
              </a:rPr>
              <a:t>đổi</a:t>
            </a:r>
            <a:r>
              <a:rPr lang="en-US" altLang="en-US" sz="3600" b="1" dirty="0">
                <a:latin typeface="Verdana" panose="020B0604030504040204" pitchFamily="34" charset="0"/>
              </a:rPr>
              <a:t> </a:t>
            </a:r>
            <a:r>
              <a:rPr lang="en-US" altLang="en-US" sz="3600" b="1" dirty="0" err="1">
                <a:latin typeface="Verdana" panose="020B0604030504040204" pitchFamily="34" charset="0"/>
              </a:rPr>
              <a:t>cách</a:t>
            </a:r>
            <a:r>
              <a:rPr lang="en-US" altLang="en-US" sz="3600" b="1" dirty="0">
                <a:latin typeface="Verdana" panose="020B0604030504040204" pitchFamily="34" charset="0"/>
              </a:rPr>
              <a:t> </a:t>
            </a:r>
            <a:r>
              <a:rPr lang="en-US" altLang="en-US" sz="3600" b="1" dirty="0" err="1">
                <a:latin typeface="Verdana" panose="020B0604030504040204" pitchFamily="34" charset="0"/>
              </a:rPr>
              <a:t>tiếp</a:t>
            </a:r>
            <a:r>
              <a:rPr lang="en-US" altLang="en-US" sz="3600" b="1" dirty="0">
                <a:latin typeface="Verdana" panose="020B0604030504040204" pitchFamily="34" charset="0"/>
              </a:rPr>
              <a:t> </a:t>
            </a:r>
            <a:r>
              <a:rPr lang="en-US" altLang="en-US" sz="3600" b="1" dirty="0" err="1">
                <a:latin typeface="Verdana" panose="020B0604030504040204" pitchFamily="34" charset="0"/>
              </a:rPr>
              <a:t>cận</a:t>
            </a:r>
            <a:endParaRPr lang="en-US" altLang="en-US" sz="3600" b="1" dirty="0">
              <a:latin typeface="Verdana" panose="020B060403050404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Nội dung </a:t>
            </a:r>
            <a:r>
              <a:rPr lang="en-GB" dirty="0" err="1"/>
              <a:t>bài</a:t>
            </a:r>
            <a:r>
              <a:rPr lang="en-GB" dirty="0"/>
              <a:t> </a:t>
            </a:r>
            <a:r>
              <a:rPr lang="en-GB" dirty="0" err="1"/>
              <a:t>trình</a:t>
            </a:r>
            <a:r>
              <a:rPr lang="en-GB" dirty="0"/>
              <a:t> </a:t>
            </a:r>
            <a:r>
              <a:rPr lang="en-GB" dirty="0" err="1"/>
              <a:t>bày</a:t>
            </a:r>
            <a:endParaRPr lang="en-GB" dirty="0"/>
          </a:p>
        </p:txBody>
      </p:sp>
      <p:sp>
        <p:nvSpPr>
          <p:cNvPr id="3" name="Content Placeholder 2"/>
          <p:cNvSpPr>
            <a:spLocks noGrp="1"/>
          </p:cNvSpPr>
          <p:nvPr>
            <p:ph idx="1"/>
          </p:nvPr>
        </p:nvSpPr>
        <p:spPr>
          <a:xfrm>
            <a:off x="609600" y="1896208"/>
            <a:ext cx="8229600" cy="4572000"/>
          </a:xfrm>
        </p:spPr>
        <p:txBody>
          <a:bodyPr>
            <a:normAutofit/>
          </a:bodyPr>
          <a:lstStyle/>
          <a:p>
            <a:pPr>
              <a:lnSpc>
                <a:spcPct val="100000"/>
              </a:lnSpc>
            </a:pPr>
            <a:r>
              <a:rPr lang="en-US" dirty="0" err="1"/>
              <a:t>Lịch</a:t>
            </a:r>
            <a:r>
              <a:rPr lang="en-US" dirty="0"/>
              <a:t> s</a:t>
            </a:r>
            <a:r>
              <a:rPr lang="en-GB" dirty="0"/>
              <a:t>ử </a:t>
            </a:r>
            <a:r>
              <a:rPr lang="en-GB" dirty="0" err="1"/>
              <a:t>ra</a:t>
            </a:r>
            <a:r>
              <a:rPr lang="en-GB" dirty="0"/>
              <a:t> </a:t>
            </a:r>
            <a:r>
              <a:rPr lang="en-GB" dirty="0" err="1"/>
              <a:t>đời</a:t>
            </a:r>
            <a:r>
              <a:rPr lang="en-GB" dirty="0"/>
              <a:t> </a:t>
            </a:r>
            <a:r>
              <a:rPr lang="en-GB" dirty="0" err="1"/>
              <a:t>thuốc</a:t>
            </a:r>
            <a:r>
              <a:rPr lang="en-GB" dirty="0"/>
              <a:t> methadone</a:t>
            </a:r>
          </a:p>
          <a:p>
            <a:pPr>
              <a:lnSpc>
                <a:spcPct val="100000"/>
              </a:lnSpc>
            </a:pPr>
            <a:r>
              <a:rPr lang="en-GB" dirty="0" err="1"/>
              <a:t>Hiệu</a:t>
            </a:r>
            <a:r>
              <a:rPr lang="en-GB" dirty="0"/>
              <a:t> quả </a:t>
            </a:r>
            <a:r>
              <a:rPr lang="en-GB" dirty="0" err="1"/>
              <a:t>ch</a:t>
            </a:r>
            <a:r>
              <a:rPr lang="vi-VN" dirty="0"/>
              <a:t>ư</a:t>
            </a:r>
            <a:r>
              <a:rPr lang="en-GB" dirty="0" err="1"/>
              <a:t>ơng</a:t>
            </a:r>
            <a:r>
              <a:rPr lang="en-GB" dirty="0"/>
              <a:t> </a:t>
            </a:r>
            <a:r>
              <a:rPr lang="en-GB" dirty="0" err="1"/>
              <a:t>trình</a:t>
            </a:r>
            <a:r>
              <a:rPr lang="en-GB" dirty="0"/>
              <a:t> methadone</a:t>
            </a:r>
          </a:p>
          <a:p>
            <a:pPr>
              <a:lnSpc>
                <a:spcPct val="100000"/>
              </a:lnSpc>
            </a:pPr>
            <a:endParaRPr lang="en-US" dirty="0"/>
          </a:p>
          <a:p>
            <a:pPr marL="0" indent="0">
              <a:lnSpc>
                <a:spcPct val="100000"/>
              </a:lnSpc>
              <a:buNone/>
            </a:pPr>
            <a:endParaRPr lang="en-US" dirty="0"/>
          </a:p>
        </p:txBody>
      </p:sp>
    </p:spTree>
    <p:extLst>
      <p:ext uri="{BB962C8B-B14F-4D97-AF65-F5344CB8AC3E}">
        <p14:creationId xmlns:p14="http://schemas.microsoft.com/office/powerpoint/2010/main" val="6940113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571607F9-023A-48E4-B0F9-2079092FD91B}"/>
              </a:ext>
            </a:extLst>
          </p:cNvPr>
          <p:cNvSpPr txBox="1">
            <a:spLocks noChangeArrowheads="1"/>
          </p:cNvSpPr>
          <p:nvPr/>
        </p:nvSpPr>
        <p:spPr bwMode="auto">
          <a:xfrm>
            <a:off x="457200" y="3200400"/>
            <a:ext cx="7678737"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algn="r" eaLnBrk="1" hangingPunct="1"/>
            <a:r>
              <a:rPr lang="en-US" altLang="en-US" sz="4400" b="1" dirty="0" err="1">
                <a:solidFill>
                  <a:srgbClr val="000000"/>
                </a:solidFill>
                <a:latin typeface="Verdana" panose="020B0604030504040204" pitchFamily="34" charset="0"/>
              </a:rPr>
              <a:t>Hiệu</a:t>
            </a:r>
            <a:r>
              <a:rPr lang="en-US" altLang="en-US" sz="4400" b="1" dirty="0">
                <a:solidFill>
                  <a:srgbClr val="000000"/>
                </a:solidFill>
                <a:latin typeface="Verdana" panose="020B0604030504040204" pitchFamily="34" charset="0"/>
              </a:rPr>
              <a:t> quả </a:t>
            </a:r>
            <a:r>
              <a:rPr lang="en-US" altLang="en-US" sz="4400" b="1" dirty="0" err="1">
                <a:solidFill>
                  <a:srgbClr val="000000"/>
                </a:solidFill>
                <a:latin typeface="Verdana" panose="020B0604030504040204" pitchFamily="34" charset="0"/>
              </a:rPr>
              <a:t>ch</a:t>
            </a:r>
            <a:r>
              <a:rPr lang="vi-VN" altLang="en-US" sz="4400" b="1" dirty="0">
                <a:solidFill>
                  <a:srgbClr val="000000"/>
                </a:solidFill>
                <a:latin typeface="Verdana" panose="020B0604030504040204" pitchFamily="34" charset="0"/>
              </a:rPr>
              <a:t>ư</a:t>
            </a:r>
            <a:r>
              <a:rPr lang="en-GB" altLang="en-US" sz="4400" b="1" dirty="0" err="1">
                <a:solidFill>
                  <a:srgbClr val="000000"/>
                </a:solidFill>
                <a:latin typeface="Verdana" panose="020B0604030504040204" pitchFamily="34" charset="0"/>
              </a:rPr>
              <a:t>ơng</a:t>
            </a:r>
            <a:r>
              <a:rPr lang="en-GB" altLang="en-US" sz="4400" b="1" dirty="0">
                <a:solidFill>
                  <a:srgbClr val="000000"/>
                </a:solidFill>
                <a:latin typeface="Verdana" panose="020B0604030504040204" pitchFamily="34" charset="0"/>
              </a:rPr>
              <a:t> </a:t>
            </a:r>
            <a:r>
              <a:rPr lang="en-GB" altLang="en-US" sz="4400" b="1" dirty="0" err="1">
                <a:solidFill>
                  <a:srgbClr val="000000"/>
                </a:solidFill>
                <a:latin typeface="Verdana" panose="020B0604030504040204" pitchFamily="34" charset="0"/>
              </a:rPr>
              <a:t>trình</a:t>
            </a:r>
            <a:r>
              <a:rPr lang="en-GB" altLang="en-US" sz="4400" b="1" dirty="0">
                <a:solidFill>
                  <a:srgbClr val="000000"/>
                </a:solidFill>
                <a:latin typeface="Verdana" panose="020B0604030504040204" pitchFamily="34" charset="0"/>
              </a:rPr>
              <a:t> methadone</a:t>
            </a:r>
            <a:endParaRPr lang="en-US" altLang="en-US" sz="4400" b="1" dirty="0">
              <a:solidFill>
                <a:srgbClr val="000000"/>
              </a:solidFill>
              <a:latin typeface="Verdana" panose="020B0604030504040204" pitchFamily="34" charset="0"/>
            </a:endParaRPr>
          </a:p>
        </p:txBody>
      </p:sp>
      <p:sp>
        <p:nvSpPr>
          <p:cNvPr id="19459" name="Rectangle 3">
            <a:extLst>
              <a:ext uri="{FF2B5EF4-FFF2-40B4-BE49-F238E27FC236}">
                <a16:creationId xmlns:a16="http://schemas.microsoft.com/office/drawing/2014/main" id="{E2ED6E26-D755-4121-B562-1F02B95B0C54}"/>
              </a:ext>
            </a:extLst>
          </p:cNvPr>
          <p:cNvSpPr txBox="1">
            <a:spLocks noChangeArrowheads="1"/>
          </p:cNvSpPr>
          <p:nvPr/>
        </p:nvSpPr>
        <p:spPr bwMode="auto">
          <a:xfrm>
            <a:off x="381000" y="2860675"/>
            <a:ext cx="8077200" cy="1254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algn="r" eaLnBrk="1" hangingPunct="1">
              <a:spcBef>
                <a:spcPts val="600"/>
              </a:spcBef>
              <a:buFont typeface="Wingdings" panose="05000000000000000000" pitchFamily="2" charset="2"/>
              <a:buNone/>
            </a:pPr>
            <a:endParaRPr lang="en-US" altLang="en-US" sz="3000" dirty="0">
              <a:solidFill>
                <a:srgbClr val="3C6507"/>
              </a:solidFill>
              <a:latin typeface="Tahoma" panose="020B0604030504040204" pitchFamily="34" charset="0"/>
            </a:endParaRPr>
          </a:p>
          <a:p>
            <a:pPr algn="r" eaLnBrk="1" hangingPunct="1">
              <a:spcBef>
                <a:spcPts val="600"/>
              </a:spcBef>
              <a:buFont typeface="Wingdings" panose="05000000000000000000" pitchFamily="2" charset="2"/>
              <a:buNone/>
            </a:pPr>
            <a:endParaRPr lang="en-US" altLang="en-US" sz="3000" dirty="0">
              <a:solidFill>
                <a:srgbClr val="3C6507"/>
              </a:solidFill>
              <a:latin typeface="Tahoma" panose="020B0604030504040204" pitchFamily="34" charset="0"/>
            </a:endParaRPr>
          </a:p>
          <a:p>
            <a:pPr algn="r" eaLnBrk="1" hangingPunct="1">
              <a:spcBef>
                <a:spcPts val="600"/>
              </a:spcBef>
              <a:buFont typeface="Wingdings" panose="05000000000000000000" pitchFamily="2" charset="2"/>
              <a:buNone/>
            </a:pPr>
            <a:endParaRPr lang="en-US" altLang="en-US" sz="3000" dirty="0">
              <a:solidFill>
                <a:srgbClr val="3C6507"/>
              </a:solidFill>
            </a:endParaRPr>
          </a:p>
          <a:p>
            <a:pPr algn="r" eaLnBrk="1" hangingPunct="1">
              <a:spcBef>
                <a:spcPts val="600"/>
              </a:spcBef>
              <a:buFont typeface="Wingdings" panose="05000000000000000000" pitchFamily="2" charset="2"/>
              <a:buNone/>
            </a:pPr>
            <a:endParaRPr lang="en-US" altLang="en-US" b="1" dirty="0">
              <a:solidFill>
                <a:srgbClr val="3C6507"/>
              </a:solidFill>
              <a:latin typeface="Verdana" panose="020B0604030504040204" pitchFamily="34" charset="0"/>
            </a:endParaRPr>
          </a:p>
        </p:txBody>
      </p:sp>
      <p:pic>
        <p:nvPicPr>
          <p:cNvPr id="4" name="Picture 3">
            <a:extLst>
              <a:ext uri="{FF2B5EF4-FFF2-40B4-BE49-F238E27FC236}">
                <a16:creationId xmlns:a16="http://schemas.microsoft.com/office/drawing/2014/main" id="{830288A7-2F4B-4D4D-8476-09528AC44087}"/>
              </a:ext>
            </a:extLst>
          </p:cNvPr>
          <p:cNvPicPr>
            <a:picLocks noChangeAspect="1"/>
          </p:cNvPicPr>
          <p:nvPr/>
        </p:nvPicPr>
        <p:blipFill>
          <a:blip r:embed="rId3" cstate="screen">
            <a:extLst>
              <a:ext uri="{BEBA8EAE-BF5A-486C-A8C5-ECC9F3942E4B}">
                <a14:imgProps xmlns:a14="http://schemas.microsoft.com/office/drawing/2010/main">
                  <a14:imgLayer r:embed="rId4">
                    <a14:imgEffect>
                      <a14:brightnessContrast contrast="40000"/>
                    </a14:imgEffect>
                  </a14:imgLayer>
                </a14:imgProps>
              </a:ext>
              <a:ext uri="{28A0092B-C50C-407E-A947-70E740481C1C}">
                <a14:useLocalDpi xmlns:a14="http://schemas.microsoft.com/office/drawing/2010/main"/>
              </a:ext>
            </a:extLst>
          </a:blip>
          <a:stretch>
            <a:fillRect/>
          </a:stretch>
        </p:blipFill>
        <p:spPr>
          <a:xfrm>
            <a:off x="838201" y="228600"/>
            <a:ext cx="7086600" cy="1208659"/>
          </a:xfrm>
          <a:prstGeom prst="rect">
            <a:avLst/>
          </a:prstGeom>
        </p:spPr>
      </p:pic>
    </p:spTree>
    <p:extLst>
      <p:ext uri="{BB962C8B-B14F-4D97-AF65-F5344CB8AC3E}">
        <p14:creationId xmlns:p14="http://schemas.microsoft.com/office/powerpoint/2010/main" val="39159199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a:extLst>
              <a:ext uri="{FF2B5EF4-FFF2-40B4-BE49-F238E27FC236}">
                <a16:creationId xmlns:a16="http://schemas.microsoft.com/office/drawing/2014/main" id="{541D79B5-FD8B-4F14-95F6-4C7D02C62144}"/>
              </a:ext>
            </a:extLst>
          </p:cNvPr>
          <p:cNvSpPr>
            <a:spLocks noGrp="1"/>
          </p:cNvSpPr>
          <p:nvPr>
            <p:ph type="title"/>
          </p:nvPr>
        </p:nvSpPr>
        <p:spPr>
          <a:xfrm>
            <a:off x="302065" y="101330"/>
            <a:ext cx="8229600" cy="838200"/>
          </a:xfrm>
        </p:spPr>
        <p:txBody>
          <a:bodyPr/>
          <a:lstStyle/>
          <a:p>
            <a:r>
              <a:rPr lang="en-US" altLang="en-US" dirty="0" err="1"/>
              <a:t>Bài</a:t>
            </a:r>
            <a:r>
              <a:rPr lang="en-US" altLang="en-US" dirty="0"/>
              <a:t> </a:t>
            </a:r>
            <a:r>
              <a:rPr lang="en-US" altLang="en-US" dirty="0" err="1"/>
              <a:t>học</a:t>
            </a:r>
            <a:r>
              <a:rPr lang="en-US" altLang="en-US" dirty="0"/>
              <a:t> </a:t>
            </a:r>
            <a:r>
              <a:rPr lang="en-US" altLang="en-US" dirty="0" err="1"/>
              <a:t>từ</a:t>
            </a:r>
            <a:r>
              <a:rPr lang="en-US" altLang="en-US" dirty="0"/>
              <a:t> </a:t>
            </a:r>
            <a:r>
              <a:rPr lang="en-US" altLang="en-US" dirty="0" err="1"/>
              <a:t>Tây</a:t>
            </a:r>
            <a:r>
              <a:rPr lang="en-US" altLang="en-US" dirty="0"/>
              <a:t> Ban </a:t>
            </a:r>
            <a:r>
              <a:rPr lang="en-US" altLang="en-US" dirty="0" err="1"/>
              <a:t>Nha</a:t>
            </a:r>
            <a:endParaRPr lang="en-US" altLang="en-US" dirty="0"/>
          </a:p>
        </p:txBody>
      </p:sp>
      <p:graphicFrame>
        <p:nvGraphicFramePr>
          <p:cNvPr id="48131" name="Content Placeholder 3">
            <a:extLst>
              <a:ext uri="{FF2B5EF4-FFF2-40B4-BE49-F238E27FC236}">
                <a16:creationId xmlns:a16="http://schemas.microsoft.com/office/drawing/2014/main" id="{CF922917-FF96-4941-8CA0-406332AE954C}"/>
              </a:ext>
            </a:extLst>
          </p:cNvPr>
          <p:cNvGraphicFramePr>
            <a:graphicFrameLocks noGrp="1" noChangeAspect="1"/>
          </p:cNvGraphicFramePr>
          <p:nvPr>
            <p:ph idx="1"/>
          </p:nvPr>
        </p:nvGraphicFramePr>
        <p:xfrm>
          <a:off x="459581" y="1060315"/>
          <a:ext cx="8224838" cy="4762500"/>
        </p:xfrm>
        <a:graphic>
          <a:graphicData uri="http://schemas.openxmlformats.org/presentationml/2006/ole">
            <mc:AlternateContent xmlns:mc="http://schemas.openxmlformats.org/markup-compatibility/2006">
              <mc:Choice xmlns:v="urn:schemas-microsoft-com:vml" Requires="v">
                <p:oleObj spid="_x0000_s4104" r:id="rId3" imgW="8687553" imgH="5029636" progId="Excel.Sheet.8">
                  <p:embed/>
                </p:oleObj>
              </mc:Choice>
              <mc:Fallback>
                <p:oleObj r:id="rId3" imgW="8687553" imgH="5029636" progId="Excel.Sheet.8">
                  <p:embed/>
                  <p:pic>
                    <p:nvPicPr>
                      <p:cNvPr id="48131" name="Content Placeholder 3">
                        <a:extLst>
                          <a:ext uri="{FF2B5EF4-FFF2-40B4-BE49-F238E27FC236}">
                            <a16:creationId xmlns:a16="http://schemas.microsoft.com/office/drawing/2014/main" id="{CF922917-FF96-4941-8CA0-406332AE954C}"/>
                          </a:ext>
                        </a:extLst>
                      </p:cNvPr>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9581" y="1060315"/>
                        <a:ext cx="8224838" cy="476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Rectangle 1">
            <a:extLst>
              <a:ext uri="{FF2B5EF4-FFF2-40B4-BE49-F238E27FC236}">
                <a16:creationId xmlns:a16="http://schemas.microsoft.com/office/drawing/2014/main" id="{C8E63E1A-6DFD-45FE-906D-75D77903ACEF}"/>
              </a:ext>
            </a:extLst>
          </p:cNvPr>
          <p:cNvSpPr txBox="1">
            <a:spLocks/>
          </p:cNvSpPr>
          <p:nvPr/>
        </p:nvSpPr>
        <p:spPr>
          <a:xfrm>
            <a:off x="280988" y="5943600"/>
            <a:ext cx="4010025" cy="457200"/>
          </a:xfrm>
          <a:prstGeom prst="rect">
            <a:avLst/>
          </a:prstGeom>
        </p:spPr>
        <p:txBody>
          <a:bodyPr/>
          <a:lstStyle/>
          <a:p>
            <a:pPr eaLnBrk="1" hangingPunct="1">
              <a:defRPr/>
            </a:pPr>
            <a:r>
              <a:rPr lang="en-US" sz="1600" dirty="0" err="1">
                <a:effectLst>
                  <a:outerShdw blurRad="38100" dist="38100" dir="2700000" algn="tl">
                    <a:srgbClr val="C0C0C0"/>
                  </a:outerShdw>
                </a:effectLst>
                <a:latin typeface="Arial" pitchFamily="34" charset="0"/>
              </a:rPr>
              <a:t>Nguồn</a:t>
            </a:r>
            <a:r>
              <a:rPr lang="en-US" sz="1600" dirty="0">
                <a:effectLst>
                  <a:outerShdw blurRad="38100" dist="38100" dir="2700000" algn="tl">
                    <a:srgbClr val="C0C0C0"/>
                  </a:outerShdw>
                </a:effectLst>
                <a:latin typeface="Arial" pitchFamily="34" charset="0"/>
              </a:rPr>
              <a:t>: </a:t>
            </a:r>
            <a:r>
              <a:rPr lang="en-US" sz="1600" dirty="0" err="1">
                <a:effectLst>
                  <a:outerShdw blurRad="38100" dist="38100" dir="2700000" algn="tl">
                    <a:srgbClr val="C0C0C0"/>
                  </a:outerShdw>
                </a:effectLst>
                <a:latin typeface="Arial" pitchFamily="34" charset="0"/>
              </a:rPr>
              <a:t>Tây</a:t>
            </a:r>
            <a:r>
              <a:rPr lang="en-US" sz="1600" dirty="0">
                <a:effectLst>
                  <a:outerShdw blurRad="38100" dist="38100" dir="2700000" algn="tl">
                    <a:srgbClr val="C0C0C0"/>
                  </a:outerShdw>
                </a:effectLst>
                <a:latin typeface="Arial" pitchFamily="34" charset="0"/>
              </a:rPr>
              <a:t> Ban </a:t>
            </a:r>
            <a:r>
              <a:rPr lang="en-US" sz="1600" dirty="0" err="1">
                <a:effectLst>
                  <a:outerShdw blurRad="38100" dist="38100" dir="2700000" algn="tl">
                    <a:srgbClr val="C0C0C0"/>
                  </a:outerShdw>
                </a:effectLst>
                <a:latin typeface="Arial" pitchFamily="34" charset="0"/>
              </a:rPr>
              <a:t>Nha</a:t>
            </a:r>
            <a:r>
              <a:rPr lang="en-US" sz="1600" dirty="0">
                <a:effectLst>
                  <a:outerShdw blurRad="38100" dist="38100" dir="2700000" algn="tl">
                    <a:srgbClr val="C0C0C0"/>
                  </a:outerShdw>
                </a:effectLst>
                <a:latin typeface="Arial" pitchFamily="34" charset="0"/>
              </a:rPr>
              <a:t> n</a:t>
            </a:r>
            <a:r>
              <a:rPr lang="vi-VN" sz="1600" dirty="0">
                <a:effectLst>
                  <a:outerShdw blurRad="38100" dist="38100" dir="2700000" algn="tl">
                    <a:srgbClr val="C0C0C0"/>
                  </a:outerShdw>
                </a:effectLst>
                <a:latin typeface="Arial" pitchFamily="34" charset="0"/>
              </a:rPr>
              <a:t>ă</a:t>
            </a:r>
            <a:r>
              <a:rPr lang="en-US" sz="1600" dirty="0">
                <a:effectLst>
                  <a:outerShdw blurRad="38100" dist="38100" dir="2700000" algn="tl">
                    <a:srgbClr val="C0C0C0"/>
                  </a:outerShdw>
                </a:effectLst>
                <a:latin typeface="Arial" pitchFamily="34" charset="0"/>
              </a:rPr>
              <a:t>m 2000</a:t>
            </a:r>
          </a:p>
        </p:txBody>
      </p:sp>
    </p:spTree>
    <p:extLst>
      <p:ext uri="{BB962C8B-B14F-4D97-AF65-F5344CB8AC3E}">
        <p14:creationId xmlns:p14="http://schemas.microsoft.com/office/powerpoint/2010/main" val="9814377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a:extLst>
              <a:ext uri="{FF2B5EF4-FFF2-40B4-BE49-F238E27FC236}">
                <a16:creationId xmlns:a16="http://schemas.microsoft.com/office/drawing/2014/main" id="{4F5E8698-343E-4CF0-8412-E1A3BEE279D0}"/>
              </a:ext>
            </a:extLst>
          </p:cNvPr>
          <p:cNvSpPr>
            <a:spLocks noGrp="1"/>
          </p:cNvSpPr>
          <p:nvPr>
            <p:ph type="title"/>
          </p:nvPr>
        </p:nvSpPr>
        <p:spPr>
          <a:xfrm>
            <a:off x="1143000" y="25399"/>
            <a:ext cx="8229600" cy="838200"/>
          </a:xfrm>
        </p:spPr>
        <p:txBody>
          <a:bodyPr/>
          <a:lstStyle/>
          <a:p>
            <a:r>
              <a:rPr lang="en-US" altLang="en-US" dirty="0"/>
              <a:t>Chi </a:t>
            </a:r>
            <a:r>
              <a:rPr lang="en-US" altLang="en-US" dirty="0" err="1"/>
              <a:t>phí</a:t>
            </a:r>
            <a:r>
              <a:rPr lang="en-US" altLang="en-US" dirty="0"/>
              <a:t> </a:t>
            </a:r>
            <a:r>
              <a:rPr lang="en-US" altLang="en-US" dirty="0" err="1"/>
              <a:t>điều</a:t>
            </a:r>
            <a:r>
              <a:rPr lang="en-US" altLang="en-US" dirty="0"/>
              <a:t> trị/</a:t>
            </a:r>
            <a:r>
              <a:rPr lang="en-US" altLang="en-US" dirty="0" err="1"/>
              <a:t>ngày</a:t>
            </a:r>
            <a:r>
              <a:rPr lang="en-US" altLang="en-US" dirty="0"/>
              <a:t>/</a:t>
            </a:r>
            <a:r>
              <a:rPr lang="en-US" altLang="en-US" dirty="0" err="1"/>
              <a:t>người</a:t>
            </a:r>
            <a:endParaRPr lang="en-US" altLang="en-US" dirty="0"/>
          </a:p>
        </p:txBody>
      </p:sp>
      <p:sp>
        <p:nvSpPr>
          <p:cNvPr id="44035" name="Content Placeholder 2">
            <a:extLst>
              <a:ext uri="{FF2B5EF4-FFF2-40B4-BE49-F238E27FC236}">
                <a16:creationId xmlns:a16="http://schemas.microsoft.com/office/drawing/2014/main" id="{465C0BD9-499D-4265-8CBC-8187E2868464}"/>
              </a:ext>
            </a:extLst>
          </p:cNvPr>
          <p:cNvSpPr>
            <a:spLocks noGrp="1"/>
          </p:cNvSpPr>
          <p:nvPr>
            <p:ph idx="1"/>
          </p:nvPr>
        </p:nvSpPr>
        <p:spPr/>
        <p:txBody>
          <a:bodyPr/>
          <a:lstStyle/>
          <a:p>
            <a:endParaRPr lang="en-US" altLang="en-US"/>
          </a:p>
        </p:txBody>
      </p:sp>
      <p:sp>
        <p:nvSpPr>
          <p:cNvPr id="44036" name="Text Box 7">
            <a:extLst>
              <a:ext uri="{FF2B5EF4-FFF2-40B4-BE49-F238E27FC236}">
                <a16:creationId xmlns:a16="http://schemas.microsoft.com/office/drawing/2014/main" id="{7027A119-B425-4A17-96EC-6905CB71F87E}"/>
              </a:ext>
            </a:extLst>
          </p:cNvPr>
          <p:cNvSpPr txBox="1">
            <a:spLocks noChangeArrowheads="1"/>
          </p:cNvSpPr>
          <p:nvPr/>
        </p:nvSpPr>
        <p:spPr bwMode="auto">
          <a:xfrm>
            <a:off x="422275" y="6367463"/>
            <a:ext cx="54800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120000"/>
              <a:buFont typeface="Wingdings" panose="05000000000000000000" pitchFamily="2" charset="2"/>
              <a:buChar char="§"/>
              <a:defRPr sz="2800">
                <a:solidFill>
                  <a:schemeClr val="tx1"/>
                </a:solidFill>
                <a:latin typeface="Arial" panose="020B0604020202020204" pitchFamily="34" charset="0"/>
              </a:defRPr>
            </a:lvl1pPr>
            <a:lvl2pPr marL="742950" indent="-285750">
              <a:spcBef>
                <a:spcPct val="20000"/>
              </a:spcBef>
              <a:buClr>
                <a:schemeClr val="accent2"/>
              </a:buClr>
              <a:buSzPct val="60000"/>
              <a:buFont typeface="Wingdings" panose="05000000000000000000" pitchFamily="2" charset="2"/>
              <a:buChar char="n"/>
              <a:defRPr sz="2400">
                <a:solidFill>
                  <a:schemeClr val="tx1"/>
                </a:solidFill>
                <a:latin typeface="Arial" panose="020B0604020202020204" pitchFamily="34" charset="0"/>
              </a:defRPr>
            </a:lvl2pPr>
            <a:lvl3pPr marL="1143000" indent="-228600">
              <a:spcBef>
                <a:spcPct val="20000"/>
              </a:spcBef>
              <a:buClr>
                <a:schemeClr val="hlink"/>
              </a:buClr>
              <a:buSzPct val="60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tx1"/>
              </a:buClr>
              <a:buSzPct val="60000"/>
              <a:buFont typeface="Wingdings" panose="05000000000000000000" pitchFamily="2" charset="2"/>
              <a:buChar char="n"/>
              <a:defRPr sz="2000">
                <a:solidFill>
                  <a:schemeClr val="tx1"/>
                </a:solidFill>
                <a:latin typeface="Arial" panose="020B0604020202020204" pitchFamily="34" charset="0"/>
              </a:defRPr>
            </a:lvl4pPr>
            <a:lvl5pPr marL="2057400" indent="-228600">
              <a:spcBef>
                <a:spcPct val="20000"/>
              </a:spcBef>
              <a:buClr>
                <a:schemeClr val="tx1"/>
              </a:buClr>
              <a:buSzPct val="60000"/>
              <a:buFont typeface="Wingdings" panose="05000000000000000000" pitchFamily="2" charset="2"/>
              <a:buChar char="n"/>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0000"/>
              <a:buFont typeface="Wingdings" panose="05000000000000000000" pitchFamily="2" charset="2"/>
              <a:buChar char="n"/>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0000"/>
              <a:buFont typeface="Wingdings" panose="05000000000000000000" pitchFamily="2" charset="2"/>
              <a:buChar char="n"/>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0000"/>
              <a:buFont typeface="Wingdings" panose="05000000000000000000" pitchFamily="2" charset="2"/>
              <a:buChar char="n"/>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0000"/>
              <a:buFont typeface="Wingdings" panose="05000000000000000000" pitchFamily="2" charset="2"/>
              <a:buChar char="n"/>
              <a:defRPr sz="2000">
                <a:solidFill>
                  <a:schemeClr val="tx1"/>
                </a:solidFill>
                <a:latin typeface="Arial" panose="020B0604020202020204" pitchFamily="34" charset="0"/>
              </a:defRPr>
            </a:lvl9pPr>
          </a:lstStyle>
          <a:p>
            <a:pPr eaLnBrk="1" hangingPunct="1">
              <a:spcBef>
                <a:spcPct val="0"/>
              </a:spcBef>
              <a:buClrTx/>
              <a:buSzTx/>
              <a:buFontTx/>
              <a:buNone/>
            </a:pPr>
            <a:r>
              <a:rPr lang="en-US" altLang="en-US" sz="1400">
                <a:latin typeface="Calibri" panose="020F0502020204030204" pitchFamily="34" charset="0"/>
                <a:cs typeface="Arial" panose="020B0604020202020204" pitchFamily="34" charset="0"/>
              </a:rPr>
              <a:t>Source:  Constella Futures Group, DfID, MOLISA/DSEP of Vietnam, 2007</a:t>
            </a:r>
          </a:p>
        </p:txBody>
      </p:sp>
      <p:pic>
        <p:nvPicPr>
          <p:cNvPr id="44037" name="Picture 6">
            <a:extLst>
              <a:ext uri="{FF2B5EF4-FFF2-40B4-BE49-F238E27FC236}">
                <a16:creationId xmlns:a16="http://schemas.microsoft.com/office/drawing/2014/main" id="{CD594F79-4CD3-4E65-8950-A96355C188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6863" y="1417638"/>
            <a:ext cx="4294187" cy="394493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44038" name="Picture 7">
            <a:extLst>
              <a:ext uri="{FF2B5EF4-FFF2-40B4-BE49-F238E27FC236}">
                <a16:creationId xmlns:a16="http://schemas.microsoft.com/office/drawing/2014/main" id="{9F046F97-C576-4E7A-A883-E5B58EA8B67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1225" y="1419225"/>
            <a:ext cx="4195763" cy="39068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44039" name="TextBox 1">
            <a:extLst>
              <a:ext uri="{FF2B5EF4-FFF2-40B4-BE49-F238E27FC236}">
                <a16:creationId xmlns:a16="http://schemas.microsoft.com/office/drawing/2014/main" id="{5B1E3A1B-4294-4B27-93A5-38E3C3298697}"/>
              </a:ext>
            </a:extLst>
          </p:cNvPr>
          <p:cNvSpPr txBox="1">
            <a:spLocks noChangeArrowheads="1"/>
          </p:cNvSpPr>
          <p:nvPr/>
        </p:nvSpPr>
        <p:spPr bwMode="auto">
          <a:xfrm>
            <a:off x="381000" y="5397500"/>
            <a:ext cx="85121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20000"/>
              <a:buFont typeface="Wingdings" panose="05000000000000000000" pitchFamily="2" charset="2"/>
              <a:buChar char="§"/>
              <a:defRPr sz="2800">
                <a:solidFill>
                  <a:schemeClr val="tx1"/>
                </a:solidFill>
                <a:latin typeface="Arial" panose="020B0604020202020204" pitchFamily="34" charset="0"/>
              </a:defRPr>
            </a:lvl1pPr>
            <a:lvl2pPr marL="742950" indent="-285750">
              <a:spcBef>
                <a:spcPct val="20000"/>
              </a:spcBef>
              <a:buClr>
                <a:schemeClr val="accent2"/>
              </a:buClr>
              <a:buSzPct val="60000"/>
              <a:buFont typeface="Wingdings" panose="05000000000000000000" pitchFamily="2" charset="2"/>
              <a:buChar char="n"/>
              <a:defRPr sz="2400">
                <a:solidFill>
                  <a:schemeClr val="tx1"/>
                </a:solidFill>
                <a:latin typeface="Arial" panose="020B0604020202020204" pitchFamily="34" charset="0"/>
              </a:defRPr>
            </a:lvl2pPr>
            <a:lvl3pPr marL="1143000" indent="-228600">
              <a:spcBef>
                <a:spcPct val="20000"/>
              </a:spcBef>
              <a:buClr>
                <a:schemeClr val="hlink"/>
              </a:buClr>
              <a:buSzPct val="60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tx1"/>
              </a:buClr>
              <a:buSzPct val="60000"/>
              <a:buFont typeface="Wingdings" panose="05000000000000000000" pitchFamily="2" charset="2"/>
              <a:buChar char="n"/>
              <a:defRPr sz="2000">
                <a:solidFill>
                  <a:schemeClr val="tx1"/>
                </a:solidFill>
                <a:latin typeface="Arial" panose="020B0604020202020204" pitchFamily="34" charset="0"/>
              </a:defRPr>
            </a:lvl4pPr>
            <a:lvl5pPr marL="2057400" indent="-228600">
              <a:spcBef>
                <a:spcPct val="20000"/>
              </a:spcBef>
              <a:buClr>
                <a:schemeClr val="tx1"/>
              </a:buClr>
              <a:buSzPct val="60000"/>
              <a:buFont typeface="Wingdings" panose="05000000000000000000" pitchFamily="2" charset="2"/>
              <a:buChar char="n"/>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0000"/>
              <a:buFont typeface="Wingdings" panose="05000000000000000000" pitchFamily="2" charset="2"/>
              <a:buChar char="n"/>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0000"/>
              <a:buFont typeface="Wingdings" panose="05000000000000000000" pitchFamily="2" charset="2"/>
              <a:buChar char="n"/>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0000"/>
              <a:buFont typeface="Wingdings" panose="05000000000000000000" pitchFamily="2" charset="2"/>
              <a:buChar char="n"/>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0000"/>
              <a:buFont typeface="Wingdings" panose="05000000000000000000" pitchFamily="2" charset="2"/>
              <a:buChar char="n"/>
              <a:defRPr sz="2000">
                <a:solidFill>
                  <a:schemeClr val="tx1"/>
                </a:solidFill>
                <a:latin typeface="Arial" panose="020B0604020202020204" pitchFamily="34" charset="0"/>
              </a:defRPr>
            </a:lvl9pPr>
          </a:lstStyle>
          <a:p>
            <a:pPr eaLnBrk="1" hangingPunct="1">
              <a:spcBef>
                <a:spcPct val="0"/>
              </a:spcBef>
              <a:buClrTx/>
              <a:buSzTx/>
              <a:buFontTx/>
              <a:buNone/>
            </a:pPr>
            <a:r>
              <a:rPr lang="en-US" altLang="en-US" sz="1800" i="1" dirty="0" err="1">
                <a:latin typeface="Verdana" panose="020B0604030504040204" pitchFamily="34" charset="0"/>
                <a:cs typeface="Arial" panose="020B0604020202020204" pitchFamily="34" charset="0"/>
              </a:rPr>
              <a:t>Tổng</a:t>
            </a:r>
            <a:r>
              <a:rPr lang="en-US" altLang="en-US" sz="1800" i="1" dirty="0">
                <a:latin typeface="Verdana" panose="020B0604030504040204" pitchFamily="34" charset="0"/>
                <a:cs typeface="Arial" panose="020B0604020202020204" pitchFamily="34" charset="0"/>
              </a:rPr>
              <a:t> chi </a:t>
            </a:r>
            <a:r>
              <a:rPr lang="en-US" altLang="en-US" sz="1800" i="1" dirty="0" err="1">
                <a:latin typeface="Verdana" panose="020B0604030504040204" pitchFamily="34" charset="0"/>
                <a:cs typeface="Arial" panose="020B0604020202020204" pitchFamily="34" charset="0"/>
              </a:rPr>
              <a:t>phí</a:t>
            </a:r>
            <a:r>
              <a:rPr lang="en-US" altLang="en-US" sz="1800" i="1" dirty="0">
                <a:latin typeface="Verdana" panose="020B0604030504040204" pitchFamily="34" charset="0"/>
                <a:cs typeface="Arial" panose="020B0604020202020204" pitchFamily="34" charset="0"/>
              </a:rPr>
              <a:t> 1 </a:t>
            </a:r>
            <a:r>
              <a:rPr lang="en-US" altLang="en-US" sz="1800" i="1" dirty="0" err="1">
                <a:latin typeface="Verdana" panose="020B0604030504040204" pitchFamily="34" charset="0"/>
                <a:cs typeface="Arial" panose="020B0604020202020204" pitchFamily="34" charset="0"/>
              </a:rPr>
              <a:t>ngày</a:t>
            </a:r>
            <a:r>
              <a:rPr lang="en-US" altLang="en-US" sz="1800" i="1" dirty="0">
                <a:latin typeface="Verdana" panose="020B0604030504040204" pitchFamily="34" charset="0"/>
                <a:cs typeface="Arial" panose="020B0604020202020204" pitchFamily="34" charset="0"/>
              </a:rPr>
              <a:t> </a:t>
            </a:r>
            <a:r>
              <a:rPr lang="en-US" altLang="en-US" sz="1800" i="1" dirty="0" err="1">
                <a:latin typeface="Verdana" panose="020B0604030504040204" pitchFamily="34" charset="0"/>
                <a:cs typeface="Arial" panose="020B0604020202020204" pitchFamily="34" charset="0"/>
              </a:rPr>
              <a:t>trên</a:t>
            </a:r>
            <a:r>
              <a:rPr lang="en-US" altLang="en-US" sz="1800" i="1" dirty="0">
                <a:latin typeface="Verdana" panose="020B0604030504040204" pitchFamily="34" charset="0"/>
                <a:cs typeface="Arial" panose="020B0604020202020204" pitchFamily="34" charset="0"/>
              </a:rPr>
              <a:t> 1 </a:t>
            </a:r>
            <a:r>
              <a:rPr lang="en-US" altLang="en-US" sz="1800" i="1" dirty="0" err="1">
                <a:latin typeface="Verdana" panose="020B0604030504040204" pitchFamily="34" charset="0"/>
                <a:cs typeface="Arial" panose="020B0604020202020204" pitchFamily="34" charset="0"/>
              </a:rPr>
              <a:t>học</a:t>
            </a:r>
            <a:r>
              <a:rPr lang="en-US" altLang="en-US" sz="1800" i="1" dirty="0">
                <a:latin typeface="Verdana" panose="020B0604030504040204" pitchFamily="34" charset="0"/>
                <a:cs typeface="Arial" panose="020B0604020202020204" pitchFamily="34" charset="0"/>
              </a:rPr>
              <a:t> </a:t>
            </a:r>
            <a:r>
              <a:rPr lang="en-US" altLang="en-US" sz="1800" i="1" dirty="0" err="1">
                <a:latin typeface="Verdana" panose="020B0604030504040204" pitchFamily="34" charset="0"/>
                <a:cs typeface="Arial" panose="020B0604020202020204" pitchFamily="34" charset="0"/>
              </a:rPr>
              <a:t>viên</a:t>
            </a:r>
            <a:r>
              <a:rPr lang="en-US" altLang="en-US" sz="1800" i="1" dirty="0">
                <a:latin typeface="Verdana" panose="020B0604030504040204" pitchFamily="34" charset="0"/>
                <a:cs typeface="Arial" panose="020B0604020202020204" pitchFamily="34" charset="0"/>
              </a:rPr>
              <a:t> </a:t>
            </a:r>
            <a:r>
              <a:rPr lang="en-US" altLang="en-US" sz="1800" i="1" dirty="0" err="1">
                <a:latin typeface="Verdana" panose="020B0604030504040204" pitchFamily="34" charset="0"/>
                <a:cs typeface="Arial" panose="020B0604020202020204" pitchFamily="34" charset="0"/>
              </a:rPr>
              <a:t>của</a:t>
            </a:r>
            <a:r>
              <a:rPr lang="en-US" altLang="en-US" sz="1800" i="1" dirty="0">
                <a:latin typeface="Verdana" panose="020B0604030504040204" pitchFamily="34" charset="0"/>
                <a:cs typeface="Arial" panose="020B0604020202020204" pitchFamily="34" charset="0"/>
              </a:rPr>
              <a:t> </a:t>
            </a:r>
            <a:r>
              <a:rPr lang="en-US" altLang="en-US" sz="1800" i="1" dirty="0" err="1">
                <a:latin typeface="Verdana" panose="020B0604030504040204" pitchFamily="34" charset="0"/>
                <a:cs typeface="Arial" panose="020B0604020202020204" pitchFamily="34" charset="0"/>
              </a:rPr>
              <a:t>trung</a:t>
            </a:r>
            <a:r>
              <a:rPr lang="en-US" altLang="en-US" sz="1800" i="1" dirty="0">
                <a:latin typeface="Verdana" panose="020B0604030504040204" pitchFamily="34" charset="0"/>
                <a:cs typeface="Arial" panose="020B0604020202020204" pitchFamily="34" charset="0"/>
              </a:rPr>
              <a:t> </a:t>
            </a:r>
            <a:r>
              <a:rPr lang="en-US" altLang="en-US" sz="1800" i="1" dirty="0" err="1">
                <a:latin typeface="Verdana" panose="020B0604030504040204" pitchFamily="34" charset="0"/>
                <a:cs typeface="Arial" panose="020B0604020202020204" pitchFamily="34" charset="0"/>
              </a:rPr>
              <a:t>tâm</a:t>
            </a:r>
            <a:r>
              <a:rPr lang="en-US" altLang="en-US" sz="1800" i="1" dirty="0">
                <a:latin typeface="Verdana" panose="020B0604030504040204" pitchFamily="34" charset="0"/>
                <a:cs typeface="Arial" panose="020B0604020202020204" pitchFamily="34" charset="0"/>
              </a:rPr>
              <a:t> 06 </a:t>
            </a:r>
            <a:r>
              <a:rPr lang="en-US" altLang="en-US" sz="1800" i="1" dirty="0" err="1" smtClean="0">
                <a:latin typeface="Verdana" panose="020B0604030504040204" pitchFamily="34" charset="0"/>
                <a:cs typeface="Arial" panose="020B0604020202020204" pitchFamily="34" charset="0"/>
              </a:rPr>
              <a:t>cao</a:t>
            </a:r>
            <a:r>
              <a:rPr lang="en-US" altLang="en-US" sz="1800" i="1" dirty="0" smtClean="0">
                <a:latin typeface="Verdana" panose="020B0604030504040204" pitchFamily="34" charset="0"/>
                <a:cs typeface="Arial" panose="020B0604020202020204" pitchFamily="34" charset="0"/>
              </a:rPr>
              <a:t> </a:t>
            </a:r>
            <a:r>
              <a:rPr lang="en-US" altLang="en-US" sz="1800" i="1" dirty="0" err="1">
                <a:latin typeface="Verdana" panose="020B0604030504040204" pitchFamily="34" charset="0"/>
                <a:cs typeface="Arial" panose="020B0604020202020204" pitchFamily="34" charset="0"/>
              </a:rPr>
              <a:t>hơn</a:t>
            </a:r>
            <a:r>
              <a:rPr lang="en-US" altLang="en-US" sz="1800" i="1" dirty="0">
                <a:latin typeface="Verdana" panose="020B0604030504040204" pitchFamily="34" charset="0"/>
                <a:cs typeface="Arial" panose="020B0604020202020204" pitchFamily="34" charset="0"/>
              </a:rPr>
              <a:t> 2 </a:t>
            </a:r>
            <a:r>
              <a:rPr lang="en-US" altLang="en-US" sz="1800" i="1" dirty="0" err="1">
                <a:latin typeface="Verdana" panose="020B0604030504040204" pitchFamily="34" charset="0"/>
                <a:cs typeface="Arial" panose="020B0604020202020204" pitchFamily="34" charset="0"/>
              </a:rPr>
              <a:t>lần</a:t>
            </a:r>
            <a:r>
              <a:rPr lang="en-US" altLang="en-US" sz="1800" i="1" dirty="0">
                <a:latin typeface="Verdana" panose="020B0604030504040204" pitchFamily="34" charset="0"/>
                <a:cs typeface="Arial" panose="020B0604020202020204" pitchFamily="34" charset="0"/>
              </a:rPr>
              <a:t> chi </a:t>
            </a:r>
            <a:r>
              <a:rPr lang="en-US" altLang="en-US" sz="1800" i="1" dirty="0" err="1">
                <a:latin typeface="Verdana" panose="020B0604030504040204" pitchFamily="34" charset="0"/>
                <a:cs typeface="Arial" panose="020B0604020202020204" pitchFamily="34" charset="0"/>
              </a:rPr>
              <a:t>phí</a:t>
            </a:r>
            <a:r>
              <a:rPr lang="en-US" altLang="en-US" sz="1800" i="1" dirty="0">
                <a:latin typeface="Verdana" panose="020B0604030504040204" pitchFamily="34" charset="0"/>
                <a:cs typeface="Arial" panose="020B0604020202020204" pitchFamily="34" charset="0"/>
              </a:rPr>
              <a:t>  1 </a:t>
            </a:r>
            <a:r>
              <a:rPr lang="en-US" altLang="en-US" sz="1800" i="1" dirty="0" err="1">
                <a:latin typeface="Verdana" panose="020B0604030504040204" pitchFamily="34" charset="0"/>
                <a:cs typeface="Arial" panose="020B0604020202020204" pitchFamily="34" charset="0"/>
              </a:rPr>
              <a:t>ngày-người</a:t>
            </a:r>
            <a:r>
              <a:rPr lang="en-US" altLang="en-US" sz="1800" i="1" dirty="0">
                <a:latin typeface="Verdana" panose="020B0604030504040204" pitchFamily="34" charset="0"/>
                <a:cs typeface="Arial" panose="020B0604020202020204" pitchFamily="34" charset="0"/>
              </a:rPr>
              <a:t> </a:t>
            </a:r>
            <a:r>
              <a:rPr lang="en-US" altLang="en-US" sz="1800" i="1" dirty="0" err="1">
                <a:latin typeface="Verdana" panose="020B0604030504040204" pitchFamily="34" charset="0"/>
                <a:cs typeface="Arial" panose="020B0604020202020204" pitchFamily="34" charset="0"/>
              </a:rPr>
              <a:t>điều</a:t>
            </a:r>
            <a:r>
              <a:rPr lang="en-US" altLang="en-US" sz="1800" i="1" dirty="0">
                <a:latin typeface="Verdana" panose="020B0604030504040204" pitchFamily="34" charset="0"/>
                <a:cs typeface="Arial" panose="020B0604020202020204" pitchFamily="34" charset="0"/>
              </a:rPr>
              <a:t> </a:t>
            </a:r>
            <a:r>
              <a:rPr lang="en-US" altLang="en-US" sz="1800" i="1" dirty="0" err="1">
                <a:latin typeface="Verdana" panose="020B0604030504040204" pitchFamily="34" charset="0"/>
                <a:cs typeface="Arial" panose="020B0604020202020204" pitchFamily="34" charset="0"/>
              </a:rPr>
              <a:t>trị</a:t>
            </a:r>
            <a:r>
              <a:rPr lang="en-US" altLang="en-US" sz="1800" i="1" dirty="0">
                <a:latin typeface="Verdana" panose="020B0604030504040204" pitchFamily="34" charset="0"/>
                <a:cs typeface="Arial" panose="020B0604020202020204" pitchFamily="34" charset="0"/>
              </a:rPr>
              <a:t> Methadone </a:t>
            </a:r>
          </a:p>
        </p:txBody>
      </p:sp>
      <p:sp>
        <p:nvSpPr>
          <p:cNvPr id="44040" name="TextBox 2">
            <a:extLst>
              <a:ext uri="{FF2B5EF4-FFF2-40B4-BE49-F238E27FC236}">
                <a16:creationId xmlns:a16="http://schemas.microsoft.com/office/drawing/2014/main" id="{8823BB56-8ED4-4877-8020-460B1B13FFA0}"/>
              </a:ext>
            </a:extLst>
          </p:cNvPr>
          <p:cNvSpPr txBox="1">
            <a:spLocks noChangeArrowheads="1"/>
          </p:cNvSpPr>
          <p:nvPr/>
        </p:nvSpPr>
        <p:spPr bwMode="auto">
          <a:xfrm>
            <a:off x="296863" y="975281"/>
            <a:ext cx="4014788"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20000"/>
              <a:buFont typeface="Wingdings" panose="05000000000000000000" pitchFamily="2" charset="2"/>
              <a:buChar char="§"/>
              <a:defRPr sz="2800">
                <a:solidFill>
                  <a:schemeClr val="tx1"/>
                </a:solidFill>
                <a:latin typeface="Arial" panose="020B0604020202020204" pitchFamily="34" charset="0"/>
              </a:defRPr>
            </a:lvl1pPr>
            <a:lvl2pPr marL="742950" indent="-285750">
              <a:spcBef>
                <a:spcPct val="20000"/>
              </a:spcBef>
              <a:buClr>
                <a:schemeClr val="accent2"/>
              </a:buClr>
              <a:buSzPct val="60000"/>
              <a:buFont typeface="Wingdings" panose="05000000000000000000" pitchFamily="2" charset="2"/>
              <a:buChar char="n"/>
              <a:defRPr sz="2400">
                <a:solidFill>
                  <a:schemeClr val="tx1"/>
                </a:solidFill>
                <a:latin typeface="Arial" panose="020B0604020202020204" pitchFamily="34" charset="0"/>
              </a:defRPr>
            </a:lvl2pPr>
            <a:lvl3pPr marL="1143000" indent="-228600">
              <a:spcBef>
                <a:spcPct val="20000"/>
              </a:spcBef>
              <a:buClr>
                <a:schemeClr val="hlink"/>
              </a:buClr>
              <a:buSzPct val="60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tx1"/>
              </a:buClr>
              <a:buSzPct val="60000"/>
              <a:buFont typeface="Wingdings" panose="05000000000000000000" pitchFamily="2" charset="2"/>
              <a:buChar char="n"/>
              <a:defRPr sz="2000">
                <a:solidFill>
                  <a:schemeClr val="tx1"/>
                </a:solidFill>
                <a:latin typeface="Arial" panose="020B0604020202020204" pitchFamily="34" charset="0"/>
              </a:defRPr>
            </a:lvl4pPr>
            <a:lvl5pPr marL="2057400" indent="-228600">
              <a:spcBef>
                <a:spcPct val="20000"/>
              </a:spcBef>
              <a:buClr>
                <a:schemeClr val="tx1"/>
              </a:buClr>
              <a:buSzPct val="60000"/>
              <a:buFont typeface="Wingdings" panose="05000000000000000000" pitchFamily="2" charset="2"/>
              <a:buChar char="n"/>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0000"/>
              <a:buFont typeface="Wingdings" panose="05000000000000000000" pitchFamily="2" charset="2"/>
              <a:buChar char="n"/>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0000"/>
              <a:buFont typeface="Wingdings" panose="05000000000000000000" pitchFamily="2" charset="2"/>
              <a:buChar char="n"/>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0000"/>
              <a:buFont typeface="Wingdings" panose="05000000000000000000" pitchFamily="2" charset="2"/>
              <a:buChar char="n"/>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0000"/>
              <a:buFont typeface="Wingdings" panose="05000000000000000000" pitchFamily="2" charset="2"/>
              <a:buChar char="n"/>
              <a:defRPr sz="2000">
                <a:solidFill>
                  <a:schemeClr val="tx1"/>
                </a:solidFill>
                <a:latin typeface="Arial" panose="020B0604020202020204" pitchFamily="34" charset="0"/>
              </a:defRPr>
            </a:lvl9pPr>
          </a:lstStyle>
          <a:p>
            <a:pPr algn="ctr" eaLnBrk="1" hangingPunct="1">
              <a:spcBef>
                <a:spcPct val="0"/>
              </a:spcBef>
              <a:buClrTx/>
              <a:buSzTx/>
              <a:buFontTx/>
              <a:buNone/>
            </a:pPr>
            <a:r>
              <a:rPr lang="en-US" altLang="en-US" sz="1600" b="1" dirty="0" err="1">
                <a:solidFill>
                  <a:srgbClr val="C54025"/>
                </a:solidFill>
                <a:latin typeface="Verdana" panose="020B0604030504040204" pitchFamily="34" charset="0"/>
                <a:cs typeface="Arial" panose="020B0604020202020204" pitchFamily="34" charset="0"/>
              </a:rPr>
              <a:t>Các</a:t>
            </a:r>
            <a:r>
              <a:rPr lang="en-US" altLang="en-US" sz="1600" b="1" dirty="0">
                <a:solidFill>
                  <a:srgbClr val="C54025"/>
                </a:solidFill>
                <a:latin typeface="Verdana" panose="020B0604030504040204" pitchFamily="34" charset="0"/>
                <a:cs typeface="Arial" panose="020B0604020202020204" pitchFamily="34" charset="0"/>
              </a:rPr>
              <a:t> </a:t>
            </a:r>
            <a:r>
              <a:rPr lang="en-US" altLang="en-US" sz="1600" b="1" dirty="0" err="1">
                <a:solidFill>
                  <a:srgbClr val="C54025"/>
                </a:solidFill>
                <a:latin typeface="Verdana" panose="020B0604030504040204" pitchFamily="34" charset="0"/>
                <a:cs typeface="Arial" panose="020B0604020202020204" pitchFamily="34" charset="0"/>
              </a:rPr>
              <a:t>trung</a:t>
            </a:r>
            <a:r>
              <a:rPr lang="en-US" altLang="en-US" sz="1600" b="1" dirty="0">
                <a:solidFill>
                  <a:srgbClr val="C54025"/>
                </a:solidFill>
                <a:latin typeface="Verdana" panose="020B0604030504040204" pitchFamily="34" charset="0"/>
                <a:cs typeface="Arial" panose="020B0604020202020204" pitchFamily="34" charset="0"/>
              </a:rPr>
              <a:t> </a:t>
            </a:r>
            <a:r>
              <a:rPr lang="en-US" altLang="en-US" sz="1600" b="1" dirty="0" err="1">
                <a:solidFill>
                  <a:srgbClr val="C54025"/>
                </a:solidFill>
                <a:latin typeface="Verdana" panose="020B0604030504040204" pitchFamily="34" charset="0"/>
                <a:cs typeface="Arial" panose="020B0604020202020204" pitchFamily="34" charset="0"/>
              </a:rPr>
              <a:t>tâm</a:t>
            </a:r>
            <a:r>
              <a:rPr lang="en-US" altLang="en-US" sz="1600" b="1" dirty="0">
                <a:solidFill>
                  <a:srgbClr val="C54025"/>
                </a:solidFill>
                <a:latin typeface="Verdana" panose="020B0604030504040204" pitchFamily="34" charset="0"/>
                <a:cs typeface="Arial" panose="020B0604020202020204" pitchFamily="34" charset="0"/>
              </a:rPr>
              <a:t> 06</a:t>
            </a:r>
          </a:p>
        </p:txBody>
      </p:sp>
      <p:sp>
        <p:nvSpPr>
          <p:cNvPr id="44041" name="TextBox 9">
            <a:extLst>
              <a:ext uri="{FF2B5EF4-FFF2-40B4-BE49-F238E27FC236}">
                <a16:creationId xmlns:a16="http://schemas.microsoft.com/office/drawing/2014/main" id="{55A3FA0A-03C3-49E6-94D8-9DF43B3007CC}"/>
              </a:ext>
            </a:extLst>
          </p:cNvPr>
          <p:cNvSpPr txBox="1">
            <a:spLocks noChangeArrowheads="1"/>
          </p:cNvSpPr>
          <p:nvPr/>
        </p:nvSpPr>
        <p:spPr bwMode="auto">
          <a:xfrm>
            <a:off x="4911725" y="1096963"/>
            <a:ext cx="40132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20000"/>
              <a:buFont typeface="Wingdings" panose="05000000000000000000" pitchFamily="2" charset="2"/>
              <a:buChar char="§"/>
              <a:defRPr sz="2800">
                <a:solidFill>
                  <a:schemeClr val="tx1"/>
                </a:solidFill>
                <a:latin typeface="Arial" panose="020B0604020202020204" pitchFamily="34" charset="0"/>
              </a:defRPr>
            </a:lvl1pPr>
            <a:lvl2pPr marL="742950" indent="-285750">
              <a:spcBef>
                <a:spcPct val="20000"/>
              </a:spcBef>
              <a:buClr>
                <a:schemeClr val="accent2"/>
              </a:buClr>
              <a:buSzPct val="60000"/>
              <a:buFont typeface="Wingdings" panose="05000000000000000000" pitchFamily="2" charset="2"/>
              <a:buChar char="n"/>
              <a:defRPr sz="2400">
                <a:solidFill>
                  <a:schemeClr val="tx1"/>
                </a:solidFill>
                <a:latin typeface="Arial" panose="020B0604020202020204" pitchFamily="34" charset="0"/>
              </a:defRPr>
            </a:lvl2pPr>
            <a:lvl3pPr marL="1143000" indent="-228600">
              <a:spcBef>
                <a:spcPct val="20000"/>
              </a:spcBef>
              <a:buClr>
                <a:schemeClr val="hlink"/>
              </a:buClr>
              <a:buSzPct val="60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tx1"/>
              </a:buClr>
              <a:buSzPct val="60000"/>
              <a:buFont typeface="Wingdings" panose="05000000000000000000" pitchFamily="2" charset="2"/>
              <a:buChar char="n"/>
              <a:defRPr sz="2000">
                <a:solidFill>
                  <a:schemeClr val="tx1"/>
                </a:solidFill>
                <a:latin typeface="Arial" panose="020B0604020202020204" pitchFamily="34" charset="0"/>
              </a:defRPr>
            </a:lvl4pPr>
            <a:lvl5pPr marL="2057400" indent="-228600">
              <a:spcBef>
                <a:spcPct val="20000"/>
              </a:spcBef>
              <a:buClr>
                <a:schemeClr val="tx1"/>
              </a:buClr>
              <a:buSzPct val="60000"/>
              <a:buFont typeface="Wingdings" panose="05000000000000000000" pitchFamily="2" charset="2"/>
              <a:buChar char="n"/>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0000"/>
              <a:buFont typeface="Wingdings" panose="05000000000000000000" pitchFamily="2" charset="2"/>
              <a:buChar char="n"/>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0000"/>
              <a:buFont typeface="Wingdings" panose="05000000000000000000" pitchFamily="2" charset="2"/>
              <a:buChar char="n"/>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0000"/>
              <a:buFont typeface="Wingdings" panose="05000000000000000000" pitchFamily="2" charset="2"/>
              <a:buChar char="n"/>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0000"/>
              <a:buFont typeface="Wingdings" panose="05000000000000000000" pitchFamily="2" charset="2"/>
              <a:buChar char="n"/>
              <a:defRPr sz="2000">
                <a:solidFill>
                  <a:schemeClr val="tx1"/>
                </a:solidFill>
                <a:latin typeface="Arial" panose="020B0604020202020204" pitchFamily="34" charset="0"/>
              </a:defRPr>
            </a:lvl9pPr>
          </a:lstStyle>
          <a:p>
            <a:pPr algn="ctr" eaLnBrk="1" hangingPunct="1">
              <a:spcBef>
                <a:spcPct val="0"/>
              </a:spcBef>
              <a:buClrTx/>
              <a:buSzTx/>
              <a:buFontTx/>
              <a:buNone/>
            </a:pPr>
            <a:r>
              <a:rPr lang="en-US" altLang="en-US" sz="1600">
                <a:solidFill>
                  <a:srgbClr val="C54025"/>
                </a:solidFill>
                <a:latin typeface="Verdana" panose="020B0604030504040204" pitchFamily="34" charset="0"/>
                <a:cs typeface="Arial" panose="020B0604020202020204" pitchFamily="34" charset="0"/>
              </a:rPr>
              <a:t>Chương trình Methadone</a:t>
            </a:r>
          </a:p>
        </p:txBody>
      </p:sp>
      <p:sp>
        <p:nvSpPr>
          <p:cNvPr id="10" name="Oval 9">
            <a:extLst>
              <a:ext uri="{FF2B5EF4-FFF2-40B4-BE49-F238E27FC236}">
                <a16:creationId xmlns:a16="http://schemas.microsoft.com/office/drawing/2014/main" id="{22729154-CE46-4911-A44D-580621F1C7E0}"/>
              </a:ext>
            </a:extLst>
          </p:cNvPr>
          <p:cNvSpPr/>
          <p:nvPr/>
        </p:nvSpPr>
        <p:spPr>
          <a:xfrm>
            <a:off x="4008438" y="1828800"/>
            <a:ext cx="487362" cy="457200"/>
          </a:xfrm>
          <a:prstGeom prst="ellipse">
            <a:avLst/>
          </a:prstGeom>
          <a:noFill/>
          <a:ln w="12700">
            <a:solidFill>
              <a:srgbClr val="C00000"/>
            </a:solidFill>
          </a:ln>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a:p>
        </p:txBody>
      </p:sp>
      <p:sp>
        <p:nvSpPr>
          <p:cNvPr id="11" name="Oval 10">
            <a:extLst>
              <a:ext uri="{FF2B5EF4-FFF2-40B4-BE49-F238E27FC236}">
                <a16:creationId xmlns:a16="http://schemas.microsoft.com/office/drawing/2014/main" id="{2E2429BB-22AF-4431-BDA4-AF64E372A6D8}"/>
              </a:ext>
            </a:extLst>
          </p:cNvPr>
          <p:cNvSpPr/>
          <p:nvPr/>
        </p:nvSpPr>
        <p:spPr>
          <a:xfrm>
            <a:off x="8353425" y="3529013"/>
            <a:ext cx="485775" cy="457200"/>
          </a:xfrm>
          <a:prstGeom prst="ellipse">
            <a:avLst/>
          </a:prstGeom>
          <a:noFill/>
          <a:ln w="12700">
            <a:solidFill>
              <a:srgbClr val="C00000"/>
            </a:solidFill>
          </a:ln>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a:extLst>
              <a:ext uri="{FF2B5EF4-FFF2-40B4-BE49-F238E27FC236}">
                <a16:creationId xmlns:a16="http://schemas.microsoft.com/office/drawing/2014/main" id="{08E2D2CD-2F86-47DD-B53D-1F545F63906B}"/>
              </a:ext>
            </a:extLst>
          </p:cNvPr>
          <p:cNvSpPr>
            <a:spLocks noGrp="1"/>
          </p:cNvSpPr>
          <p:nvPr>
            <p:ph type="title"/>
          </p:nvPr>
        </p:nvSpPr>
        <p:spPr>
          <a:xfrm>
            <a:off x="609600" y="127000"/>
            <a:ext cx="8229600" cy="838200"/>
          </a:xfrm>
        </p:spPr>
        <p:txBody>
          <a:bodyPr/>
          <a:lstStyle/>
          <a:p>
            <a:r>
              <a:rPr lang="en-US" altLang="en-US" dirty="0"/>
              <a:t>So </a:t>
            </a:r>
            <a:r>
              <a:rPr lang="en-US" altLang="en-US" dirty="0" err="1"/>
              <a:t>sánh</a:t>
            </a:r>
            <a:r>
              <a:rPr lang="en-US" altLang="en-US" dirty="0"/>
              <a:t> chi </a:t>
            </a:r>
            <a:r>
              <a:rPr lang="en-US" altLang="en-US" dirty="0" err="1"/>
              <a:t>phí</a:t>
            </a:r>
            <a:r>
              <a:rPr lang="en-US" altLang="en-US" dirty="0"/>
              <a:t>/</a:t>
            </a:r>
            <a:r>
              <a:rPr lang="en-US" altLang="en-US" dirty="0" err="1"/>
              <a:t>người</a:t>
            </a:r>
            <a:r>
              <a:rPr lang="en-US" altLang="en-US" dirty="0"/>
              <a:t>/</a:t>
            </a:r>
            <a:r>
              <a:rPr lang="en-US" altLang="en-US" dirty="0" err="1"/>
              <a:t>năm</a:t>
            </a:r>
            <a:endParaRPr lang="en-US" altLang="en-US" dirty="0"/>
          </a:p>
        </p:txBody>
      </p:sp>
      <p:sp>
        <p:nvSpPr>
          <p:cNvPr id="49155" name="Text Box 2">
            <a:extLst>
              <a:ext uri="{FF2B5EF4-FFF2-40B4-BE49-F238E27FC236}">
                <a16:creationId xmlns:a16="http://schemas.microsoft.com/office/drawing/2014/main" id="{0CAE2EAE-D633-45D9-9372-3F07D430522B}"/>
              </a:ext>
            </a:extLst>
          </p:cNvPr>
          <p:cNvSpPr txBox="1">
            <a:spLocks noChangeArrowheads="1"/>
          </p:cNvSpPr>
          <p:nvPr/>
        </p:nvSpPr>
        <p:spPr bwMode="auto">
          <a:xfrm>
            <a:off x="1828800" y="6381750"/>
            <a:ext cx="5486400" cy="265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784" tIns="47892" rIns="95784" bIns="47892">
            <a:spAutoFit/>
          </a:bodyPr>
          <a:lstStyle>
            <a:lvl1pPr defTabSz="957263">
              <a:spcBef>
                <a:spcPct val="20000"/>
              </a:spcBef>
              <a:buClr>
                <a:schemeClr val="hlink"/>
              </a:buClr>
              <a:buSzPct val="120000"/>
              <a:buFont typeface="Wingdings" panose="05000000000000000000" pitchFamily="2" charset="2"/>
              <a:buChar char="§"/>
              <a:defRPr sz="2800">
                <a:solidFill>
                  <a:schemeClr val="tx1"/>
                </a:solidFill>
                <a:latin typeface="Arial" panose="020B0604020202020204" pitchFamily="34" charset="0"/>
              </a:defRPr>
            </a:lvl1pPr>
            <a:lvl2pPr marL="742950" indent="-285750" defTabSz="957263">
              <a:spcBef>
                <a:spcPct val="20000"/>
              </a:spcBef>
              <a:buClr>
                <a:schemeClr val="accent2"/>
              </a:buClr>
              <a:buSzPct val="60000"/>
              <a:buFont typeface="Wingdings" panose="05000000000000000000" pitchFamily="2" charset="2"/>
              <a:buChar char="n"/>
              <a:defRPr sz="2400">
                <a:solidFill>
                  <a:schemeClr val="tx1"/>
                </a:solidFill>
                <a:latin typeface="Arial" panose="020B0604020202020204" pitchFamily="34" charset="0"/>
              </a:defRPr>
            </a:lvl2pPr>
            <a:lvl3pPr marL="1143000" indent="-228600" defTabSz="957263">
              <a:spcBef>
                <a:spcPct val="20000"/>
              </a:spcBef>
              <a:buClr>
                <a:schemeClr val="hlink"/>
              </a:buClr>
              <a:buSzPct val="60000"/>
              <a:buFont typeface="Wingdings" panose="05000000000000000000" pitchFamily="2" charset="2"/>
              <a:buChar char="n"/>
              <a:defRPr sz="2400">
                <a:solidFill>
                  <a:schemeClr val="tx1"/>
                </a:solidFill>
                <a:latin typeface="Arial" panose="020B0604020202020204" pitchFamily="34" charset="0"/>
              </a:defRPr>
            </a:lvl3pPr>
            <a:lvl4pPr marL="1600200" indent="-228600" defTabSz="957263">
              <a:spcBef>
                <a:spcPct val="20000"/>
              </a:spcBef>
              <a:buClr>
                <a:schemeClr val="tx1"/>
              </a:buClr>
              <a:buSzPct val="60000"/>
              <a:buFont typeface="Wingdings" panose="05000000000000000000" pitchFamily="2" charset="2"/>
              <a:buChar char="n"/>
              <a:defRPr sz="2000">
                <a:solidFill>
                  <a:schemeClr val="tx1"/>
                </a:solidFill>
                <a:latin typeface="Arial" panose="020B0604020202020204" pitchFamily="34" charset="0"/>
              </a:defRPr>
            </a:lvl4pPr>
            <a:lvl5pPr marL="2057400" indent="-228600" defTabSz="957263">
              <a:spcBef>
                <a:spcPct val="20000"/>
              </a:spcBef>
              <a:buClr>
                <a:schemeClr val="tx1"/>
              </a:buClr>
              <a:buSzPct val="60000"/>
              <a:buFont typeface="Wingdings" panose="05000000000000000000" pitchFamily="2" charset="2"/>
              <a:buChar char="n"/>
              <a:defRPr sz="2000">
                <a:solidFill>
                  <a:schemeClr val="tx1"/>
                </a:solidFill>
                <a:latin typeface="Arial" panose="020B0604020202020204" pitchFamily="34" charset="0"/>
              </a:defRPr>
            </a:lvl5pPr>
            <a:lvl6pPr marL="2514600" indent="-228600" defTabSz="957263" eaLnBrk="0" fontAlgn="base" hangingPunct="0">
              <a:spcBef>
                <a:spcPct val="20000"/>
              </a:spcBef>
              <a:spcAft>
                <a:spcPct val="0"/>
              </a:spcAft>
              <a:buClr>
                <a:schemeClr val="tx1"/>
              </a:buClr>
              <a:buSzPct val="60000"/>
              <a:buFont typeface="Wingdings" panose="05000000000000000000" pitchFamily="2" charset="2"/>
              <a:buChar char="n"/>
              <a:defRPr sz="2000">
                <a:solidFill>
                  <a:schemeClr val="tx1"/>
                </a:solidFill>
                <a:latin typeface="Arial" panose="020B0604020202020204" pitchFamily="34" charset="0"/>
              </a:defRPr>
            </a:lvl6pPr>
            <a:lvl7pPr marL="2971800" indent="-228600" defTabSz="957263" eaLnBrk="0" fontAlgn="base" hangingPunct="0">
              <a:spcBef>
                <a:spcPct val="20000"/>
              </a:spcBef>
              <a:spcAft>
                <a:spcPct val="0"/>
              </a:spcAft>
              <a:buClr>
                <a:schemeClr val="tx1"/>
              </a:buClr>
              <a:buSzPct val="60000"/>
              <a:buFont typeface="Wingdings" panose="05000000000000000000" pitchFamily="2" charset="2"/>
              <a:buChar char="n"/>
              <a:defRPr sz="2000">
                <a:solidFill>
                  <a:schemeClr val="tx1"/>
                </a:solidFill>
                <a:latin typeface="Arial" panose="020B0604020202020204" pitchFamily="34" charset="0"/>
              </a:defRPr>
            </a:lvl7pPr>
            <a:lvl8pPr marL="3429000" indent="-228600" defTabSz="957263" eaLnBrk="0" fontAlgn="base" hangingPunct="0">
              <a:spcBef>
                <a:spcPct val="20000"/>
              </a:spcBef>
              <a:spcAft>
                <a:spcPct val="0"/>
              </a:spcAft>
              <a:buClr>
                <a:schemeClr val="tx1"/>
              </a:buClr>
              <a:buSzPct val="60000"/>
              <a:buFont typeface="Wingdings" panose="05000000000000000000" pitchFamily="2" charset="2"/>
              <a:buChar char="n"/>
              <a:defRPr sz="2000">
                <a:solidFill>
                  <a:schemeClr val="tx1"/>
                </a:solidFill>
                <a:latin typeface="Arial" panose="020B0604020202020204" pitchFamily="34" charset="0"/>
              </a:defRPr>
            </a:lvl8pPr>
            <a:lvl9pPr marL="3886200" indent="-228600" defTabSz="957263" eaLnBrk="0" fontAlgn="base" hangingPunct="0">
              <a:spcBef>
                <a:spcPct val="20000"/>
              </a:spcBef>
              <a:spcAft>
                <a:spcPct val="0"/>
              </a:spcAft>
              <a:buClr>
                <a:schemeClr val="tx1"/>
              </a:buClr>
              <a:buSzPct val="60000"/>
              <a:buFont typeface="Wingdings" panose="05000000000000000000" pitchFamily="2" charset="2"/>
              <a:buChar char="n"/>
              <a:defRPr sz="2000">
                <a:solidFill>
                  <a:schemeClr val="tx1"/>
                </a:solidFill>
                <a:latin typeface="Arial" panose="020B0604020202020204" pitchFamily="34" charset="0"/>
              </a:defRPr>
            </a:lvl9pPr>
          </a:lstStyle>
          <a:p>
            <a:pPr algn="ctr" eaLnBrk="1" hangingPunct="1">
              <a:spcBef>
                <a:spcPct val="0"/>
              </a:spcBef>
              <a:buClrTx/>
              <a:buSzTx/>
              <a:buFontTx/>
              <a:buNone/>
            </a:pPr>
            <a:r>
              <a:rPr lang="en-US" altLang="en-US" sz="1100">
                <a:latin typeface="Verdana" panose="020B0604030504040204" pitchFamily="34" charset="0"/>
                <a:cs typeface="Arial" panose="020B0604020202020204" pitchFamily="34" charset="0"/>
              </a:rPr>
              <a:t>Nguồn: Số liệu của Bang California  - Gs. Robert Ali</a:t>
            </a:r>
          </a:p>
        </p:txBody>
      </p:sp>
      <p:graphicFrame>
        <p:nvGraphicFramePr>
          <p:cNvPr id="49156" name="Object 3">
            <a:extLst>
              <a:ext uri="{FF2B5EF4-FFF2-40B4-BE49-F238E27FC236}">
                <a16:creationId xmlns:a16="http://schemas.microsoft.com/office/drawing/2014/main" id="{4D224D46-A39C-4362-AF8F-92CDDE4E9577}"/>
              </a:ext>
            </a:extLst>
          </p:cNvPr>
          <p:cNvGraphicFramePr>
            <a:graphicFrameLocks noChangeAspect="1"/>
          </p:cNvGraphicFramePr>
          <p:nvPr>
            <p:extLst>
              <p:ext uri="{D42A27DB-BD31-4B8C-83A1-F6EECF244321}">
                <p14:modId xmlns:p14="http://schemas.microsoft.com/office/powerpoint/2010/main" val="3992121483"/>
              </p:ext>
            </p:extLst>
          </p:nvPr>
        </p:nvGraphicFramePr>
        <p:xfrm>
          <a:off x="1245394" y="1324667"/>
          <a:ext cx="7570788" cy="5019675"/>
        </p:xfrm>
        <a:graphic>
          <a:graphicData uri="http://schemas.openxmlformats.org/presentationml/2006/ole">
            <mc:AlternateContent xmlns:mc="http://schemas.openxmlformats.org/markup-compatibility/2006">
              <mc:Choice xmlns:v="urn:schemas-microsoft-com:vml" Requires="v">
                <p:oleObj spid="_x0000_s2057" name="Chart" r:id="rId3" imgW="8229600" imgH="5848279" progId="MSGraph.Chart.8">
                  <p:embed followColorScheme="full"/>
                </p:oleObj>
              </mc:Choice>
              <mc:Fallback>
                <p:oleObj name="Chart" r:id="rId3" imgW="8229600" imgH="5848279" progId="MSGraph.Chart.8">
                  <p:embed followColorScheme="full"/>
                  <p:pic>
                    <p:nvPicPr>
                      <p:cNvPr id="49156" name="Object 3">
                        <a:extLst>
                          <a:ext uri="{FF2B5EF4-FFF2-40B4-BE49-F238E27FC236}">
                            <a16:creationId xmlns:a16="http://schemas.microsoft.com/office/drawing/2014/main" id="{4D224D46-A39C-4362-AF8F-92CDDE4E9577}"/>
                          </a:ext>
                        </a:extLst>
                      </p:cNvPr>
                      <p:cNvPicPr>
                        <a:picLocks noChangeAspect="1" noChangeArrowheads="1"/>
                      </p:cNvPicPr>
                      <p:nvPr/>
                    </p:nvPicPr>
                    <p:blipFill>
                      <a:blip r:embed="rId4"/>
                      <a:srcRect/>
                      <a:stretch>
                        <a:fillRect/>
                      </a:stretch>
                    </p:blipFill>
                    <p:spPr bwMode="auto">
                      <a:xfrm>
                        <a:off x="1245394" y="1324667"/>
                        <a:ext cx="7570788" cy="5019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9157" name="Text Box 5">
            <a:extLst>
              <a:ext uri="{FF2B5EF4-FFF2-40B4-BE49-F238E27FC236}">
                <a16:creationId xmlns:a16="http://schemas.microsoft.com/office/drawing/2014/main" id="{3D663AC8-9144-44B9-8522-AC700EFC4D0F}"/>
              </a:ext>
            </a:extLst>
          </p:cNvPr>
          <p:cNvSpPr txBox="1">
            <a:spLocks noChangeArrowheads="1"/>
          </p:cNvSpPr>
          <p:nvPr/>
        </p:nvSpPr>
        <p:spPr bwMode="auto">
          <a:xfrm>
            <a:off x="6372225" y="4076700"/>
            <a:ext cx="1439863" cy="4667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5784" tIns="47892" rIns="95784" bIns="47892">
            <a:spAutoFit/>
          </a:bodyPr>
          <a:lstStyle>
            <a:lvl1pPr defTabSz="957263">
              <a:spcBef>
                <a:spcPct val="20000"/>
              </a:spcBef>
              <a:buClr>
                <a:schemeClr val="hlink"/>
              </a:buClr>
              <a:buSzPct val="120000"/>
              <a:buFont typeface="Wingdings" panose="05000000000000000000" pitchFamily="2" charset="2"/>
              <a:buChar char="§"/>
              <a:defRPr sz="2800">
                <a:solidFill>
                  <a:schemeClr val="tx1"/>
                </a:solidFill>
                <a:latin typeface="Arial" panose="020B0604020202020204" pitchFamily="34" charset="0"/>
              </a:defRPr>
            </a:lvl1pPr>
            <a:lvl2pPr marL="742950" indent="-285750" defTabSz="957263">
              <a:spcBef>
                <a:spcPct val="20000"/>
              </a:spcBef>
              <a:buClr>
                <a:schemeClr val="accent2"/>
              </a:buClr>
              <a:buSzPct val="60000"/>
              <a:buFont typeface="Wingdings" panose="05000000000000000000" pitchFamily="2" charset="2"/>
              <a:buChar char="n"/>
              <a:defRPr sz="2400">
                <a:solidFill>
                  <a:schemeClr val="tx1"/>
                </a:solidFill>
                <a:latin typeface="Arial" panose="020B0604020202020204" pitchFamily="34" charset="0"/>
              </a:defRPr>
            </a:lvl2pPr>
            <a:lvl3pPr marL="1143000" indent="-228600" defTabSz="957263">
              <a:spcBef>
                <a:spcPct val="20000"/>
              </a:spcBef>
              <a:buClr>
                <a:schemeClr val="hlink"/>
              </a:buClr>
              <a:buSzPct val="60000"/>
              <a:buFont typeface="Wingdings" panose="05000000000000000000" pitchFamily="2" charset="2"/>
              <a:buChar char="n"/>
              <a:defRPr sz="2400">
                <a:solidFill>
                  <a:schemeClr val="tx1"/>
                </a:solidFill>
                <a:latin typeface="Arial" panose="020B0604020202020204" pitchFamily="34" charset="0"/>
              </a:defRPr>
            </a:lvl3pPr>
            <a:lvl4pPr marL="1600200" indent="-228600" defTabSz="957263">
              <a:spcBef>
                <a:spcPct val="20000"/>
              </a:spcBef>
              <a:buClr>
                <a:schemeClr val="tx1"/>
              </a:buClr>
              <a:buSzPct val="60000"/>
              <a:buFont typeface="Wingdings" panose="05000000000000000000" pitchFamily="2" charset="2"/>
              <a:buChar char="n"/>
              <a:defRPr sz="2000">
                <a:solidFill>
                  <a:schemeClr val="tx1"/>
                </a:solidFill>
                <a:latin typeface="Arial" panose="020B0604020202020204" pitchFamily="34" charset="0"/>
              </a:defRPr>
            </a:lvl4pPr>
            <a:lvl5pPr marL="2057400" indent="-228600" defTabSz="957263">
              <a:spcBef>
                <a:spcPct val="20000"/>
              </a:spcBef>
              <a:buClr>
                <a:schemeClr val="tx1"/>
              </a:buClr>
              <a:buSzPct val="60000"/>
              <a:buFont typeface="Wingdings" panose="05000000000000000000" pitchFamily="2" charset="2"/>
              <a:buChar char="n"/>
              <a:defRPr sz="2000">
                <a:solidFill>
                  <a:schemeClr val="tx1"/>
                </a:solidFill>
                <a:latin typeface="Arial" panose="020B0604020202020204" pitchFamily="34" charset="0"/>
              </a:defRPr>
            </a:lvl5pPr>
            <a:lvl6pPr marL="2514600" indent="-228600" defTabSz="957263" eaLnBrk="0" fontAlgn="base" hangingPunct="0">
              <a:spcBef>
                <a:spcPct val="20000"/>
              </a:spcBef>
              <a:spcAft>
                <a:spcPct val="0"/>
              </a:spcAft>
              <a:buClr>
                <a:schemeClr val="tx1"/>
              </a:buClr>
              <a:buSzPct val="60000"/>
              <a:buFont typeface="Wingdings" panose="05000000000000000000" pitchFamily="2" charset="2"/>
              <a:buChar char="n"/>
              <a:defRPr sz="2000">
                <a:solidFill>
                  <a:schemeClr val="tx1"/>
                </a:solidFill>
                <a:latin typeface="Arial" panose="020B0604020202020204" pitchFamily="34" charset="0"/>
              </a:defRPr>
            </a:lvl6pPr>
            <a:lvl7pPr marL="2971800" indent="-228600" defTabSz="957263" eaLnBrk="0" fontAlgn="base" hangingPunct="0">
              <a:spcBef>
                <a:spcPct val="20000"/>
              </a:spcBef>
              <a:spcAft>
                <a:spcPct val="0"/>
              </a:spcAft>
              <a:buClr>
                <a:schemeClr val="tx1"/>
              </a:buClr>
              <a:buSzPct val="60000"/>
              <a:buFont typeface="Wingdings" panose="05000000000000000000" pitchFamily="2" charset="2"/>
              <a:buChar char="n"/>
              <a:defRPr sz="2000">
                <a:solidFill>
                  <a:schemeClr val="tx1"/>
                </a:solidFill>
                <a:latin typeface="Arial" panose="020B0604020202020204" pitchFamily="34" charset="0"/>
              </a:defRPr>
            </a:lvl7pPr>
            <a:lvl8pPr marL="3429000" indent="-228600" defTabSz="957263" eaLnBrk="0" fontAlgn="base" hangingPunct="0">
              <a:spcBef>
                <a:spcPct val="20000"/>
              </a:spcBef>
              <a:spcAft>
                <a:spcPct val="0"/>
              </a:spcAft>
              <a:buClr>
                <a:schemeClr val="tx1"/>
              </a:buClr>
              <a:buSzPct val="60000"/>
              <a:buFont typeface="Wingdings" panose="05000000000000000000" pitchFamily="2" charset="2"/>
              <a:buChar char="n"/>
              <a:defRPr sz="2000">
                <a:solidFill>
                  <a:schemeClr val="tx1"/>
                </a:solidFill>
                <a:latin typeface="Arial" panose="020B0604020202020204" pitchFamily="34" charset="0"/>
              </a:defRPr>
            </a:lvl8pPr>
            <a:lvl9pPr marL="3886200" indent="-228600" defTabSz="957263" eaLnBrk="0" fontAlgn="base" hangingPunct="0">
              <a:spcBef>
                <a:spcPct val="20000"/>
              </a:spcBef>
              <a:spcAft>
                <a:spcPct val="0"/>
              </a:spcAft>
              <a:buClr>
                <a:schemeClr val="tx1"/>
              </a:buClr>
              <a:buSzPct val="60000"/>
              <a:buFont typeface="Wingdings" panose="05000000000000000000" pitchFamily="2" charset="2"/>
              <a:buChar char="n"/>
              <a:defRPr sz="2000">
                <a:solidFill>
                  <a:schemeClr val="tx1"/>
                </a:solidFill>
                <a:latin typeface="Arial" panose="020B0604020202020204" pitchFamily="34" charset="0"/>
              </a:defRPr>
            </a:lvl9pPr>
          </a:lstStyle>
          <a:p>
            <a:pPr eaLnBrk="1" hangingPunct="1">
              <a:spcBef>
                <a:spcPct val="50000"/>
              </a:spcBef>
              <a:buClrTx/>
              <a:buSzTx/>
              <a:buFontTx/>
              <a:buNone/>
            </a:pPr>
            <a:r>
              <a:rPr lang="en-GB" altLang="en-US" sz="1200" u="sng">
                <a:solidFill>
                  <a:srgbClr val="3366FF"/>
                </a:solidFill>
                <a:latin typeface="Verdana" panose="020B0604030504040204" pitchFamily="34" charset="0"/>
                <a:cs typeface="Arial" panose="020B0604020202020204" pitchFamily="34" charset="0"/>
              </a:rPr>
              <a:t>Bệnh nhân ngoại trú</a:t>
            </a:r>
            <a:endParaRPr lang="en-US" altLang="en-US" sz="1200" u="sng">
              <a:solidFill>
                <a:srgbClr val="3366FF"/>
              </a:solidFill>
              <a:latin typeface="Verdana" panose="020B0604030504040204" pitchFamily="34" charset="0"/>
              <a:cs typeface="Arial" panose="020B0604020202020204" pitchFamily="34" charset="0"/>
            </a:endParaRPr>
          </a:p>
        </p:txBody>
      </p:sp>
      <p:sp>
        <p:nvSpPr>
          <p:cNvPr id="49158" name="Text Box 4">
            <a:extLst>
              <a:ext uri="{FF2B5EF4-FFF2-40B4-BE49-F238E27FC236}">
                <a16:creationId xmlns:a16="http://schemas.microsoft.com/office/drawing/2014/main" id="{6F732A77-25AF-4984-8D28-348D5E4A12DF}"/>
              </a:ext>
            </a:extLst>
          </p:cNvPr>
          <p:cNvSpPr txBox="1">
            <a:spLocks noChangeArrowheads="1"/>
          </p:cNvSpPr>
          <p:nvPr/>
        </p:nvSpPr>
        <p:spPr bwMode="auto">
          <a:xfrm>
            <a:off x="5145088" y="3233738"/>
            <a:ext cx="1943100" cy="280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784" tIns="47892" rIns="95784" bIns="47892">
            <a:spAutoFit/>
          </a:bodyPr>
          <a:lstStyle>
            <a:lvl1pPr defTabSz="957263">
              <a:spcBef>
                <a:spcPct val="20000"/>
              </a:spcBef>
              <a:buClr>
                <a:schemeClr val="hlink"/>
              </a:buClr>
              <a:buSzPct val="120000"/>
              <a:buFont typeface="Wingdings" panose="05000000000000000000" pitchFamily="2" charset="2"/>
              <a:buChar char="§"/>
              <a:defRPr sz="2800">
                <a:solidFill>
                  <a:schemeClr val="tx1"/>
                </a:solidFill>
                <a:latin typeface="Arial" panose="020B0604020202020204" pitchFamily="34" charset="0"/>
              </a:defRPr>
            </a:lvl1pPr>
            <a:lvl2pPr marL="742950" indent="-285750" defTabSz="957263">
              <a:spcBef>
                <a:spcPct val="20000"/>
              </a:spcBef>
              <a:buClr>
                <a:schemeClr val="accent2"/>
              </a:buClr>
              <a:buSzPct val="60000"/>
              <a:buFont typeface="Wingdings" panose="05000000000000000000" pitchFamily="2" charset="2"/>
              <a:buChar char="n"/>
              <a:defRPr sz="2400">
                <a:solidFill>
                  <a:schemeClr val="tx1"/>
                </a:solidFill>
                <a:latin typeface="Arial" panose="020B0604020202020204" pitchFamily="34" charset="0"/>
              </a:defRPr>
            </a:lvl2pPr>
            <a:lvl3pPr marL="1143000" indent="-228600" defTabSz="957263">
              <a:spcBef>
                <a:spcPct val="20000"/>
              </a:spcBef>
              <a:buClr>
                <a:schemeClr val="hlink"/>
              </a:buClr>
              <a:buSzPct val="60000"/>
              <a:buFont typeface="Wingdings" panose="05000000000000000000" pitchFamily="2" charset="2"/>
              <a:buChar char="n"/>
              <a:defRPr sz="2400">
                <a:solidFill>
                  <a:schemeClr val="tx1"/>
                </a:solidFill>
                <a:latin typeface="Arial" panose="020B0604020202020204" pitchFamily="34" charset="0"/>
              </a:defRPr>
            </a:lvl3pPr>
            <a:lvl4pPr marL="1600200" indent="-228600" defTabSz="957263">
              <a:spcBef>
                <a:spcPct val="20000"/>
              </a:spcBef>
              <a:buClr>
                <a:schemeClr val="tx1"/>
              </a:buClr>
              <a:buSzPct val="60000"/>
              <a:buFont typeface="Wingdings" panose="05000000000000000000" pitchFamily="2" charset="2"/>
              <a:buChar char="n"/>
              <a:defRPr sz="2000">
                <a:solidFill>
                  <a:schemeClr val="tx1"/>
                </a:solidFill>
                <a:latin typeface="Arial" panose="020B0604020202020204" pitchFamily="34" charset="0"/>
              </a:defRPr>
            </a:lvl4pPr>
            <a:lvl5pPr marL="2057400" indent="-228600" defTabSz="957263">
              <a:spcBef>
                <a:spcPct val="20000"/>
              </a:spcBef>
              <a:buClr>
                <a:schemeClr val="tx1"/>
              </a:buClr>
              <a:buSzPct val="60000"/>
              <a:buFont typeface="Wingdings" panose="05000000000000000000" pitchFamily="2" charset="2"/>
              <a:buChar char="n"/>
              <a:defRPr sz="2000">
                <a:solidFill>
                  <a:schemeClr val="tx1"/>
                </a:solidFill>
                <a:latin typeface="Arial" panose="020B0604020202020204" pitchFamily="34" charset="0"/>
              </a:defRPr>
            </a:lvl5pPr>
            <a:lvl6pPr marL="2514600" indent="-228600" defTabSz="957263" eaLnBrk="0" fontAlgn="base" hangingPunct="0">
              <a:spcBef>
                <a:spcPct val="20000"/>
              </a:spcBef>
              <a:spcAft>
                <a:spcPct val="0"/>
              </a:spcAft>
              <a:buClr>
                <a:schemeClr val="tx1"/>
              </a:buClr>
              <a:buSzPct val="60000"/>
              <a:buFont typeface="Wingdings" panose="05000000000000000000" pitchFamily="2" charset="2"/>
              <a:buChar char="n"/>
              <a:defRPr sz="2000">
                <a:solidFill>
                  <a:schemeClr val="tx1"/>
                </a:solidFill>
                <a:latin typeface="Arial" panose="020B0604020202020204" pitchFamily="34" charset="0"/>
              </a:defRPr>
            </a:lvl6pPr>
            <a:lvl7pPr marL="2971800" indent="-228600" defTabSz="957263" eaLnBrk="0" fontAlgn="base" hangingPunct="0">
              <a:spcBef>
                <a:spcPct val="20000"/>
              </a:spcBef>
              <a:spcAft>
                <a:spcPct val="0"/>
              </a:spcAft>
              <a:buClr>
                <a:schemeClr val="tx1"/>
              </a:buClr>
              <a:buSzPct val="60000"/>
              <a:buFont typeface="Wingdings" panose="05000000000000000000" pitchFamily="2" charset="2"/>
              <a:buChar char="n"/>
              <a:defRPr sz="2000">
                <a:solidFill>
                  <a:schemeClr val="tx1"/>
                </a:solidFill>
                <a:latin typeface="Arial" panose="020B0604020202020204" pitchFamily="34" charset="0"/>
              </a:defRPr>
            </a:lvl7pPr>
            <a:lvl8pPr marL="3429000" indent="-228600" defTabSz="957263" eaLnBrk="0" fontAlgn="base" hangingPunct="0">
              <a:spcBef>
                <a:spcPct val="20000"/>
              </a:spcBef>
              <a:spcAft>
                <a:spcPct val="0"/>
              </a:spcAft>
              <a:buClr>
                <a:schemeClr val="tx1"/>
              </a:buClr>
              <a:buSzPct val="60000"/>
              <a:buFont typeface="Wingdings" panose="05000000000000000000" pitchFamily="2" charset="2"/>
              <a:buChar char="n"/>
              <a:defRPr sz="2000">
                <a:solidFill>
                  <a:schemeClr val="tx1"/>
                </a:solidFill>
                <a:latin typeface="Arial" panose="020B0604020202020204" pitchFamily="34" charset="0"/>
              </a:defRPr>
            </a:lvl8pPr>
            <a:lvl9pPr marL="3886200" indent="-228600" defTabSz="957263" eaLnBrk="0" fontAlgn="base" hangingPunct="0">
              <a:spcBef>
                <a:spcPct val="20000"/>
              </a:spcBef>
              <a:spcAft>
                <a:spcPct val="0"/>
              </a:spcAft>
              <a:buClr>
                <a:schemeClr val="tx1"/>
              </a:buClr>
              <a:buSzPct val="60000"/>
              <a:buFont typeface="Wingdings" panose="05000000000000000000" pitchFamily="2" charset="2"/>
              <a:buChar char="n"/>
              <a:defRPr sz="2000">
                <a:solidFill>
                  <a:schemeClr val="tx1"/>
                </a:solidFill>
                <a:latin typeface="Arial" panose="020B0604020202020204" pitchFamily="34" charset="0"/>
              </a:defRPr>
            </a:lvl9pPr>
          </a:lstStyle>
          <a:p>
            <a:pPr eaLnBrk="1" hangingPunct="1">
              <a:spcBef>
                <a:spcPct val="50000"/>
              </a:spcBef>
              <a:buClrTx/>
              <a:buSzTx/>
              <a:buFontTx/>
              <a:buNone/>
            </a:pPr>
            <a:r>
              <a:rPr lang="en-GB" altLang="en-US" sz="1200" u="sng">
                <a:solidFill>
                  <a:srgbClr val="3366FF"/>
                </a:solidFill>
                <a:latin typeface="Verdana" panose="020B0604030504040204" pitchFamily="34" charset="0"/>
                <a:cs typeface="Arial" panose="020B0604020202020204" pitchFamily="34" charset="0"/>
              </a:rPr>
              <a:t>Trong trung tâm</a:t>
            </a:r>
            <a:endParaRPr lang="en-US" altLang="en-US" sz="1200" u="sng">
              <a:solidFill>
                <a:srgbClr val="3366FF"/>
              </a:solidFill>
              <a:latin typeface="Verdana" panose="020B0604030504040204" pitchFamily="34" charset="0"/>
              <a:cs typeface="Arial" panose="020B0604020202020204" pitchFamily="34" charset="0"/>
            </a:endParaRPr>
          </a:p>
        </p:txBody>
      </p:sp>
      <p:sp>
        <p:nvSpPr>
          <p:cNvPr id="49159" name="Text Box 7">
            <a:extLst>
              <a:ext uri="{FF2B5EF4-FFF2-40B4-BE49-F238E27FC236}">
                <a16:creationId xmlns:a16="http://schemas.microsoft.com/office/drawing/2014/main" id="{59A67156-5775-4AE1-AA6F-AAD1628C016C}"/>
              </a:ext>
            </a:extLst>
          </p:cNvPr>
          <p:cNvSpPr txBox="1">
            <a:spLocks noChangeArrowheads="1"/>
          </p:cNvSpPr>
          <p:nvPr/>
        </p:nvSpPr>
        <p:spPr bwMode="auto">
          <a:xfrm>
            <a:off x="3778250" y="2803525"/>
            <a:ext cx="3897313" cy="3889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5784" tIns="47892" rIns="95784" bIns="47892">
            <a:spAutoFit/>
          </a:bodyPr>
          <a:lstStyle>
            <a:lvl1pPr defTabSz="957263">
              <a:spcBef>
                <a:spcPct val="20000"/>
              </a:spcBef>
              <a:buClr>
                <a:schemeClr val="hlink"/>
              </a:buClr>
              <a:buSzPct val="120000"/>
              <a:buFont typeface="Wingdings" panose="05000000000000000000" pitchFamily="2" charset="2"/>
              <a:buChar char="§"/>
              <a:defRPr sz="2800">
                <a:solidFill>
                  <a:schemeClr val="tx1"/>
                </a:solidFill>
                <a:latin typeface="Arial" panose="020B0604020202020204" pitchFamily="34" charset="0"/>
              </a:defRPr>
            </a:lvl1pPr>
            <a:lvl2pPr marL="742950" indent="-285750" defTabSz="957263">
              <a:spcBef>
                <a:spcPct val="20000"/>
              </a:spcBef>
              <a:buClr>
                <a:schemeClr val="accent2"/>
              </a:buClr>
              <a:buSzPct val="60000"/>
              <a:buFont typeface="Wingdings" panose="05000000000000000000" pitchFamily="2" charset="2"/>
              <a:buChar char="n"/>
              <a:defRPr sz="2400">
                <a:solidFill>
                  <a:schemeClr val="tx1"/>
                </a:solidFill>
                <a:latin typeface="Arial" panose="020B0604020202020204" pitchFamily="34" charset="0"/>
              </a:defRPr>
            </a:lvl2pPr>
            <a:lvl3pPr marL="1143000" indent="-228600" defTabSz="957263">
              <a:spcBef>
                <a:spcPct val="20000"/>
              </a:spcBef>
              <a:buClr>
                <a:schemeClr val="hlink"/>
              </a:buClr>
              <a:buSzPct val="60000"/>
              <a:buFont typeface="Wingdings" panose="05000000000000000000" pitchFamily="2" charset="2"/>
              <a:buChar char="n"/>
              <a:defRPr sz="2400">
                <a:solidFill>
                  <a:schemeClr val="tx1"/>
                </a:solidFill>
                <a:latin typeface="Arial" panose="020B0604020202020204" pitchFamily="34" charset="0"/>
              </a:defRPr>
            </a:lvl3pPr>
            <a:lvl4pPr marL="1600200" indent="-228600" defTabSz="957263">
              <a:spcBef>
                <a:spcPct val="20000"/>
              </a:spcBef>
              <a:buClr>
                <a:schemeClr val="tx1"/>
              </a:buClr>
              <a:buSzPct val="60000"/>
              <a:buFont typeface="Wingdings" panose="05000000000000000000" pitchFamily="2" charset="2"/>
              <a:buChar char="n"/>
              <a:defRPr sz="2000">
                <a:solidFill>
                  <a:schemeClr val="tx1"/>
                </a:solidFill>
                <a:latin typeface="Arial" panose="020B0604020202020204" pitchFamily="34" charset="0"/>
              </a:defRPr>
            </a:lvl4pPr>
            <a:lvl5pPr marL="2057400" indent="-228600" defTabSz="957263">
              <a:spcBef>
                <a:spcPct val="20000"/>
              </a:spcBef>
              <a:buClr>
                <a:schemeClr val="tx1"/>
              </a:buClr>
              <a:buSzPct val="60000"/>
              <a:buFont typeface="Wingdings" panose="05000000000000000000" pitchFamily="2" charset="2"/>
              <a:buChar char="n"/>
              <a:defRPr sz="2000">
                <a:solidFill>
                  <a:schemeClr val="tx1"/>
                </a:solidFill>
                <a:latin typeface="Arial" panose="020B0604020202020204" pitchFamily="34" charset="0"/>
              </a:defRPr>
            </a:lvl5pPr>
            <a:lvl6pPr marL="2514600" indent="-228600" defTabSz="957263" eaLnBrk="0" fontAlgn="base" hangingPunct="0">
              <a:spcBef>
                <a:spcPct val="20000"/>
              </a:spcBef>
              <a:spcAft>
                <a:spcPct val="0"/>
              </a:spcAft>
              <a:buClr>
                <a:schemeClr val="tx1"/>
              </a:buClr>
              <a:buSzPct val="60000"/>
              <a:buFont typeface="Wingdings" panose="05000000000000000000" pitchFamily="2" charset="2"/>
              <a:buChar char="n"/>
              <a:defRPr sz="2000">
                <a:solidFill>
                  <a:schemeClr val="tx1"/>
                </a:solidFill>
                <a:latin typeface="Arial" panose="020B0604020202020204" pitchFamily="34" charset="0"/>
              </a:defRPr>
            </a:lvl6pPr>
            <a:lvl7pPr marL="2971800" indent="-228600" defTabSz="957263" eaLnBrk="0" fontAlgn="base" hangingPunct="0">
              <a:spcBef>
                <a:spcPct val="20000"/>
              </a:spcBef>
              <a:spcAft>
                <a:spcPct val="0"/>
              </a:spcAft>
              <a:buClr>
                <a:schemeClr val="tx1"/>
              </a:buClr>
              <a:buSzPct val="60000"/>
              <a:buFont typeface="Wingdings" panose="05000000000000000000" pitchFamily="2" charset="2"/>
              <a:buChar char="n"/>
              <a:defRPr sz="2000">
                <a:solidFill>
                  <a:schemeClr val="tx1"/>
                </a:solidFill>
                <a:latin typeface="Arial" panose="020B0604020202020204" pitchFamily="34" charset="0"/>
              </a:defRPr>
            </a:lvl7pPr>
            <a:lvl8pPr marL="3429000" indent="-228600" defTabSz="957263" eaLnBrk="0" fontAlgn="base" hangingPunct="0">
              <a:spcBef>
                <a:spcPct val="20000"/>
              </a:spcBef>
              <a:spcAft>
                <a:spcPct val="0"/>
              </a:spcAft>
              <a:buClr>
                <a:schemeClr val="tx1"/>
              </a:buClr>
              <a:buSzPct val="60000"/>
              <a:buFont typeface="Wingdings" panose="05000000000000000000" pitchFamily="2" charset="2"/>
              <a:buChar char="n"/>
              <a:defRPr sz="2000">
                <a:solidFill>
                  <a:schemeClr val="tx1"/>
                </a:solidFill>
                <a:latin typeface="Arial" panose="020B0604020202020204" pitchFamily="34" charset="0"/>
              </a:defRPr>
            </a:lvl8pPr>
            <a:lvl9pPr marL="3886200" indent="-228600" defTabSz="957263" eaLnBrk="0" fontAlgn="base" hangingPunct="0">
              <a:spcBef>
                <a:spcPct val="20000"/>
              </a:spcBef>
              <a:spcAft>
                <a:spcPct val="0"/>
              </a:spcAft>
              <a:buClr>
                <a:schemeClr val="tx1"/>
              </a:buClr>
              <a:buSzPct val="60000"/>
              <a:buFont typeface="Wingdings" panose="05000000000000000000" pitchFamily="2" charset="2"/>
              <a:buChar char="n"/>
              <a:defRPr sz="2000">
                <a:solidFill>
                  <a:schemeClr val="tx1"/>
                </a:solidFill>
                <a:latin typeface="Arial" panose="020B0604020202020204" pitchFamily="34" charset="0"/>
              </a:defRPr>
            </a:lvl9pPr>
          </a:lstStyle>
          <a:p>
            <a:pPr eaLnBrk="1" hangingPunct="1">
              <a:spcBef>
                <a:spcPct val="0"/>
              </a:spcBef>
              <a:buClrTx/>
              <a:buSzTx/>
              <a:buFontTx/>
              <a:buNone/>
            </a:pPr>
            <a:r>
              <a:rPr lang="en-GB" altLang="en-US" sz="1900" u="sng">
                <a:solidFill>
                  <a:srgbClr val="3366FF"/>
                </a:solidFill>
                <a:latin typeface="Verdana" panose="020B0604030504040204" pitchFamily="34" charset="0"/>
                <a:cs typeface="Arial" panose="020B0604020202020204" pitchFamily="34" charset="0"/>
              </a:rPr>
              <a:t>Trong chương trình điều trị</a:t>
            </a:r>
            <a:endParaRPr lang="en-US" altLang="en-US" sz="1900" u="sng">
              <a:solidFill>
                <a:srgbClr val="3366FF"/>
              </a:solidFill>
              <a:latin typeface="Verdana" panose="020B0604030504040204" pitchFamily="34" charset="0"/>
              <a:cs typeface="Arial" panose="020B0604020202020204" pitchFamily="34" charset="0"/>
            </a:endParaRPr>
          </a:p>
        </p:txBody>
      </p:sp>
      <p:sp>
        <p:nvSpPr>
          <p:cNvPr id="49160" name="Text Box 6">
            <a:extLst>
              <a:ext uri="{FF2B5EF4-FFF2-40B4-BE49-F238E27FC236}">
                <a16:creationId xmlns:a16="http://schemas.microsoft.com/office/drawing/2014/main" id="{1C0D834D-C8AD-464E-9D29-E067DAC79B54}"/>
              </a:ext>
            </a:extLst>
          </p:cNvPr>
          <p:cNvSpPr txBox="1">
            <a:spLocks noChangeArrowheads="1"/>
          </p:cNvSpPr>
          <p:nvPr/>
        </p:nvSpPr>
        <p:spPr bwMode="auto">
          <a:xfrm>
            <a:off x="2895600" y="1135063"/>
            <a:ext cx="2135188" cy="3889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5784" tIns="47892" rIns="95784" bIns="47892">
            <a:spAutoFit/>
          </a:bodyPr>
          <a:lstStyle>
            <a:lvl1pPr defTabSz="957263">
              <a:spcBef>
                <a:spcPct val="20000"/>
              </a:spcBef>
              <a:buClr>
                <a:schemeClr val="hlink"/>
              </a:buClr>
              <a:buSzPct val="120000"/>
              <a:buFont typeface="Wingdings" panose="05000000000000000000" pitchFamily="2" charset="2"/>
              <a:buChar char="§"/>
              <a:defRPr sz="2800">
                <a:solidFill>
                  <a:schemeClr val="tx1"/>
                </a:solidFill>
                <a:latin typeface="Arial" panose="020B0604020202020204" pitchFamily="34" charset="0"/>
              </a:defRPr>
            </a:lvl1pPr>
            <a:lvl2pPr marL="742950" indent="-285750" defTabSz="957263">
              <a:spcBef>
                <a:spcPct val="20000"/>
              </a:spcBef>
              <a:buClr>
                <a:schemeClr val="accent2"/>
              </a:buClr>
              <a:buSzPct val="60000"/>
              <a:buFont typeface="Wingdings" panose="05000000000000000000" pitchFamily="2" charset="2"/>
              <a:buChar char="n"/>
              <a:defRPr sz="2400">
                <a:solidFill>
                  <a:schemeClr val="tx1"/>
                </a:solidFill>
                <a:latin typeface="Arial" panose="020B0604020202020204" pitchFamily="34" charset="0"/>
              </a:defRPr>
            </a:lvl2pPr>
            <a:lvl3pPr marL="1143000" indent="-228600" defTabSz="957263">
              <a:spcBef>
                <a:spcPct val="20000"/>
              </a:spcBef>
              <a:buClr>
                <a:schemeClr val="hlink"/>
              </a:buClr>
              <a:buSzPct val="60000"/>
              <a:buFont typeface="Wingdings" panose="05000000000000000000" pitchFamily="2" charset="2"/>
              <a:buChar char="n"/>
              <a:defRPr sz="2400">
                <a:solidFill>
                  <a:schemeClr val="tx1"/>
                </a:solidFill>
                <a:latin typeface="Arial" panose="020B0604020202020204" pitchFamily="34" charset="0"/>
              </a:defRPr>
            </a:lvl3pPr>
            <a:lvl4pPr marL="1600200" indent="-228600" defTabSz="957263">
              <a:spcBef>
                <a:spcPct val="20000"/>
              </a:spcBef>
              <a:buClr>
                <a:schemeClr val="tx1"/>
              </a:buClr>
              <a:buSzPct val="60000"/>
              <a:buFont typeface="Wingdings" panose="05000000000000000000" pitchFamily="2" charset="2"/>
              <a:buChar char="n"/>
              <a:defRPr sz="2000">
                <a:solidFill>
                  <a:schemeClr val="tx1"/>
                </a:solidFill>
                <a:latin typeface="Arial" panose="020B0604020202020204" pitchFamily="34" charset="0"/>
              </a:defRPr>
            </a:lvl4pPr>
            <a:lvl5pPr marL="2057400" indent="-228600" defTabSz="957263">
              <a:spcBef>
                <a:spcPct val="20000"/>
              </a:spcBef>
              <a:buClr>
                <a:schemeClr val="tx1"/>
              </a:buClr>
              <a:buSzPct val="60000"/>
              <a:buFont typeface="Wingdings" panose="05000000000000000000" pitchFamily="2" charset="2"/>
              <a:buChar char="n"/>
              <a:defRPr sz="2000">
                <a:solidFill>
                  <a:schemeClr val="tx1"/>
                </a:solidFill>
                <a:latin typeface="Arial" panose="020B0604020202020204" pitchFamily="34" charset="0"/>
              </a:defRPr>
            </a:lvl5pPr>
            <a:lvl6pPr marL="2514600" indent="-228600" defTabSz="957263" eaLnBrk="0" fontAlgn="base" hangingPunct="0">
              <a:spcBef>
                <a:spcPct val="20000"/>
              </a:spcBef>
              <a:spcAft>
                <a:spcPct val="0"/>
              </a:spcAft>
              <a:buClr>
                <a:schemeClr val="tx1"/>
              </a:buClr>
              <a:buSzPct val="60000"/>
              <a:buFont typeface="Wingdings" panose="05000000000000000000" pitchFamily="2" charset="2"/>
              <a:buChar char="n"/>
              <a:defRPr sz="2000">
                <a:solidFill>
                  <a:schemeClr val="tx1"/>
                </a:solidFill>
                <a:latin typeface="Arial" panose="020B0604020202020204" pitchFamily="34" charset="0"/>
              </a:defRPr>
            </a:lvl6pPr>
            <a:lvl7pPr marL="2971800" indent="-228600" defTabSz="957263" eaLnBrk="0" fontAlgn="base" hangingPunct="0">
              <a:spcBef>
                <a:spcPct val="20000"/>
              </a:spcBef>
              <a:spcAft>
                <a:spcPct val="0"/>
              </a:spcAft>
              <a:buClr>
                <a:schemeClr val="tx1"/>
              </a:buClr>
              <a:buSzPct val="60000"/>
              <a:buFont typeface="Wingdings" panose="05000000000000000000" pitchFamily="2" charset="2"/>
              <a:buChar char="n"/>
              <a:defRPr sz="2000">
                <a:solidFill>
                  <a:schemeClr val="tx1"/>
                </a:solidFill>
                <a:latin typeface="Arial" panose="020B0604020202020204" pitchFamily="34" charset="0"/>
              </a:defRPr>
            </a:lvl7pPr>
            <a:lvl8pPr marL="3429000" indent="-228600" defTabSz="957263" eaLnBrk="0" fontAlgn="base" hangingPunct="0">
              <a:spcBef>
                <a:spcPct val="20000"/>
              </a:spcBef>
              <a:spcAft>
                <a:spcPct val="0"/>
              </a:spcAft>
              <a:buClr>
                <a:schemeClr val="tx1"/>
              </a:buClr>
              <a:buSzPct val="60000"/>
              <a:buFont typeface="Wingdings" panose="05000000000000000000" pitchFamily="2" charset="2"/>
              <a:buChar char="n"/>
              <a:defRPr sz="2000">
                <a:solidFill>
                  <a:schemeClr val="tx1"/>
                </a:solidFill>
                <a:latin typeface="Arial" panose="020B0604020202020204" pitchFamily="34" charset="0"/>
              </a:defRPr>
            </a:lvl8pPr>
            <a:lvl9pPr marL="3886200" indent="-228600" defTabSz="957263" eaLnBrk="0" fontAlgn="base" hangingPunct="0">
              <a:spcBef>
                <a:spcPct val="20000"/>
              </a:spcBef>
              <a:spcAft>
                <a:spcPct val="0"/>
              </a:spcAft>
              <a:buClr>
                <a:schemeClr val="tx1"/>
              </a:buClr>
              <a:buSzPct val="60000"/>
              <a:buFont typeface="Wingdings" panose="05000000000000000000" pitchFamily="2" charset="2"/>
              <a:buChar char="n"/>
              <a:defRPr sz="2000">
                <a:solidFill>
                  <a:schemeClr val="tx1"/>
                </a:solidFill>
                <a:latin typeface="Arial" panose="020B0604020202020204" pitchFamily="34" charset="0"/>
              </a:defRPr>
            </a:lvl9pPr>
          </a:lstStyle>
          <a:p>
            <a:pPr eaLnBrk="1" hangingPunct="1">
              <a:spcBef>
                <a:spcPct val="0"/>
              </a:spcBef>
              <a:buClrTx/>
              <a:buSzTx/>
              <a:buFontTx/>
              <a:buNone/>
            </a:pPr>
            <a:r>
              <a:rPr lang="en-GB" altLang="en-US" sz="1900" u="sng" dirty="0" err="1">
                <a:solidFill>
                  <a:srgbClr val="3366FF"/>
                </a:solidFill>
                <a:latin typeface="Verdana" panose="020B0604030504040204" pitchFamily="34" charset="0"/>
                <a:cs typeface="Arial" panose="020B0604020202020204" pitchFamily="34" charset="0"/>
              </a:rPr>
              <a:t>Không</a:t>
            </a:r>
            <a:r>
              <a:rPr lang="en-GB" altLang="en-US" sz="1900" u="sng" dirty="0">
                <a:solidFill>
                  <a:srgbClr val="3366FF"/>
                </a:solidFill>
                <a:latin typeface="Verdana" panose="020B0604030504040204" pitchFamily="34" charset="0"/>
                <a:cs typeface="Arial" panose="020B0604020202020204" pitchFamily="34" charset="0"/>
              </a:rPr>
              <a:t> </a:t>
            </a:r>
            <a:r>
              <a:rPr lang="en-GB" altLang="en-US" sz="1900" u="sng" dirty="0" err="1">
                <a:solidFill>
                  <a:srgbClr val="3366FF"/>
                </a:solidFill>
                <a:latin typeface="Verdana" panose="020B0604030504040204" pitchFamily="34" charset="0"/>
                <a:cs typeface="Arial" panose="020B0604020202020204" pitchFamily="34" charset="0"/>
              </a:rPr>
              <a:t>điều</a:t>
            </a:r>
            <a:r>
              <a:rPr lang="en-GB" altLang="en-US" sz="1900" u="sng" dirty="0">
                <a:solidFill>
                  <a:srgbClr val="3366FF"/>
                </a:solidFill>
                <a:latin typeface="Verdana" panose="020B0604030504040204" pitchFamily="34" charset="0"/>
                <a:cs typeface="Arial" panose="020B0604020202020204" pitchFamily="34" charset="0"/>
              </a:rPr>
              <a:t> </a:t>
            </a:r>
            <a:r>
              <a:rPr lang="en-GB" altLang="en-US" sz="1900" u="sng" dirty="0" err="1">
                <a:solidFill>
                  <a:srgbClr val="3366FF"/>
                </a:solidFill>
                <a:latin typeface="Verdana" panose="020B0604030504040204" pitchFamily="34" charset="0"/>
                <a:cs typeface="Arial" panose="020B0604020202020204" pitchFamily="34" charset="0"/>
              </a:rPr>
              <a:t>trị</a:t>
            </a:r>
            <a:endParaRPr lang="en-US" altLang="en-US" sz="1900" u="sng" dirty="0">
              <a:solidFill>
                <a:srgbClr val="3366FF"/>
              </a:solidFill>
              <a:latin typeface="Verdana" panose="020B0604030504040204" pitchFamily="34" charset="0"/>
              <a:cs typeface="Arial" panose="020B0604020202020204"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a:extLst>
              <a:ext uri="{FF2B5EF4-FFF2-40B4-BE49-F238E27FC236}">
                <a16:creationId xmlns:a16="http://schemas.microsoft.com/office/drawing/2014/main" id="{846FE098-F31F-4408-993E-13F8DF4D040E}"/>
              </a:ext>
            </a:extLst>
          </p:cNvPr>
          <p:cNvSpPr>
            <a:spLocks noChangeArrowheads="1"/>
          </p:cNvSpPr>
          <p:nvPr/>
        </p:nvSpPr>
        <p:spPr bwMode="auto">
          <a:xfrm>
            <a:off x="762000" y="2822248"/>
            <a:ext cx="7543800"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indent="457200">
              <a:spcBef>
                <a:spcPct val="20000"/>
              </a:spcBef>
              <a:buClr>
                <a:schemeClr val="hlink"/>
              </a:buClr>
              <a:buSzPct val="120000"/>
              <a:buFont typeface="Wingdings" panose="05000000000000000000" pitchFamily="2" charset="2"/>
              <a:buChar char="§"/>
              <a:defRPr sz="2800">
                <a:solidFill>
                  <a:schemeClr val="tx1"/>
                </a:solidFill>
                <a:latin typeface="Arial" panose="020B0604020202020204" pitchFamily="34" charset="0"/>
              </a:defRPr>
            </a:lvl1pPr>
            <a:lvl2pPr marL="742950" indent="-285750">
              <a:spcBef>
                <a:spcPct val="20000"/>
              </a:spcBef>
              <a:buClr>
                <a:schemeClr val="accent2"/>
              </a:buClr>
              <a:buSzPct val="60000"/>
              <a:buFont typeface="Wingdings" panose="05000000000000000000" pitchFamily="2" charset="2"/>
              <a:buChar char="n"/>
              <a:defRPr sz="2400">
                <a:solidFill>
                  <a:schemeClr val="tx1"/>
                </a:solidFill>
                <a:latin typeface="Arial" panose="020B0604020202020204" pitchFamily="34" charset="0"/>
              </a:defRPr>
            </a:lvl2pPr>
            <a:lvl3pPr marL="1143000" indent="-228600">
              <a:spcBef>
                <a:spcPct val="20000"/>
              </a:spcBef>
              <a:buClr>
                <a:schemeClr val="hlink"/>
              </a:buClr>
              <a:buSzPct val="60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tx1"/>
              </a:buClr>
              <a:buSzPct val="60000"/>
              <a:buFont typeface="Wingdings" panose="05000000000000000000" pitchFamily="2" charset="2"/>
              <a:buChar char="n"/>
              <a:defRPr sz="2000">
                <a:solidFill>
                  <a:schemeClr val="tx1"/>
                </a:solidFill>
                <a:latin typeface="Arial" panose="020B0604020202020204" pitchFamily="34" charset="0"/>
              </a:defRPr>
            </a:lvl4pPr>
            <a:lvl5pPr marL="2057400" indent="-228600">
              <a:spcBef>
                <a:spcPct val="20000"/>
              </a:spcBef>
              <a:buClr>
                <a:schemeClr val="tx1"/>
              </a:buClr>
              <a:buSzPct val="60000"/>
              <a:buFont typeface="Wingdings" panose="05000000000000000000" pitchFamily="2" charset="2"/>
              <a:buChar char="n"/>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0000"/>
              <a:buFont typeface="Wingdings" panose="05000000000000000000" pitchFamily="2" charset="2"/>
              <a:buChar char="n"/>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0000"/>
              <a:buFont typeface="Wingdings" panose="05000000000000000000" pitchFamily="2" charset="2"/>
              <a:buChar char="n"/>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0000"/>
              <a:buFont typeface="Wingdings" panose="05000000000000000000" pitchFamily="2" charset="2"/>
              <a:buChar char="n"/>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0000"/>
              <a:buFont typeface="Wingdings" panose="05000000000000000000" pitchFamily="2" charset="2"/>
              <a:buChar char="n"/>
              <a:defRPr sz="2000">
                <a:solidFill>
                  <a:schemeClr val="tx1"/>
                </a:solidFill>
                <a:latin typeface="Arial" panose="020B0604020202020204" pitchFamily="34" charset="0"/>
              </a:defRPr>
            </a:lvl9pPr>
          </a:lstStyle>
          <a:p>
            <a:pPr algn="ctr" eaLnBrk="1" hangingPunct="1">
              <a:spcBef>
                <a:spcPct val="0"/>
              </a:spcBef>
              <a:buClrTx/>
              <a:buSzTx/>
              <a:buFontTx/>
              <a:buNone/>
            </a:pPr>
            <a:r>
              <a:rPr lang="en-US" altLang="en-US" sz="4000" b="1" dirty="0">
                <a:solidFill>
                  <a:schemeClr val="tx2">
                    <a:lumMod val="60000"/>
                    <a:lumOff val="40000"/>
                  </a:schemeClr>
                </a:solidFill>
                <a:latin typeface="+mn-lt"/>
                <a:cs typeface="Times New Roman" panose="02020603050405020304" pitchFamily="18" charset="0"/>
              </a:rPr>
              <a:t>MỘT SỐ KẾT  QUẢ ĐẠT ĐƯỢC CỦA CHƯƠNG TRÌNH METHADONE TẠI VIỆT NAM</a:t>
            </a:r>
            <a:endParaRPr lang="pl-PL" altLang="en-US" sz="4000" b="1" dirty="0">
              <a:solidFill>
                <a:schemeClr val="tx2">
                  <a:lumMod val="60000"/>
                  <a:lumOff val="40000"/>
                </a:schemeClr>
              </a:solidFill>
              <a:latin typeface="+mn-lt"/>
              <a:cs typeface="Times New Roman" panose="02020603050405020304" pitchFamily="18" charset="0"/>
            </a:endParaRPr>
          </a:p>
        </p:txBody>
      </p:sp>
      <p:pic>
        <p:nvPicPr>
          <p:cNvPr id="2" name="Picture 1">
            <a:extLst>
              <a:ext uri="{FF2B5EF4-FFF2-40B4-BE49-F238E27FC236}">
                <a16:creationId xmlns:a16="http://schemas.microsoft.com/office/drawing/2014/main" id="{02E9DA5B-7D8E-4015-8B5C-E2A80891BD3F}"/>
              </a:ext>
            </a:extLst>
          </p:cNvPr>
          <p:cNvPicPr>
            <a:picLocks noChangeAspect="1"/>
          </p:cNvPicPr>
          <p:nvPr/>
        </p:nvPicPr>
        <p:blipFill>
          <a:blip r:embed="rId3"/>
          <a:stretch>
            <a:fillRect/>
          </a:stretch>
        </p:blipFill>
        <p:spPr>
          <a:xfrm>
            <a:off x="1029917" y="304800"/>
            <a:ext cx="7084166" cy="1207113"/>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1099CD-CDAE-4D37-B30E-CB05F3D64B52}"/>
              </a:ext>
            </a:extLst>
          </p:cNvPr>
          <p:cNvSpPr>
            <a:spLocks noGrp="1"/>
          </p:cNvSpPr>
          <p:nvPr>
            <p:ph type="title"/>
          </p:nvPr>
        </p:nvSpPr>
        <p:spPr>
          <a:xfrm>
            <a:off x="533400" y="9787"/>
            <a:ext cx="8229600" cy="838200"/>
          </a:xfrm>
        </p:spPr>
        <p:txBody>
          <a:bodyPr>
            <a:normAutofit fontScale="90000"/>
          </a:bodyPr>
          <a:lstStyle/>
          <a:p>
            <a:r>
              <a:rPr lang="en-GB" dirty="0" err="1"/>
              <a:t>Mơ</a:t>
            </a:r>
            <a:r>
              <a:rPr lang="en-GB" dirty="0"/>
              <a:t>̉ </a:t>
            </a:r>
            <a:r>
              <a:rPr lang="en-GB" dirty="0" err="1"/>
              <a:t>rộng</a:t>
            </a:r>
            <a:r>
              <a:rPr lang="en-GB" dirty="0"/>
              <a:t> </a:t>
            </a:r>
            <a:r>
              <a:rPr lang="en-GB" dirty="0" err="1"/>
              <a:t>ch</a:t>
            </a:r>
            <a:r>
              <a:rPr lang="vi-VN" dirty="0"/>
              <a:t>ư</a:t>
            </a:r>
            <a:r>
              <a:rPr lang="en-GB" dirty="0" err="1"/>
              <a:t>ơng</a:t>
            </a:r>
            <a:r>
              <a:rPr lang="en-GB" dirty="0"/>
              <a:t> </a:t>
            </a:r>
            <a:r>
              <a:rPr lang="en-GB" dirty="0" err="1"/>
              <a:t>trình</a:t>
            </a:r>
            <a:r>
              <a:rPr lang="en-GB" dirty="0"/>
              <a:t> MMT </a:t>
            </a:r>
            <a:r>
              <a:rPr lang="en-GB" dirty="0" err="1"/>
              <a:t>tại</a:t>
            </a:r>
            <a:r>
              <a:rPr lang="en-GB" dirty="0"/>
              <a:t> </a:t>
            </a:r>
            <a:r>
              <a:rPr lang="en-GB" dirty="0" err="1"/>
              <a:t>Việt</a:t>
            </a:r>
            <a:r>
              <a:rPr lang="en-GB" dirty="0"/>
              <a:t> Nam</a:t>
            </a:r>
          </a:p>
        </p:txBody>
      </p:sp>
      <p:sp>
        <p:nvSpPr>
          <p:cNvPr id="3" name="Content Placeholder 2">
            <a:extLst>
              <a:ext uri="{FF2B5EF4-FFF2-40B4-BE49-F238E27FC236}">
                <a16:creationId xmlns:a16="http://schemas.microsoft.com/office/drawing/2014/main" id="{92C964B7-E3E6-4BCC-97BE-35CA9DCEAE0B}"/>
              </a:ext>
            </a:extLst>
          </p:cNvPr>
          <p:cNvSpPr>
            <a:spLocks noGrp="1"/>
          </p:cNvSpPr>
          <p:nvPr>
            <p:ph idx="1"/>
          </p:nvPr>
        </p:nvSpPr>
        <p:spPr>
          <a:xfrm>
            <a:off x="450543" y="1905000"/>
            <a:ext cx="8229600" cy="4572000"/>
          </a:xfrm>
        </p:spPr>
        <p:txBody>
          <a:bodyPr/>
          <a:lstStyle/>
          <a:p>
            <a:pPr marL="0" indent="0">
              <a:buNone/>
            </a:pPr>
            <a:endParaRPr lang="en-GB" dirty="0"/>
          </a:p>
        </p:txBody>
      </p:sp>
      <p:pic>
        <p:nvPicPr>
          <p:cNvPr id="10242" name="Chart 1">
            <a:extLst>
              <a:ext uri="{FF2B5EF4-FFF2-40B4-BE49-F238E27FC236}">
                <a16:creationId xmlns:a16="http://schemas.microsoft.com/office/drawing/2014/main" id="{70F1028D-753C-407D-8B77-9325964DDA81}"/>
              </a:ext>
            </a:extLst>
          </p:cNvPr>
          <p:cNvPicPr>
            <a:picLocks noChangeArrowheads="1"/>
          </p:cNvPicPr>
          <p:nvPr/>
        </p:nvPicPr>
        <p:blipFill>
          <a:blip r:embed="rId2">
            <a:extLst>
              <a:ext uri="{28A0092B-C50C-407E-A947-70E740481C1C}">
                <a14:useLocalDpi xmlns:a14="http://schemas.microsoft.com/office/drawing/2010/main" val="0"/>
              </a:ext>
            </a:extLst>
          </a:blip>
          <a:srcRect b="-43"/>
          <a:stretch>
            <a:fillRect/>
          </a:stretch>
        </p:blipFill>
        <p:spPr bwMode="auto">
          <a:xfrm>
            <a:off x="463857" y="1295400"/>
            <a:ext cx="8451543" cy="495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514347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a:extLst>
              <a:ext uri="{FF2B5EF4-FFF2-40B4-BE49-F238E27FC236}">
                <a16:creationId xmlns:a16="http://schemas.microsoft.com/office/drawing/2014/main" id="{9C5646A9-33A1-4A32-B942-F2704D83124D}"/>
              </a:ext>
            </a:extLst>
          </p:cNvPr>
          <p:cNvSpPr>
            <a:spLocks noGrp="1"/>
          </p:cNvSpPr>
          <p:nvPr>
            <p:ph type="title"/>
          </p:nvPr>
        </p:nvSpPr>
        <p:spPr>
          <a:xfrm>
            <a:off x="533400" y="228600"/>
            <a:ext cx="8229600" cy="838200"/>
          </a:xfrm>
        </p:spPr>
        <p:txBody>
          <a:bodyPr>
            <a:normAutofit fontScale="90000"/>
          </a:bodyPr>
          <a:lstStyle/>
          <a:p>
            <a:r>
              <a:rPr lang="en-US" altLang="en-US" sz="3000" b="1" dirty="0" err="1">
                <a:latin typeface="Times New Roman" panose="02020603050405020304" pitchFamily="18" charset="0"/>
                <a:cs typeface="Times New Roman" panose="02020603050405020304" pitchFamily="18" charset="0"/>
              </a:rPr>
              <a:t>Lợi</a:t>
            </a:r>
            <a:r>
              <a:rPr lang="en-US" altLang="en-US" sz="3000" b="1" dirty="0">
                <a:latin typeface="Times New Roman" panose="02020603050405020304" pitchFamily="18" charset="0"/>
                <a:cs typeface="Times New Roman" panose="02020603050405020304" pitchFamily="18" charset="0"/>
              </a:rPr>
              <a:t> </a:t>
            </a:r>
            <a:r>
              <a:rPr lang="en-US" altLang="en-US" sz="3000" b="1" dirty="0" err="1">
                <a:latin typeface="Times New Roman" panose="02020603050405020304" pitchFamily="18" charset="0"/>
                <a:cs typeface="Times New Roman" panose="02020603050405020304" pitchFamily="18" charset="0"/>
              </a:rPr>
              <a:t>ích</a:t>
            </a:r>
            <a:r>
              <a:rPr lang="en-US" altLang="en-US" sz="3000" b="1" dirty="0">
                <a:latin typeface="Times New Roman" panose="02020603050405020304" pitchFamily="18" charset="0"/>
                <a:cs typeface="Times New Roman" panose="02020603050405020304" pitchFamily="18" charset="0"/>
              </a:rPr>
              <a:t> </a:t>
            </a:r>
            <a:r>
              <a:rPr lang="en-US" altLang="en-US" sz="3000" b="1" dirty="0" err="1">
                <a:latin typeface="Times New Roman" panose="02020603050405020304" pitchFamily="18" charset="0"/>
                <a:cs typeface="Times New Roman" panose="02020603050405020304" pitchFamily="18" charset="0"/>
              </a:rPr>
              <a:t>của</a:t>
            </a:r>
            <a:r>
              <a:rPr lang="en-US" altLang="en-US" sz="3000" b="1" dirty="0">
                <a:latin typeface="Times New Roman" panose="02020603050405020304" pitchFamily="18" charset="0"/>
                <a:cs typeface="Times New Roman" panose="02020603050405020304" pitchFamily="18" charset="0"/>
              </a:rPr>
              <a:t> </a:t>
            </a:r>
            <a:r>
              <a:rPr lang="en-US" altLang="en-US" sz="3000" b="1" dirty="0" err="1">
                <a:latin typeface="Times New Roman" panose="02020603050405020304" pitchFamily="18" charset="0"/>
                <a:cs typeface="Times New Roman" panose="02020603050405020304" pitchFamily="18" charset="0"/>
              </a:rPr>
              <a:t>việc</a:t>
            </a:r>
            <a:r>
              <a:rPr lang="en-US" altLang="en-US" sz="3000" b="1" dirty="0">
                <a:latin typeface="Times New Roman" panose="02020603050405020304" pitchFamily="18" charset="0"/>
                <a:cs typeface="Times New Roman" panose="02020603050405020304" pitchFamily="18" charset="0"/>
              </a:rPr>
              <a:t> </a:t>
            </a:r>
            <a:r>
              <a:rPr lang="en-US" altLang="en-US" sz="3000" b="1" dirty="0" err="1">
                <a:latin typeface="Times New Roman" panose="02020603050405020304" pitchFamily="18" charset="0"/>
                <a:cs typeface="Times New Roman" panose="02020603050405020304" pitchFamily="18" charset="0"/>
              </a:rPr>
              <a:t>điều</a:t>
            </a:r>
            <a:r>
              <a:rPr lang="en-US" altLang="en-US" sz="3000" b="1" dirty="0">
                <a:latin typeface="Times New Roman" panose="02020603050405020304" pitchFamily="18" charset="0"/>
                <a:cs typeface="Times New Roman" panose="02020603050405020304" pitchFamily="18" charset="0"/>
              </a:rPr>
              <a:t> trị </a:t>
            </a:r>
            <a:r>
              <a:rPr lang="en-US" altLang="en-US" sz="3000" b="1" dirty="0" err="1">
                <a:latin typeface="Times New Roman" panose="02020603050405020304" pitchFamily="18" charset="0"/>
                <a:cs typeface="Times New Roman" panose="02020603050405020304" pitchFamily="18" charset="0"/>
              </a:rPr>
              <a:t>nghiện</a:t>
            </a:r>
            <a:r>
              <a:rPr lang="en-US" altLang="en-US" sz="3000" b="1" dirty="0">
                <a:latin typeface="Times New Roman" panose="02020603050405020304" pitchFamily="18" charset="0"/>
                <a:cs typeface="Times New Roman" panose="02020603050405020304" pitchFamily="18" charset="0"/>
              </a:rPr>
              <a:t> CDTP </a:t>
            </a:r>
            <a:r>
              <a:rPr lang="en-US" altLang="en-US" sz="3000" b="1" dirty="0" err="1">
                <a:latin typeface="Times New Roman" panose="02020603050405020304" pitchFamily="18" charset="0"/>
                <a:cs typeface="Times New Roman" panose="02020603050405020304" pitchFamily="18" charset="0"/>
              </a:rPr>
              <a:t>bằng</a:t>
            </a:r>
            <a:r>
              <a:rPr lang="en-US" altLang="en-US" sz="3000" b="1" dirty="0">
                <a:latin typeface="Times New Roman" panose="02020603050405020304" pitchFamily="18" charset="0"/>
                <a:cs typeface="Times New Roman" panose="02020603050405020304" pitchFamily="18" charset="0"/>
              </a:rPr>
              <a:t> </a:t>
            </a:r>
            <a:r>
              <a:rPr lang="en-US" altLang="en-US" sz="3000" b="1" dirty="0" err="1">
                <a:latin typeface="Times New Roman" panose="02020603050405020304" pitchFamily="18" charset="0"/>
                <a:cs typeface="Times New Roman" panose="02020603050405020304" pitchFamily="18" charset="0"/>
              </a:rPr>
              <a:t>thuốc</a:t>
            </a:r>
            <a:r>
              <a:rPr lang="en-US" altLang="en-US" sz="3000" b="1" dirty="0">
                <a:latin typeface="Times New Roman" panose="02020603050405020304" pitchFamily="18" charset="0"/>
                <a:cs typeface="Times New Roman" panose="02020603050405020304" pitchFamily="18" charset="0"/>
              </a:rPr>
              <a:t> Methadone</a:t>
            </a:r>
            <a:endParaRPr lang="en-US" altLang="en-US" sz="3000" b="1" dirty="0"/>
          </a:p>
        </p:txBody>
      </p:sp>
      <p:sp>
        <p:nvSpPr>
          <p:cNvPr id="54275" name="Content Placeholder 2">
            <a:extLst>
              <a:ext uri="{FF2B5EF4-FFF2-40B4-BE49-F238E27FC236}">
                <a16:creationId xmlns:a16="http://schemas.microsoft.com/office/drawing/2014/main" id="{3898B6D9-140F-4F41-96BE-A7C403ED09CC}"/>
              </a:ext>
            </a:extLst>
          </p:cNvPr>
          <p:cNvSpPr>
            <a:spLocks noGrp="1"/>
          </p:cNvSpPr>
          <p:nvPr>
            <p:ph idx="1"/>
          </p:nvPr>
        </p:nvSpPr>
        <p:spPr>
          <a:xfrm>
            <a:off x="457200" y="1371600"/>
            <a:ext cx="8229600" cy="4572000"/>
          </a:xfrm>
        </p:spPr>
        <p:txBody>
          <a:bodyPr/>
          <a:lstStyle/>
          <a:p>
            <a:pPr lvl="1" algn="just" eaLnBrk="1" hangingPunct="1">
              <a:lnSpc>
                <a:spcPct val="150000"/>
              </a:lnSpc>
            </a:pPr>
            <a:r>
              <a:rPr lang="en-US" altLang="en-US" sz="2600" dirty="0" err="1">
                <a:latin typeface="Times New Roman" panose="02020603050405020304" pitchFamily="18" charset="0"/>
                <a:cs typeface="Times New Roman" panose="02020603050405020304" pitchFamily="18" charset="0"/>
              </a:rPr>
              <a:t>Giúp</a:t>
            </a:r>
            <a:r>
              <a:rPr lang="en-US" altLang="en-US" sz="2600" dirty="0">
                <a:latin typeface="Times New Roman" panose="02020603050405020304" pitchFamily="18" charset="0"/>
                <a:cs typeface="Times New Roman" panose="02020603050405020304" pitchFamily="18" charset="0"/>
              </a:rPr>
              <a:t> </a:t>
            </a:r>
            <a:r>
              <a:rPr lang="en-US" altLang="en-US" sz="2600" dirty="0" err="1">
                <a:latin typeface="Times New Roman" panose="02020603050405020304" pitchFamily="18" charset="0"/>
                <a:cs typeface="Times New Roman" panose="02020603050405020304" pitchFamily="18" charset="0"/>
              </a:rPr>
              <a:t>cải</a:t>
            </a:r>
            <a:r>
              <a:rPr lang="en-US" altLang="en-US" sz="2600" dirty="0">
                <a:latin typeface="Times New Roman" panose="02020603050405020304" pitchFamily="18" charset="0"/>
                <a:cs typeface="Times New Roman" panose="02020603050405020304" pitchFamily="18" charset="0"/>
              </a:rPr>
              <a:t> </a:t>
            </a:r>
            <a:r>
              <a:rPr lang="en-US" altLang="en-US" sz="2600" dirty="0" err="1">
                <a:latin typeface="Times New Roman" panose="02020603050405020304" pitchFamily="18" charset="0"/>
                <a:cs typeface="Times New Roman" panose="02020603050405020304" pitchFamily="18" charset="0"/>
              </a:rPr>
              <a:t>thiện</a:t>
            </a:r>
            <a:r>
              <a:rPr lang="en-US" altLang="en-US" sz="2600" dirty="0">
                <a:latin typeface="Times New Roman" panose="02020603050405020304" pitchFamily="18" charset="0"/>
                <a:cs typeface="Times New Roman" panose="02020603050405020304" pitchFamily="18" charset="0"/>
              </a:rPr>
              <a:t> </a:t>
            </a:r>
            <a:r>
              <a:rPr lang="en-US" altLang="en-US" sz="2600" dirty="0" err="1">
                <a:latin typeface="Times New Roman" panose="02020603050405020304" pitchFamily="18" charset="0"/>
                <a:cs typeface="Times New Roman" panose="02020603050405020304" pitchFamily="18" charset="0"/>
              </a:rPr>
              <a:t>sức</a:t>
            </a:r>
            <a:r>
              <a:rPr lang="en-US" altLang="en-US" sz="2600" dirty="0">
                <a:latin typeface="Times New Roman" panose="02020603050405020304" pitchFamily="18" charset="0"/>
                <a:cs typeface="Times New Roman" panose="02020603050405020304" pitchFamily="18" charset="0"/>
              </a:rPr>
              <a:t> </a:t>
            </a:r>
            <a:r>
              <a:rPr lang="en-US" altLang="en-US" sz="2600" dirty="0" err="1">
                <a:latin typeface="Times New Roman" panose="02020603050405020304" pitchFamily="18" charset="0"/>
                <a:cs typeface="Times New Roman" panose="02020603050405020304" pitchFamily="18" charset="0"/>
              </a:rPr>
              <a:t>khỏe</a:t>
            </a:r>
            <a:endParaRPr lang="en-US" altLang="en-US" sz="2600" dirty="0">
              <a:latin typeface="Times New Roman" panose="02020603050405020304" pitchFamily="18" charset="0"/>
              <a:cs typeface="Times New Roman" panose="02020603050405020304" pitchFamily="18" charset="0"/>
            </a:endParaRPr>
          </a:p>
          <a:p>
            <a:pPr lvl="1" algn="just" eaLnBrk="1" hangingPunct="1">
              <a:lnSpc>
                <a:spcPct val="150000"/>
              </a:lnSpc>
            </a:pPr>
            <a:r>
              <a:rPr lang="en-US" altLang="en-US" sz="2600" dirty="0" err="1">
                <a:latin typeface="Times New Roman" panose="02020603050405020304" pitchFamily="18" charset="0"/>
                <a:cs typeface="Times New Roman" panose="02020603050405020304" pitchFamily="18" charset="0"/>
              </a:rPr>
              <a:t>Giảm</a:t>
            </a:r>
            <a:r>
              <a:rPr lang="en-US" altLang="en-US" sz="2600" dirty="0">
                <a:latin typeface="Times New Roman" panose="02020603050405020304" pitchFamily="18" charset="0"/>
                <a:cs typeface="Times New Roman" panose="02020603050405020304" pitchFamily="18" charset="0"/>
              </a:rPr>
              <a:t> </a:t>
            </a:r>
            <a:r>
              <a:rPr lang="en-US" altLang="en-US" sz="2600" dirty="0" err="1">
                <a:latin typeface="Times New Roman" panose="02020603050405020304" pitchFamily="18" charset="0"/>
                <a:cs typeface="Times New Roman" panose="02020603050405020304" pitchFamily="18" charset="0"/>
              </a:rPr>
              <a:t>tình</a:t>
            </a:r>
            <a:r>
              <a:rPr lang="en-US" altLang="en-US" sz="2600" dirty="0">
                <a:latin typeface="Times New Roman" panose="02020603050405020304" pitchFamily="18" charset="0"/>
                <a:cs typeface="Times New Roman" panose="02020603050405020304" pitchFamily="18" charset="0"/>
              </a:rPr>
              <a:t> </a:t>
            </a:r>
            <a:r>
              <a:rPr lang="en-US" altLang="en-US" sz="2600" dirty="0" err="1">
                <a:latin typeface="Times New Roman" panose="02020603050405020304" pitchFamily="18" charset="0"/>
                <a:cs typeface="Times New Roman" panose="02020603050405020304" pitchFamily="18" charset="0"/>
              </a:rPr>
              <a:t>trạng</a:t>
            </a:r>
            <a:r>
              <a:rPr lang="en-US" altLang="en-US" sz="2600" dirty="0">
                <a:latin typeface="Times New Roman" panose="02020603050405020304" pitchFamily="18" charset="0"/>
                <a:cs typeface="Times New Roman" panose="02020603050405020304" pitchFamily="18" charset="0"/>
              </a:rPr>
              <a:t> </a:t>
            </a:r>
            <a:r>
              <a:rPr lang="en-US" altLang="en-US" sz="2600" dirty="0" err="1">
                <a:latin typeface="Times New Roman" panose="02020603050405020304" pitchFamily="18" charset="0"/>
                <a:cs typeface="Times New Roman" panose="02020603050405020304" pitchFamily="18" charset="0"/>
              </a:rPr>
              <a:t>sử</a:t>
            </a:r>
            <a:r>
              <a:rPr lang="en-US" altLang="en-US" sz="2600" dirty="0">
                <a:latin typeface="Times New Roman" panose="02020603050405020304" pitchFamily="18" charset="0"/>
                <a:cs typeface="Times New Roman" panose="02020603050405020304" pitchFamily="18" charset="0"/>
              </a:rPr>
              <a:t> </a:t>
            </a:r>
            <a:r>
              <a:rPr lang="en-US" altLang="en-US" sz="2600" dirty="0" err="1">
                <a:latin typeface="Times New Roman" panose="02020603050405020304" pitchFamily="18" charset="0"/>
                <a:cs typeface="Times New Roman" panose="02020603050405020304" pitchFamily="18" charset="0"/>
              </a:rPr>
              <a:t>dụng</a:t>
            </a:r>
            <a:r>
              <a:rPr lang="en-US" altLang="en-US" sz="2600" dirty="0">
                <a:latin typeface="Times New Roman" panose="02020603050405020304" pitchFamily="18" charset="0"/>
                <a:cs typeface="Times New Roman" panose="02020603050405020304" pitchFamily="18" charset="0"/>
              </a:rPr>
              <a:t> ma </a:t>
            </a:r>
            <a:r>
              <a:rPr lang="en-US" altLang="en-US" sz="2600" dirty="0" err="1">
                <a:latin typeface="Times New Roman" panose="02020603050405020304" pitchFamily="18" charset="0"/>
                <a:cs typeface="Times New Roman" panose="02020603050405020304" pitchFamily="18" charset="0"/>
              </a:rPr>
              <a:t>túy</a:t>
            </a:r>
            <a:r>
              <a:rPr lang="en-US" altLang="en-US" sz="2600" dirty="0">
                <a:latin typeface="Times New Roman" panose="02020603050405020304" pitchFamily="18" charset="0"/>
                <a:cs typeface="Times New Roman" panose="02020603050405020304" pitchFamily="18" charset="0"/>
              </a:rPr>
              <a:t> </a:t>
            </a:r>
            <a:r>
              <a:rPr lang="en-US" altLang="en-US" sz="2600" dirty="0" err="1">
                <a:latin typeface="Times New Roman" panose="02020603050405020304" pitchFamily="18" charset="0"/>
                <a:cs typeface="Times New Roman" panose="02020603050405020304" pitchFamily="18" charset="0"/>
              </a:rPr>
              <a:t>bất</a:t>
            </a:r>
            <a:r>
              <a:rPr lang="en-US" altLang="en-US" sz="2600" dirty="0">
                <a:latin typeface="Times New Roman" panose="02020603050405020304" pitchFamily="18" charset="0"/>
                <a:cs typeface="Times New Roman" panose="02020603050405020304" pitchFamily="18" charset="0"/>
              </a:rPr>
              <a:t> </a:t>
            </a:r>
            <a:r>
              <a:rPr lang="en-US" altLang="en-US" sz="2600" dirty="0" err="1">
                <a:latin typeface="Times New Roman" panose="02020603050405020304" pitchFamily="18" charset="0"/>
                <a:cs typeface="Times New Roman" panose="02020603050405020304" pitchFamily="18" charset="0"/>
              </a:rPr>
              <a:t>hợp</a:t>
            </a:r>
            <a:r>
              <a:rPr lang="en-US" altLang="en-US" sz="2600" dirty="0">
                <a:latin typeface="Times New Roman" panose="02020603050405020304" pitchFamily="18" charset="0"/>
                <a:cs typeface="Times New Roman" panose="02020603050405020304" pitchFamily="18" charset="0"/>
              </a:rPr>
              <a:t> </a:t>
            </a:r>
            <a:r>
              <a:rPr lang="en-US" altLang="en-US" sz="2600" dirty="0" err="1">
                <a:latin typeface="Times New Roman" panose="02020603050405020304" pitchFamily="18" charset="0"/>
                <a:cs typeface="Times New Roman" panose="02020603050405020304" pitchFamily="18" charset="0"/>
              </a:rPr>
              <a:t>pháp</a:t>
            </a:r>
            <a:endParaRPr lang="en-US" altLang="en-US" sz="2600" dirty="0">
              <a:latin typeface="Times New Roman" panose="02020603050405020304" pitchFamily="18" charset="0"/>
              <a:cs typeface="Times New Roman" panose="02020603050405020304" pitchFamily="18" charset="0"/>
            </a:endParaRPr>
          </a:p>
          <a:p>
            <a:pPr lvl="1" algn="just" eaLnBrk="1" hangingPunct="1">
              <a:lnSpc>
                <a:spcPct val="150000"/>
              </a:lnSpc>
            </a:pPr>
            <a:r>
              <a:rPr lang="en-US" altLang="en-US" sz="2600" dirty="0" err="1">
                <a:latin typeface="Times New Roman" panose="02020603050405020304" pitchFamily="18" charset="0"/>
                <a:cs typeface="Times New Roman" panose="02020603050405020304" pitchFamily="18" charset="0"/>
              </a:rPr>
              <a:t>Giảm</a:t>
            </a:r>
            <a:r>
              <a:rPr lang="en-US" altLang="en-US" sz="2600" dirty="0">
                <a:latin typeface="Times New Roman" panose="02020603050405020304" pitchFamily="18" charset="0"/>
                <a:cs typeface="Times New Roman" panose="02020603050405020304" pitchFamily="18" charset="0"/>
              </a:rPr>
              <a:t> </a:t>
            </a:r>
            <a:r>
              <a:rPr lang="en-US" altLang="en-US" sz="2600" dirty="0" err="1">
                <a:latin typeface="Times New Roman" panose="02020603050405020304" pitchFamily="18" charset="0"/>
                <a:cs typeface="Times New Roman" panose="02020603050405020304" pitchFamily="18" charset="0"/>
              </a:rPr>
              <a:t>tỉ</a:t>
            </a:r>
            <a:r>
              <a:rPr lang="en-US" altLang="en-US" sz="2600" dirty="0">
                <a:latin typeface="Times New Roman" panose="02020603050405020304" pitchFamily="18" charset="0"/>
                <a:cs typeface="Times New Roman" panose="02020603050405020304" pitchFamily="18" charset="0"/>
              </a:rPr>
              <a:t> </a:t>
            </a:r>
            <a:r>
              <a:rPr lang="en-US" altLang="en-US" sz="2600" dirty="0" err="1">
                <a:latin typeface="Times New Roman" panose="02020603050405020304" pitchFamily="18" charset="0"/>
                <a:cs typeface="Times New Roman" panose="02020603050405020304" pitchFamily="18" charset="0"/>
              </a:rPr>
              <a:t>lệ</a:t>
            </a:r>
            <a:r>
              <a:rPr lang="en-US" altLang="en-US" sz="2600" dirty="0">
                <a:latin typeface="Times New Roman" panose="02020603050405020304" pitchFamily="18" charset="0"/>
                <a:cs typeface="Times New Roman" panose="02020603050405020304" pitchFamily="18" charset="0"/>
              </a:rPr>
              <a:t> </a:t>
            </a:r>
            <a:r>
              <a:rPr lang="en-US" altLang="en-US" sz="2600" dirty="0" err="1">
                <a:latin typeface="Times New Roman" panose="02020603050405020304" pitchFamily="18" charset="0"/>
                <a:cs typeface="Times New Roman" panose="02020603050405020304" pitchFamily="18" charset="0"/>
              </a:rPr>
              <a:t>nhiễm</a:t>
            </a:r>
            <a:r>
              <a:rPr lang="en-US" altLang="en-US" sz="2600" dirty="0">
                <a:latin typeface="Times New Roman" panose="02020603050405020304" pitchFamily="18" charset="0"/>
                <a:cs typeface="Times New Roman" panose="02020603050405020304" pitchFamily="18" charset="0"/>
              </a:rPr>
              <a:t> HIV</a:t>
            </a:r>
          </a:p>
          <a:p>
            <a:pPr lvl="1" algn="just" eaLnBrk="1" hangingPunct="1">
              <a:lnSpc>
                <a:spcPct val="150000"/>
              </a:lnSpc>
            </a:pPr>
            <a:r>
              <a:rPr lang="en-US" altLang="en-US" sz="2600" dirty="0" err="1">
                <a:latin typeface="Times New Roman" panose="02020603050405020304" pitchFamily="18" charset="0"/>
                <a:cs typeface="Times New Roman" panose="02020603050405020304" pitchFamily="18" charset="0"/>
              </a:rPr>
              <a:t>Cải</a:t>
            </a:r>
            <a:r>
              <a:rPr lang="en-US" altLang="en-US" sz="2600" dirty="0">
                <a:latin typeface="Times New Roman" panose="02020603050405020304" pitchFamily="18" charset="0"/>
                <a:cs typeface="Times New Roman" panose="02020603050405020304" pitchFamily="18" charset="0"/>
              </a:rPr>
              <a:t> </a:t>
            </a:r>
            <a:r>
              <a:rPr lang="en-US" altLang="en-US" sz="2600" dirty="0" err="1">
                <a:latin typeface="Times New Roman" panose="02020603050405020304" pitchFamily="18" charset="0"/>
                <a:cs typeface="Times New Roman" panose="02020603050405020304" pitchFamily="18" charset="0"/>
              </a:rPr>
              <a:t>thiện</a:t>
            </a:r>
            <a:r>
              <a:rPr lang="en-US" altLang="en-US" sz="2600" dirty="0">
                <a:latin typeface="Times New Roman" panose="02020603050405020304" pitchFamily="18" charset="0"/>
                <a:cs typeface="Times New Roman" panose="02020603050405020304" pitchFamily="18" charset="0"/>
              </a:rPr>
              <a:t> </a:t>
            </a:r>
            <a:r>
              <a:rPr lang="en-US" altLang="en-US" sz="2600" dirty="0" err="1">
                <a:latin typeface="Times New Roman" panose="02020603050405020304" pitchFamily="18" charset="0"/>
                <a:cs typeface="Times New Roman" panose="02020603050405020304" pitchFamily="18" charset="0"/>
              </a:rPr>
              <a:t>chất</a:t>
            </a:r>
            <a:r>
              <a:rPr lang="en-US" altLang="en-US" sz="2600" dirty="0">
                <a:latin typeface="Times New Roman" panose="02020603050405020304" pitchFamily="18" charset="0"/>
                <a:cs typeface="Times New Roman" panose="02020603050405020304" pitchFamily="18" charset="0"/>
              </a:rPr>
              <a:t> </a:t>
            </a:r>
            <a:r>
              <a:rPr lang="en-US" altLang="en-US" sz="2600" dirty="0" err="1">
                <a:latin typeface="Times New Roman" panose="02020603050405020304" pitchFamily="18" charset="0"/>
                <a:cs typeface="Times New Roman" panose="02020603050405020304" pitchFamily="18" charset="0"/>
              </a:rPr>
              <a:t>lượng</a:t>
            </a:r>
            <a:r>
              <a:rPr lang="en-US" altLang="en-US" sz="2600" dirty="0">
                <a:latin typeface="Times New Roman" panose="02020603050405020304" pitchFamily="18" charset="0"/>
                <a:cs typeface="Times New Roman" panose="02020603050405020304" pitchFamily="18" charset="0"/>
              </a:rPr>
              <a:t> </a:t>
            </a:r>
            <a:r>
              <a:rPr lang="en-US" altLang="en-US" sz="2600" dirty="0" err="1">
                <a:latin typeface="Times New Roman" panose="02020603050405020304" pitchFamily="18" charset="0"/>
                <a:cs typeface="Times New Roman" panose="02020603050405020304" pitchFamily="18" charset="0"/>
              </a:rPr>
              <a:t>cuộc</a:t>
            </a:r>
            <a:r>
              <a:rPr lang="en-US" altLang="en-US" sz="2600" dirty="0">
                <a:latin typeface="Times New Roman" panose="02020603050405020304" pitchFamily="18" charset="0"/>
                <a:cs typeface="Times New Roman" panose="02020603050405020304" pitchFamily="18" charset="0"/>
              </a:rPr>
              <a:t> </a:t>
            </a:r>
            <a:r>
              <a:rPr lang="en-US" altLang="en-US" sz="2600" dirty="0" err="1">
                <a:latin typeface="Times New Roman" panose="02020603050405020304" pitchFamily="18" charset="0"/>
                <a:cs typeface="Times New Roman" panose="02020603050405020304" pitchFamily="18" charset="0"/>
              </a:rPr>
              <a:t>sống</a:t>
            </a:r>
            <a:endParaRPr lang="en-US" altLang="en-US" sz="2600" dirty="0">
              <a:latin typeface="Times New Roman" panose="02020603050405020304" pitchFamily="18" charset="0"/>
              <a:cs typeface="Times New Roman" panose="02020603050405020304" pitchFamily="18" charset="0"/>
            </a:endParaRPr>
          </a:p>
          <a:p>
            <a:pPr lvl="1" algn="just" eaLnBrk="1" hangingPunct="1">
              <a:lnSpc>
                <a:spcPct val="150000"/>
              </a:lnSpc>
            </a:pPr>
            <a:r>
              <a:rPr lang="en-US" altLang="en-US" sz="2600" dirty="0" err="1">
                <a:latin typeface="Times New Roman" panose="02020603050405020304" pitchFamily="18" charset="0"/>
                <a:cs typeface="Times New Roman" panose="02020603050405020304" pitchFamily="18" charset="0"/>
              </a:rPr>
              <a:t>Tăng</a:t>
            </a:r>
            <a:r>
              <a:rPr lang="en-US" altLang="en-US" sz="2600" dirty="0">
                <a:latin typeface="Times New Roman" panose="02020603050405020304" pitchFamily="18" charset="0"/>
                <a:cs typeface="Times New Roman" panose="02020603050405020304" pitchFamily="18" charset="0"/>
              </a:rPr>
              <a:t> </a:t>
            </a:r>
            <a:r>
              <a:rPr lang="en-US" altLang="en-US" sz="2600" dirty="0" err="1">
                <a:latin typeface="Times New Roman" panose="02020603050405020304" pitchFamily="18" charset="0"/>
                <a:cs typeface="Times New Roman" panose="02020603050405020304" pitchFamily="18" charset="0"/>
              </a:rPr>
              <a:t>cường</a:t>
            </a:r>
            <a:r>
              <a:rPr lang="en-US" altLang="en-US" sz="2600" dirty="0">
                <a:latin typeface="Times New Roman" panose="02020603050405020304" pitchFamily="18" charset="0"/>
                <a:cs typeface="Times New Roman" panose="02020603050405020304" pitchFamily="18" charset="0"/>
              </a:rPr>
              <a:t> </a:t>
            </a:r>
            <a:r>
              <a:rPr lang="en-US" altLang="en-US" sz="2600" dirty="0" err="1">
                <a:latin typeface="Times New Roman" panose="02020603050405020304" pitchFamily="18" charset="0"/>
                <a:cs typeface="Times New Roman" panose="02020603050405020304" pitchFamily="18" charset="0"/>
              </a:rPr>
              <a:t>cơ</a:t>
            </a:r>
            <a:r>
              <a:rPr lang="en-US" altLang="en-US" sz="2600" dirty="0">
                <a:latin typeface="Times New Roman" panose="02020603050405020304" pitchFamily="18" charset="0"/>
                <a:cs typeface="Times New Roman" panose="02020603050405020304" pitchFamily="18" charset="0"/>
              </a:rPr>
              <a:t> </a:t>
            </a:r>
            <a:r>
              <a:rPr lang="en-US" altLang="en-US" sz="2600" dirty="0" err="1">
                <a:latin typeface="Times New Roman" panose="02020603050405020304" pitchFamily="18" charset="0"/>
                <a:cs typeface="Times New Roman" panose="02020603050405020304" pitchFamily="18" charset="0"/>
              </a:rPr>
              <a:t>hội</a:t>
            </a:r>
            <a:r>
              <a:rPr lang="en-US" altLang="en-US" sz="2600" dirty="0">
                <a:latin typeface="Times New Roman" panose="02020603050405020304" pitchFamily="18" charset="0"/>
                <a:cs typeface="Times New Roman" panose="02020603050405020304" pitchFamily="18" charset="0"/>
              </a:rPr>
              <a:t> </a:t>
            </a:r>
            <a:r>
              <a:rPr lang="en-US" altLang="en-US" sz="2600" dirty="0" err="1">
                <a:latin typeface="Times New Roman" panose="02020603050405020304" pitchFamily="18" charset="0"/>
                <a:cs typeface="Times New Roman" panose="02020603050405020304" pitchFamily="18" charset="0"/>
              </a:rPr>
              <a:t>học</a:t>
            </a:r>
            <a:r>
              <a:rPr lang="en-US" altLang="en-US" sz="2600" dirty="0">
                <a:latin typeface="Times New Roman" panose="02020603050405020304" pitchFamily="18" charset="0"/>
                <a:cs typeface="Times New Roman" panose="02020603050405020304" pitchFamily="18" charset="0"/>
              </a:rPr>
              <a:t> </a:t>
            </a:r>
            <a:r>
              <a:rPr lang="en-US" altLang="en-US" sz="2600" dirty="0" err="1">
                <a:latin typeface="Times New Roman" panose="02020603050405020304" pitchFamily="18" charset="0"/>
                <a:cs typeface="Times New Roman" panose="02020603050405020304" pitchFamily="18" charset="0"/>
              </a:rPr>
              <a:t>tập</a:t>
            </a:r>
            <a:r>
              <a:rPr lang="en-US" altLang="en-US" sz="2600" dirty="0">
                <a:latin typeface="Times New Roman" panose="02020603050405020304" pitchFamily="18" charset="0"/>
                <a:cs typeface="Times New Roman" panose="02020603050405020304" pitchFamily="18" charset="0"/>
              </a:rPr>
              <a:t>, </a:t>
            </a:r>
            <a:r>
              <a:rPr lang="en-US" altLang="en-US" sz="2600" dirty="0" err="1">
                <a:latin typeface="Times New Roman" panose="02020603050405020304" pitchFamily="18" charset="0"/>
                <a:cs typeface="Times New Roman" panose="02020603050405020304" pitchFamily="18" charset="0"/>
              </a:rPr>
              <a:t>làm</a:t>
            </a:r>
            <a:r>
              <a:rPr lang="en-US" altLang="en-US" sz="2600" dirty="0">
                <a:latin typeface="Times New Roman" panose="02020603050405020304" pitchFamily="18" charset="0"/>
                <a:cs typeface="Times New Roman" panose="02020603050405020304" pitchFamily="18" charset="0"/>
              </a:rPr>
              <a:t> </a:t>
            </a:r>
            <a:r>
              <a:rPr lang="en-US" altLang="en-US" sz="2600" dirty="0" err="1">
                <a:latin typeface="Times New Roman" panose="02020603050405020304" pitchFamily="18" charset="0"/>
                <a:cs typeface="Times New Roman" panose="02020603050405020304" pitchFamily="18" charset="0"/>
              </a:rPr>
              <a:t>việc</a:t>
            </a:r>
            <a:r>
              <a:rPr lang="en-US" altLang="en-US" sz="2600" dirty="0">
                <a:latin typeface="Times New Roman" panose="02020603050405020304" pitchFamily="18" charset="0"/>
                <a:cs typeface="Times New Roman" panose="02020603050405020304" pitchFamily="18" charset="0"/>
              </a:rPr>
              <a:t>, </a:t>
            </a:r>
            <a:r>
              <a:rPr lang="en-US" altLang="en-US" sz="2600" dirty="0" err="1">
                <a:latin typeface="Times New Roman" panose="02020603050405020304" pitchFamily="18" charset="0"/>
                <a:cs typeface="Times New Roman" panose="02020603050405020304" pitchFamily="18" charset="0"/>
              </a:rPr>
              <a:t>tái</a:t>
            </a:r>
            <a:r>
              <a:rPr lang="en-US" altLang="en-US" sz="2600" dirty="0">
                <a:latin typeface="Times New Roman" panose="02020603050405020304" pitchFamily="18" charset="0"/>
                <a:cs typeface="Times New Roman" panose="02020603050405020304" pitchFamily="18" charset="0"/>
              </a:rPr>
              <a:t> </a:t>
            </a:r>
            <a:r>
              <a:rPr lang="en-US" altLang="en-US" sz="2600" dirty="0" err="1">
                <a:latin typeface="Times New Roman" panose="02020603050405020304" pitchFamily="18" charset="0"/>
                <a:cs typeface="Times New Roman" panose="02020603050405020304" pitchFamily="18" charset="0"/>
              </a:rPr>
              <a:t>hòa</a:t>
            </a:r>
            <a:r>
              <a:rPr lang="en-US" altLang="en-US" sz="2600" dirty="0">
                <a:latin typeface="Times New Roman" panose="02020603050405020304" pitchFamily="18" charset="0"/>
                <a:cs typeface="Times New Roman" panose="02020603050405020304" pitchFamily="18" charset="0"/>
              </a:rPr>
              <a:t> </a:t>
            </a:r>
            <a:r>
              <a:rPr lang="en-US" altLang="en-US" sz="2600" dirty="0" err="1">
                <a:latin typeface="Times New Roman" panose="02020603050405020304" pitchFamily="18" charset="0"/>
                <a:cs typeface="Times New Roman" panose="02020603050405020304" pitchFamily="18" charset="0"/>
              </a:rPr>
              <a:t>nhập</a:t>
            </a:r>
            <a:r>
              <a:rPr lang="en-US" altLang="en-US" sz="2600" dirty="0">
                <a:latin typeface="Times New Roman" panose="02020603050405020304" pitchFamily="18" charset="0"/>
                <a:cs typeface="Times New Roman" panose="02020603050405020304" pitchFamily="18" charset="0"/>
              </a:rPr>
              <a:t> </a:t>
            </a:r>
            <a:r>
              <a:rPr lang="en-US" altLang="en-US" sz="2600" dirty="0" err="1">
                <a:latin typeface="Times New Roman" panose="02020603050405020304" pitchFamily="18" charset="0"/>
                <a:cs typeface="Times New Roman" panose="02020603050405020304" pitchFamily="18" charset="0"/>
              </a:rPr>
              <a:t>xã</a:t>
            </a:r>
            <a:r>
              <a:rPr lang="en-US" altLang="en-US" sz="2600" dirty="0">
                <a:latin typeface="Times New Roman" panose="02020603050405020304" pitchFamily="18" charset="0"/>
                <a:cs typeface="Times New Roman" panose="02020603050405020304" pitchFamily="18" charset="0"/>
              </a:rPr>
              <a:t> </a:t>
            </a:r>
            <a:r>
              <a:rPr lang="en-US" altLang="en-US" sz="2600" dirty="0" err="1">
                <a:latin typeface="Times New Roman" panose="02020603050405020304" pitchFamily="18" charset="0"/>
                <a:cs typeface="Times New Roman" panose="02020603050405020304" pitchFamily="18" charset="0"/>
              </a:rPr>
              <a:t>hội</a:t>
            </a:r>
            <a:r>
              <a:rPr lang="en-US" altLang="en-US" sz="2600" dirty="0">
                <a:latin typeface="Times New Roman" panose="02020603050405020304" pitchFamily="18" charset="0"/>
                <a:cs typeface="Times New Roman" panose="02020603050405020304" pitchFamily="18" charset="0"/>
              </a:rPr>
              <a:t> </a:t>
            </a:r>
            <a:r>
              <a:rPr lang="en-US" altLang="en-US" sz="2600" dirty="0" err="1">
                <a:latin typeface="Times New Roman" panose="02020603050405020304" pitchFamily="18" charset="0"/>
                <a:cs typeface="Times New Roman" panose="02020603050405020304" pitchFamily="18" charset="0"/>
              </a:rPr>
              <a:t>cho</a:t>
            </a:r>
            <a:r>
              <a:rPr lang="en-US" altLang="en-US" sz="2600" dirty="0">
                <a:latin typeface="Times New Roman" panose="02020603050405020304" pitchFamily="18" charset="0"/>
                <a:cs typeface="Times New Roman" panose="02020603050405020304" pitchFamily="18" charset="0"/>
              </a:rPr>
              <a:t> </a:t>
            </a:r>
            <a:r>
              <a:rPr lang="en-US" altLang="en-US" sz="2600" dirty="0" err="1">
                <a:latin typeface="Times New Roman" panose="02020603050405020304" pitchFamily="18" charset="0"/>
                <a:cs typeface="Times New Roman" panose="02020603050405020304" pitchFamily="18" charset="0"/>
              </a:rPr>
              <a:t>người</a:t>
            </a:r>
            <a:r>
              <a:rPr lang="en-US" altLang="en-US" sz="2600" dirty="0">
                <a:latin typeface="Times New Roman" panose="02020603050405020304" pitchFamily="18" charset="0"/>
                <a:cs typeface="Times New Roman" panose="02020603050405020304" pitchFamily="18" charset="0"/>
              </a:rPr>
              <a:t> NCMT.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a:extLst>
              <a:ext uri="{FF2B5EF4-FFF2-40B4-BE49-F238E27FC236}">
                <a16:creationId xmlns:a16="http://schemas.microsoft.com/office/drawing/2014/main" id="{C8590ABC-EA9D-4B16-B08E-4198E0A01470}"/>
              </a:ext>
            </a:extLst>
          </p:cNvPr>
          <p:cNvSpPr>
            <a:spLocks noGrp="1"/>
          </p:cNvSpPr>
          <p:nvPr>
            <p:ph type="title"/>
          </p:nvPr>
        </p:nvSpPr>
        <p:spPr>
          <a:xfrm>
            <a:off x="381000" y="76200"/>
            <a:ext cx="8229600" cy="838200"/>
          </a:xfrm>
        </p:spPr>
        <p:txBody>
          <a:bodyPr>
            <a:normAutofit fontScale="90000"/>
          </a:bodyPr>
          <a:lstStyle/>
          <a:p>
            <a:r>
              <a:rPr lang="en-US" altLang="en-US" sz="3000" dirty="0"/>
              <a:t>1. </a:t>
            </a:r>
            <a:r>
              <a:rPr lang="en-US" altLang="en-US" sz="3000" dirty="0" err="1"/>
              <a:t>Một</a:t>
            </a:r>
            <a:r>
              <a:rPr lang="en-US" altLang="en-US" sz="3000" dirty="0"/>
              <a:t> </a:t>
            </a:r>
            <a:r>
              <a:rPr lang="en-US" altLang="en-US" sz="3000" dirty="0" err="1"/>
              <a:t>số</a:t>
            </a:r>
            <a:r>
              <a:rPr lang="en-US" altLang="en-US" sz="3000" dirty="0"/>
              <a:t> KQ </a:t>
            </a:r>
            <a:r>
              <a:rPr lang="en-US" altLang="en-US" sz="3000" dirty="0" err="1"/>
              <a:t>đánh</a:t>
            </a:r>
            <a:r>
              <a:rPr lang="en-US" altLang="en-US" sz="3000" dirty="0"/>
              <a:t> </a:t>
            </a:r>
            <a:r>
              <a:rPr lang="en-US" altLang="en-US" sz="3000" dirty="0" err="1"/>
              <a:t>giá</a:t>
            </a:r>
            <a:r>
              <a:rPr lang="en-US" altLang="en-US" sz="3000" dirty="0"/>
              <a:t> ban </a:t>
            </a:r>
            <a:r>
              <a:rPr lang="en-US" altLang="en-US" sz="3000" dirty="0" err="1"/>
              <a:t>đầu</a:t>
            </a:r>
            <a:r>
              <a:rPr lang="en-US" altLang="en-US" sz="3000" dirty="0"/>
              <a:t> </a:t>
            </a:r>
            <a:br>
              <a:rPr lang="en-US" altLang="en-US" sz="3000" dirty="0"/>
            </a:br>
            <a:r>
              <a:rPr lang="en-US" altLang="en-US" sz="3000" dirty="0"/>
              <a:t>(BYT, 2010)</a:t>
            </a:r>
          </a:p>
        </p:txBody>
      </p:sp>
      <p:sp>
        <p:nvSpPr>
          <p:cNvPr id="55299" name="Content Placeholder 2">
            <a:extLst>
              <a:ext uri="{FF2B5EF4-FFF2-40B4-BE49-F238E27FC236}">
                <a16:creationId xmlns:a16="http://schemas.microsoft.com/office/drawing/2014/main" id="{EC2667CF-0605-412A-8187-0C705EFAD468}"/>
              </a:ext>
            </a:extLst>
          </p:cNvPr>
          <p:cNvSpPr>
            <a:spLocks noGrp="1"/>
          </p:cNvSpPr>
          <p:nvPr>
            <p:ph idx="1"/>
          </p:nvPr>
        </p:nvSpPr>
        <p:spPr>
          <a:xfrm>
            <a:off x="609600" y="1295400"/>
            <a:ext cx="8229600" cy="4572000"/>
          </a:xfrm>
        </p:spPr>
        <p:txBody>
          <a:bodyPr/>
          <a:lstStyle/>
          <a:p>
            <a:pPr algn="just" eaLnBrk="1" hangingPunct="1">
              <a:spcBef>
                <a:spcPts val="600"/>
              </a:spcBef>
              <a:spcAft>
                <a:spcPts val="600"/>
              </a:spcAft>
              <a:buClr>
                <a:srgbClr val="FF0000"/>
              </a:buClr>
              <a:buFontTx/>
              <a:buAutoNum type="arabicPeriod"/>
            </a:pPr>
            <a:r>
              <a:rPr lang="vi-VN" altLang="en-US" sz="2400" dirty="0"/>
              <a:t>Liều duy trì dao động từ 5-470mg/ngày. Liều điều trị TB sau 24 tháng là 105.71 mg/ngày.</a:t>
            </a:r>
          </a:p>
          <a:p>
            <a:pPr algn="just" eaLnBrk="1" hangingPunct="1">
              <a:spcBef>
                <a:spcPts val="600"/>
              </a:spcBef>
              <a:spcAft>
                <a:spcPts val="600"/>
              </a:spcAft>
              <a:buClr>
                <a:srgbClr val="FF0000"/>
              </a:buClr>
              <a:buFontTx/>
              <a:buAutoNum type="arabicPeriod"/>
            </a:pPr>
            <a:r>
              <a:rPr lang="vi-VN" altLang="en-US" sz="2400" dirty="0"/>
              <a:t>Sau 12 tháng </a:t>
            </a:r>
            <a:r>
              <a:rPr lang="en-US" altLang="en-US" sz="2400" dirty="0"/>
              <a:t>ĐT</a:t>
            </a:r>
            <a:r>
              <a:rPr lang="vi-VN" altLang="en-US" sz="2400" dirty="0"/>
              <a:t>, </a:t>
            </a:r>
            <a:r>
              <a:rPr lang="en-US" altLang="en-US" sz="2400" dirty="0"/>
              <a:t>LĐT </a:t>
            </a:r>
            <a:r>
              <a:rPr lang="vi-VN" altLang="en-US" sz="2400" dirty="0"/>
              <a:t>nhóm BN </a:t>
            </a:r>
            <a:r>
              <a:rPr lang="en-US" altLang="en-US" sz="2400" dirty="0" err="1"/>
              <a:t>đang</a:t>
            </a:r>
            <a:r>
              <a:rPr lang="en-US" altLang="en-US" sz="2400" dirty="0"/>
              <a:t> </a:t>
            </a:r>
            <a:r>
              <a:rPr lang="en-US" altLang="en-US" sz="2400" dirty="0" err="1"/>
              <a:t>dùng</a:t>
            </a:r>
            <a:r>
              <a:rPr lang="vi-VN" altLang="en-US" sz="2400" dirty="0"/>
              <a:t> ARV khoảng 166,4 mg/ngày và của nhóm không điều trị ARV chỉ ở mức khoảng 84,9 mg/ngày.</a:t>
            </a:r>
          </a:p>
          <a:p>
            <a:pPr algn="just" eaLnBrk="1" hangingPunct="1">
              <a:spcBef>
                <a:spcPts val="600"/>
              </a:spcBef>
              <a:spcAft>
                <a:spcPts val="600"/>
              </a:spcAft>
              <a:buClr>
                <a:srgbClr val="FF0000"/>
              </a:buClr>
              <a:buFontTx/>
              <a:buAutoNum type="arabicPeriod"/>
            </a:pPr>
            <a:r>
              <a:rPr lang="vi-VN" altLang="en-US" sz="2400" dirty="0"/>
              <a:t>Trong hơn </a:t>
            </a:r>
            <a:r>
              <a:rPr lang="en-US" altLang="en-US" sz="2400" dirty="0"/>
              <a:t>7</a:t>
            </a:r>
            <a:r>
              <a:rPr lang="vi-VN" altLang="en-US" sz="2400" dirty="0"/>
              <a:t> năm triển khai chương trình chưa có hiện tượng quá liều nghiêm trọng và không có BN nào tử vong do quá liều hoặc do tác dụng của thuốc.</a:t>
            </a:r>
          </a:p>
          <a:p>
            <a:pPr algn="just" eaLnBrk="1" hangingPunct="1">
              <a:spcBef>
                <a:spcPts val="600"/>
              </a:spcBef>
              <a:spcAft>
                <a:spcPts val="600"/>
              </a:spcAft>
              <a:buClr>
                <a:srgbClr val="FF0000"/>
              </a:buClr>
              <a:buFontTx/>
              <a:buAutoNum type="arabicPeriod"/>
            </a:pPr>
            <a:r>
              <a:rPr lang="vi-VN" altLang="en-US" sz="2400" dirty="0"/>
              <a:t>Các tác dụng phụ như táo bón, vã mồ hôi, mất ngủ</a:t>
            </a:r>
            <a:r>
              <a:rPr lang="vi-VN" altLang="en-US" sz="2400" dirty="0" smtClean="0"/>
              <a:t>…</a:t>
            </a:r>
            <a:r>
              <a:rPr lang="en-US" altLang="en-US" sz="2400" dirty="0" smtClean="0"/>
              <a:t> </a:t>
            </a:r>
            <a:r>
              <a:rPr lang="vi-VN" altLang="en-US" sz="2400" dirty="0" smtClean="0"/>
              <a:t>đối </a:t>
            </a:r>
            <a:r>
              <a:rPr lang="vi-VN" altLang="en-US" sz="2400" dirty="0"/>
              <a:t>với BN không trầm tr</a:t>
            </a:r>
            <a:r>
              <a:rPr lang="en-US" altLang="en-US" sz="2400" dirty="0"/>
              <a:t>ọ</a:t>
            </a:r>
            <a:r>
              <a:rPr lang="vi-VN" altLang="en-US" sz="2400" dirty="0"/>
              <a:t>ng và giảm dần theo thời gian </a:t>
            </a:r>
            <a:r>
              <a:rPr lang="en-US" altLang="en-US" sz="2400" dirty="0"/>
              <a:t>ĐT.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a:extLst>
              <a:ext uri="{FF2B5EF4-FFF2-40B4-BE49-F238E27FC236}">
                <a16:creationId xmlns:a16="http://schemas.microsoft.com/office/drawing/2014/main" id="{67DB86B4-6EF5-4A52-9AC8-A4C18CE0C243}"/>
              </a:ext>
            </a:extLst>
          </p:cNvPr>
          <p:cNvSpPr>
            <a:spLocks noGrp="1"/>
          </p:cNvSpPr>
          <p:nvPr>
            <p:ph type="title"/>
          </p:nvPr>
        </p:nvSpPr>
        <p:spPr>
          <a:xfrm>
            <a:off x="524686" y="149157"/>
            <a:ext cx="8229600" cy="838200"/>
          </a:xfrm>
        </p:spPr>
        <p:txBody>
          <a:bodyPr/>
          <a:lstStyle/>
          <a:p>
            <a:r>
              <a:rPr lang="en-US" altLang="en-US" dirty="0"/>
              <a:t>2. </a:t>
            </a:r>
            <a:r>
              <a:rPr lang="en-US" altLang="en-US" dirty="0" err="1"/>
              <a:t>Tuân</a:t>
            </a:r>
            <a:r>
              <a:rPr lang="en-US" altLang="en-US" dirty="0"/>
              <a:t> </a:t>
            </a:r>
            <a:r>
              <a:rPr lang="en-US" altLang="en-US" dirty="0" err="1"/>
              <a:t>thủ</a:t>
            </a:r>
            <a:r>
              <a:rPr lang="en-US" altLang="en-US" dirty="0"/>
              <a:t> </a:t>
            </a:r>
            <a:r>
              <a:rPr lang="en-US" altLang="en-US" dirty="0" err="1"/>
              <a:t>điều</a:t>
            </a:r>
            <a:r>
              <a:rPr lang="en-US" altLang="en-US" dirty="0"/>
              <a:t> </a:t>
            </a:r>
            <a:r>
              <a:rPr lang="en-US" altLang="en-US" dirty="0" err="1"/>
              <a:t>trị</a:t>
            </a:r>
            <a:endParaRPr lang="en-US" altLang="en-US" dirty="0"/>
          </a:p>
        </p:txBody>
      </p:sp>
      <p:graphicFrame>
        <p:nvGraphicFramePr>
          <p:cNvPr id="56323" name="Object 3">
            <a:extLst>
              <a:ext uri="{FF2B5EF4-FFF2-40B4-BE49-F238E27FC236}">
                <a16:creationId xmlns:a16="http://schemas.microsoft.com/office/drawing/2014/main" id="{06F42A5F-D4E0-4FED-975D-FFEF9DB7900F}"/>
              </a:ext>
            </a:extLst>
          </p:cNvPr>
          <p:cNvGraphicFramePr>
            <a:graphicFrameLocks noChangeAspect="1"/>
          </p:cNvGraphicFramePr>
          <p:nvPr/>
        </p:nvGraphicFramePr>
        <p:xfrm>
          <a:off x="561975" y="1447800"/>
          <a:ext cx="8020050" cy="4038600"/>
        </p:xfrm>
        <a:graphic>
          <a:graphicData uri="http://schemas.openxmlformats.org/presentationml/2006/ole">
            <mc:AlternateContent xmlns:mc="http://schemas.openxmlformats.org/markup-compatibility/2006">
              <mc:Choice xmlns:v="urn:schemas-microsoft-com:vml" Requires="v">
                <p:oleObj spid="_x0000_s5128" name="Chart" r:id="rId3" imgW="4429041" imgH="2686158" progId="Excel.Sheet.8">
                  <p:embed/>
                </p:oleObj>
              </mc:Choice>
              <mc:Fallback>
                <p:oleObj name="Chart" r:id="rId3" imgW="4429041" imgH="2686158" progId="Excel.Sheet.8">
                  <p:embed/>
                  <p:pic>
                    <p:nvPicPr>
                      <p:cNvPr id="56323" name="Object 3">
                        <a:extLst>
                          <a:ext uri="{FF2B5EF4-FFF2-40B4-BE49-F238E27FC236}">
                            <a16:creationId xmlns:a16="http://schemas.microsoft.com/office/drawing/2014/main" id="{06F42A5F-D4E0-4FED-975D-FFEF9DB7900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1975" y="1447800"/>
                        <a:ext cx="8020050" cy="403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6324" name="Rectangle 2">
            <a:extLst>
              <a:ext uri="{FF2B5EF4-FFF2-40B4-BE49-F238E27FC236}">
                <a16:creationId xmlns:a16="http://schemas.microsoft.com/office/drawing/2014/main" id="{47EC7213-F4B3-4D06-AC74-BFDDA6B0E384}"/>
              </a:ext>
            </a:extLst>
          </p:cNvPr>
          <p:cNvSpPr>
            <a:spLocks noRot="1" noChangeArrowheads="1"/>
          </p:cNvSpPr>
          <p:nvPr/>
        </p:nvSpPr>
        <p:spPr bwMode="auto">
          <a:xfrm>
            <a:off x="703263" y="5943600"/>
            <a:ext cx="7667625" cy="533400"/>
          </a:xfrm>
          <a:prstGeom prst="rect">
            <a:avLst/>
          </a:prstGeom>
          <a:solidFill>
            <a:schemeClr val="bg2"/>
          </a:solidFill>
          <a:ln w="9525">
            <a:solidFill>
              <a:srgbClr val="FFFFFF"/>
            </a:solidFill>
            <a:miter lim="800000"/>
            <a:headEnd/>
            <a:tailEnd/>
          </a:ln>
        </p:spPr>
        <p:txBody>
          <a:bodyPr anchor="ctr"/>
          <a:lstStyle>
            <a:lvl1pPr>
              <a:spcBef>
                <a:spcPct val="20000"/>
              </a:spcBef>
              <a:buClr>
                <a:schemeClr val="hlink"/>
              </a:buClr>
              <a:buSzPct val="120000"/>
              <a:buFont typeface="Wingdings" panose="05000000000000000000" pitchFamily="2" charset="2"/>
              <a:buChar char="§"/>
              <a:defRPr sz="2800">
                <a:solidFill>
                  <a:schemeClr val="tx1"/>
                </a:solidFill>
                <a:latin typeface="Arial" panose="020B0604020202020204" pitchFamily="34" charset="0"/>
              </a:defRPr>
            </a:lvl1pPr>
            <a:lvl2pPr marL="742950" indent="-285750">
              <a:spcBef>
                <a:spcPct val="20000"/>
              </a:spcBef>
              <a:buClr>
                <a:schemeClr val="accent2"/>
              </a:buClr>
              <a:buSzPct val="60000"/>
              <a:buFont typeface="Wingdings" panose="05000000000000000000" pitchFamily="2" charset="2"/>
              <a:buChar char="n"/>
              <a:defRPr sz="2400">
                <a:solidFill>
                  <a:schemeClr val="tx1"/>
                </a:solidFill>
                <a:latin typeface="Arial" panose="020B0604020202020204" pitchFamily="34" charset="0"/>
              </a:defRPr>
            </a:lvl2pPr>
            <a:lvl3pPr marL="1143000" indent="-228600">
              <a:spcBef>
                <a:spcPct val="20000"/>
              </a:spcBef>
              <a:buClr>
                <a:schemeClr val="hlink"/>
              </a:buClr>
              <a:buSzPct val="60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tx1"/>
              </a:buClr>
              <a:buSzPct val="60000"/>
              <a:buFont typeface="Wingdings" panose="05000000000000000000" pitchFamily="2" charset="2"/>
              <a:buChar char="n"/>
              <a:defRPr sz="2000">
                <a:solidFill>
                  <a:schemeClr val="tx1"/>
                </a:solidFill>
                <a:latin typeface="Arial" panose="020B0604020202020204" pitchFamily="34" charset="0"/>
              </a:defRPr>
            </a:lvl4pPr>
            <a:lvl5pPr marL="2057400" indent="-228600">
              <a:spcBef>
                <a:spcPct val="20000"/>
              </a:spcBef>
              <a:buClr>
                <a:schemeClr val="tx1"/>
              </a:buClr>
              <a:buSzPct val="60000"/>
              <a:buFont typeface="Wingdings" panose="05000000000000000000" pitchFamily="2" charset="2"/>
              <a:buChar char="n"/>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0000"/>
              <a:buFont typeface="Wingdings" panose="05000000000000000000" pitchFamily="2" charset="2"/>
              <a:buChar char="n"/>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0000"/>
              <a:buFont typeface="Wingdings" panose="05000000000000000000" pitchFamily="2" charset="2"/>
              <a:buChar char="n"/>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0000"/>
              <a:buFont typeface="Wingdings" panose="05000000000000000000" pitchFamily="2" charset="2"/>
              <a:buChar char="n"/>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0000"/>
              <a:buFont typeface="Wingdings" panose="05000000000000000000" pitchFamily="2" charset="2"/>
              <a:buChar char="n"/>
              <a:defRPr sz="2000">
                <a:solidFill>
                  <a:schemeClr val="tx1"/>
                </a:solidFill>
                <a:latin typeface="Arial" panose="020B0604020202020204" pitchFamily="34" charset="0"/>
              </a:defRPr>
            </a:lvl9pPr>
          </a:lstStyle>
          <a:p>
            <a:pPr algn="ctr" eaLnBrk="1" hangingPunct="1">
              <a:spcBef>
                <a:spcPct val="0"/>
              </a:spcBef>
              <a:buClrTx/>
              <a:buSzTx/>
              <a:buFontTx/>
              <a:buNone/>
            </a:pPr>
            <a:r>
              <a:rPr lang="en-US" altLang="en-US" sz="2400">
                <a:cs typeface="Arial" panose="020B0604020202020204" pitchFamily="34" charset="0"/>
              </a:rPr>
              <a:t>So sánh t</a:t>
            </a:r>
            <a:r>
              <a:rPr lang="vi-VN" altLang="en-US" sz="2400">
                <a:cs typeface="Arial" panose="020B0604020202020204" pitchFamily="34" charset="0"/>
              </a:rPr>
              <a:t>ỷ lệ </a:t>
            </a:r>
            <a:r>
              <a:rPr lang="en-US" altLang="en-US" sz="2400">
                <a:cs typeface="Arial" panose="020B0604020202020204" pitchFamily="34" charset="0"/>
              </a:rPr>
              <a:t>tuân thủ điều trị với một số nước</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a:extLst>
              <a:ext uri="{FF2B5EF4-FFF2-40B4-BE49-F238E27FC236}">
                <a16:creationId xmlns:a16="http://schemas.microsoft.com/office/drawing/2014/main" id="{CDDDBF40-49A3-4847-BAE6-DD40512D31C4}"/>
              </a:ext>
            </a:extLst>
          </p:cNvPr>
          <p:cNvSpPr>
            <a:spLocks noGrp="1"/>
          </p:cNvSpPr>
          <p:nvPr>
            <p:ph type="title"/>
          </p:nvPr>
        </p:nvSpPr>
        <p:spPr>
          <a:xfrm>
            <a:off x="484762" y="65831"/>
            <a:ext cx="8229600" cy="838200"/>
          </a:xfrm>
        </p:spPr>
        <p:txBody>
          <a:bodyPr/>
          <a:lstStyle/>
          <a:p>
            <a:r>
              <a:rPr lang="en-US" altLang="en-US" dirty="0"/>
              <a:t>3. </a:t>
            </a:r>
            <a:r>
              <a:rPr lang="en-US" altLang="en-US" dirty="0" err="1"/>
              <a:t>Giảm</a:t>
            </a:r>
            <a:r>
              <a:rPr lang="en-US" altLang="en-US" dirty="0"/>
              <a:t> </a:t>
            </a:r>
            <a:r>
              <a:rPr lang="en-US" altLang="en-US" dirty="0" err="1"/>
              <a:t>sử</a:t>
            </a:r>
            <a:r>
              <a:rPr lang="en-US" altLang="en-US" dirty="0"/>
              <a:t> </a:t>
            </a:r>
            <a:r>
              <a:rPr lang="en-US" altLang="en-US" dirty="0" err="1"/>
              <a:t>dụng</a:t>
            </a:r>
            <a:r>
              <a:rPr lang="en-US" altLang="en-US" dirty="0"/>
              <a:t> ma </a:t>
            </a:r>
            <a:r>
              <a:rPr lang="en-US" altLang="en-US" dirty="0" err="1"/>
              <a:t>túy</a:t>
            </a:r>
            <a:endParaRPr lang="en-US" altLang="en-US" dirty="0"/>
          </a:p>
        </p:txBody>
      </p:sp>
      <p:sp>
        <p:nvSpPr>
          <p:cNvPr id="57347" name="Content Placeholder 2">
            <a:extLst>
              <a:ext uri="{FF2B5EF4-FFF2-40B4-BE49-F238E27FC236}">
                <a16:creationId xmlns:a16="http://schemas.microsoft.com/office/drawing/2014/main" id="{E7315B44-30D9-4FDF-9380-BCDF5996CE7B}"/>
              </a:ext>
            </a:extLst>
          </p:cNvPr>
          <p:cNvSpPr>
            <a:spLocks noGrp="1"/>
          </p:cNvSpPr>
          <p:nvPr>
            <p:ph idx="1"/>
          </p:nvPr>
        </p:nvSpPr>
        <p:spPr/>
        <p:txBody>
          <a:bodyPr/>
          <a:lstStyle/>
          <a:p>
            <a:endParaRPr lang="en-US" altLang="en-US"/>
          </a:p>
        </p:txBody>
      </p:sp>
      <p:graphicFrame>
        <p:nvGraphicFramePr>
          <p:cNvPr id="57348" name="Object 2">
            <a:extLst>
              <a:ext uri="{FF2B5EF4-FFF2-40B4-BE49-F238E27FC236}">
                <a16:creationId xmlns:a16="http://schemas.microsoft.com/office/drawing/2014/main" id="{D3FBC218-6B28-4DEF-B344-234537274CD0}"/>
              </a:ext>
            </a:extLst>
          </p:cNvPr>
          <p:cNvGraphicFramePr>
            <a:graphicFrameLocks noChangeAspect="1"/>
          </p:cNvGraphicFramePr>
          <p:nvPr/>
        </p:nvGraphicFramePr>
        <p:xfrm>
          <a:off x="352425" y="1363663"/>
          <a:ext cx="8610600" cy="3970337"/>
        </p:xfrm>
        <a:graphic>
          <a:graphicData uri="http://schemas.openxmlformats.org/presentationml/2006/ole">
            <mc:AlternateContent xmlns:mc="http://schemas.openxmlformats.org/markup-compatibility/2006">
              <mc:Choice xmlns:v="urn:schemas-microsoft-com:vml" Requires="v">
                <p:oleObj spid="_x0000_s6152" name="Chart" r:id="rId3" imgW="7086735" imgH="3305147" progId="Excel.Sheet.8">
                  <p:embed/>
                </p:oleObj>
              </mc:Choice>
              <mc:Fallback>
                <p:oleObj name="Chart" r:id="rId3" imgW="7086735" imgH="3305147" progId="Excel.Sheet.8">
                  <p:embed/>
                  <p:pic>
                    <p:nvPicPr>
                      <p:cNvPr id="57348" name="Object 2">
                        <a:extLst>
                          <a:ext uri="{FF2B5EF4-FFF2-40B4-BE49-F238E27FC236}">
                            <a16:creationId xmlns:a16="http://schemas.microsoft.com/office/drawing/2014/main" id="{D3FBC218-6B28-4DEF-B344-234537274CD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2425" y="1363663"/>
                        <a:ext cx="8610600" cy="3970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Rectangle 3">
            <a:extLst>
              <a:ext uri="{FF2B5EF4-FFF2-40B4-BE49-F238E27FC236}">
                <a16:creationId xmlns:a16="http://schemas.microsoft.com/office/drawing/2014/main" id="{FB82DC81-6690-4F9A-83B5-40B6324803DD}"/>
              </a:ext>
            </a:extLst>
          </p:cNvPr>
          <p:cNvSpPr txBox="1">
            <a:spLocks noChangeArrowheads="1"/>
          </p:cNvSpPr>
          <p:nvPr/>
        </p:nvSpPr>
        <p:spPr bwMode="auto">
          <a:xfrm>
            <a:off x="211138" y="5486400"/>
            <a:ext cx="8704262" cy="1143000"/>
          </a:xfrm>
          <a:prstGeom prst="rect">
            <a:avLst/>
          </a:prstGeom>
          <a:noFill/>
          <a:ln w="9525">
            <a:noFill/>
            <a:miter lim="800000"/>
            <a:headEnd/>
            <a:tailEnd/>
          </a:ln>
        </p:spPr>
        <p:txBody>
          <a:bodyPr/>
          <a:lstStyle/>
          <a:p>
            <a:pPr marL="361950" indent="-361950" algn="just" eaLnBrk="1" hangingPunct="1">
              <a:lnSpc>
                <a:spcPct val="150000"/>
              </a:lnSpc>
              <a:spcBef>
                <a:spcPts val="0"/>
              </a:spcBef>
              <a:spcAft>
                <a:spcPts val="0"/>
              </a:spcAft>
              <a:buClr>
                <a:srgbClr val="F8F8F8"/>
              </a:buClr>
              <a:buFont typeface="Wingdings" pitchFamily="2" charset="2"/>
              <a:buChar char="q"/>
              <a:defRPr/>
            </a:pPr>
            <a:r>
              <a:rPr lang="en-US" sz="1900" kern="0" dirty="0">
                <a:latin typeface="Arial" pitchFamily="34" charset="0"/>
              </a:rPr>
              <a:t>- </a:t>
            </a:r>
            <a:r>
              <a:rPr lang="fr-FR" sz="2000" kern="0" dirty="0" err="1">
                <a:latin typeface="Arial" pitchFamily="34" charset="0"/>
              </a:rPr>
              <a:t>Sau</a:t>
            </a:r>
            <a:r>
              <a:rPr lang="fr-FR" sz="2000" kern="0" dirty="0">
                <a:latin typeface="Arial" pitchFamily="34" charset="0"/>
              </a:rPr>
              <a:t> </a:t>
            </a:r>
            <a:r>
              <a:rPr lang="vi-VN" sz="2000" kern="0" dirty="0">
                <a:latin typeface="Arial" pitchFamily="34" charset="0"/>
              </a:rPr>
              <a:t>24</a:t>
            </a:r>
            <a:r>
              <a:rPr lang="fr-FR" sz="2000" kern="0" dirty="0">
                <a:latin typeface="Arial" pitchFamily="34" charset="0"/>
              </a:rPr>
              <a:t> </a:t>
            </a:r>
            <a:r>
              <a:rPr lang="fr-FR" sz="2000" kern="0" dirty="0" err="1">
                <a:latin typeface="Arial" pitchFamily="34" charset="0"/>
              </a:rPr>
              <a:t>tháng</a:t>
            </a:r>
            <a:r>
              <a:rPr lang="fr-FR" sz="2000" kern="0" dirty="0">
                <a:latin typeface="Arial" pitchFamily="34" charset="0"/>
              </a:rPr>
              <a:t> </a:t>
            </a:r>
            <a:r>
              <a:rPr lang="fr-FR" sz="2000" kern="0" dirty="0" err="1">
                <a:latin typeface="Arial" pitchFamily="34" charset="0"/>
              </a:rPr>
              <a:t>chỉ</a:t>
            </a:r>
            <a:r>
              <a:rPr lang="fr-FR" sz="2000" kern="0" dirty="0">
                <a:latin typeface="Arial" pitchFamily="34" charset="0"/>
              </a:rPr>
              <a:t> </a:t>
            </a:r>
            <a:r>
              <a:rPr lang="fr-FR" sz="2000" kern="0" dirty="0" err="1">
                <a:latin typeface="Arial" pitchFamily="34" charset="0"/>
              </a:rPr>
              <a:t>còn</a:t>
            </a:r>
            <a:r>
              <a:rPr lang="fr-FR" sz="2000" kern="0" dirty="0">
                <a:latin typeface="Arial" pitchFamily="34" charset="0"/>
              </a:rPr>
              <a:t> </a:t>
            </a:r>
            <a:r>
              <a:rPr lang="en-US" sz="2000" kern="0" dirty="0">
                <a:latin typeface="Arial" pitchFamily="34" charset="0"/>
              </a:rPr>
              <a:t>14</a:t>
            </a:r>
            <a:r>
              <a:rPr lang="fr-FR" sz="2000" kern="0" dirty="0">
                <a:latin typeface="Arial" pitchFamily="34" charset="0"/>
              </a:rPr>
              <a:t>% </a:t>
            </a:r>
            <a:r>
              <a:rPr lang="fr-FR" sz="2000" kern="0" dirty="0" err="1">
                <a:latin typeface="Arial" pitchFamily="34" charset="0"/>
              </a:rPr>
              <a:t>bệnh</a:t>
            </a:r>
            <a:r>
              <a:rPr lang="fr-FR" sz="2000" kern="0" dirty="0">
                <a:latin typeface="Arial" pitchFamily="34" charset="0"/>
              </a:rPr>
              <a:t> </a:t>
            </a:r>
            <a:r>
              <a:rPr lang="fr-FR" sz="2000" kern="0" dirty="0" err="1">
                <a:latin typeface="Arial" pitchFamily="34" charset="0"/>
              </a:rPr>
              <a:t>nhân</a:t>
            </a:r>
            <a:r>
              <a:rPr lang="fr-FR" sz="2000" kern="0" dirty="0">
                <a:latin typeface="Arial" pitchFamily="34" charset="0"/>
              </a:rPr>
              <a:t> </a:t>
            </a:r>
            <a:r>
              <a:rPr lang="fr-FR" sz="2000" kern="0" dirty="0" err="1">
                <a:latin typeface="Arial" pitchFamily="34" charset="0"/>
              </a:rPr>
              <a:t>tiếp</a:t>
            </a:r>
            <a:r>
              <a:rPr lang="fr-FR" sz="2000" kern="0" dirty="0">
                <a:latin typeface="Arial" pitchFamily="34" charset="0"/>
              </a:rPr>
              <a:t> </a:t>
            </a:r>
            <a:r>
              <a:rPr lang="fr-FR" sz="2000" kern="0" dirty="0" err="1">
                <a:latin typeface="Arial" pitchFamily="34" charset="0"/>
              </a:rPr>
              <a:t>tục</a:t>
            </a:r>
            <a:r>
              <a:rPr lang="fr-FR" sz="2000" kern="0" dirty="0">
                <a:latin typeface="Arial" pitchFamily="34" charset="0"/>
              </a:rPr>
              <a:t> </a:t>
            </a:r>
            <a:r>
              <a:rPr lang="fr-FR" sz="2000" kern="0" dirty="0" err="1">
                <a:latin typeface="Arial" pitchFamily="34" charset="0"/>
              </a:rPr>
              <a:t>sử</a:t>
            </a:r>
            <a:r>
              <a:rPr lang="fr-FR" sz="2000" kern="0" dirty="0">
                <a:latin typeface="Arial" pitchFamily="34" charset="0"/>
              </a:rPr>
              <a:t> </a:t>
            </a:r>
            <a:r>
              <a:rPr lang="fr-FR" sz="2000" kern="0" dirty="0" err="1">
                <a:latin typeface="Arial" pitchFamily="34" charset="0"/>
              </a:rPr>
              <a:t>dụng</a:t>
            </a:r>
            <a:r>
              <a:rPr lang="fr-FR" sz="2000" kern="0" dirty="0">
                <a:latin typeface="Arial" pitchFamily="34" charset="0"/>
              </a:rPr>
              <a:t> </a:t>
            </a:r>
            <a:r>
              <a:rPr lang="vi-VN" sz="2000" kern="0" dirty="0">
                <a:latin typeface="Arial" pitchFamily="34" charset="0"/>
              </a:rPr>
              <a:t>heroin</a:t>
            </a:r>
            <a:r>
              <a:rPr lang="fr-FR" sz="2000" kern="0" dirty="0">
                <a:latin typeface="Arial" pitchFamily="34" charset="0"/>
              </a:rPr>
              <a:t>;</a:t>
            </a:r>
          </a:p>
          <a:p>
            <a:pPr marL="361950" indent="-361950" algn="just" eaLnBrk="1" hangingPunct="1">
              <a:lnSpc>
                <a:spcPct val="150000"/>
              </a:lnSpc>
              <a:spcBef>
                <a:spcPts val="0"/>
              </a:spcBef>
              <a:spcAft>
                <a:spcPts val="0"/>
              </a:spcAft>
              <a:buClr>
                <a:srgbClr val="F8F8F8"/>
              </a:buClr>
              <a:buFont typeface="Wingdings" pitchFamily="2" charset="2"/>
              <a:buChar char="q"/>
              <a:defRPr/>
            </a:pPr>
            <a:r>
              <a:rPr lang="fr-FR" sz="2000" kern="0" dirty="0">
                <a:latin typeface="Arial" pitchFamily="34" charset="0"/>
              </a:rPr>
              <a:t>- </a:t>
            </a:r>
            <a:r>
              <a:rPr lang="en-US" sz="2000" kern="0" dirty="0" err="1">
                <a:latin typeface="Arial" pitchFamily="34" charset="0"/>
              </a:rPr>
              <a:t>Tỷ</a:t>
            </a:r>
            <a:r>
              <a:rPr lang="en-US" sz="2000" kern="0" dirty="0">
                <a:latin typeface="Arial" pitchFamily="34" charset="0"/>
              </a:rPr>
              <a:t> </a:t>
            </a:r>
            <a:r>
              <a:rPr lang="en-US" sz="2000" kern="0" dirty="0" err="1">
                <a:latin typeface="Arial" pitchFamily="34" charset="0"/>
              </a:rPr>
              <a:t>lệ</a:t>
            </a:r>
            <a:r>
              <a:rPr lang="en-US" sz="2000" kern="0" dirty="0">
                <a:latin typeface="Arial" pitchFamily="34" charset="0"/>
              </a:rPr>
              <a:t> </a:t>
            </a:r>
            <a:r>
              <a:rPr lang="en-US" sz="2000" kern="0" dirty="0" err="1">
                <a:latin typeface="Arial" pitchFamily="34" charset="0"/>
              </a:rPr>
              <a:t>nhiễm</a:t>
            </a:r>
            <a:r>
              <a:rPr lang="en-US" sz="2000" kern="0" dirty="0">
                <a:latin typeface="Arial" pitchFamily="34" charset="0"/>
              </a:rPr>
              <a:t> HIV </a:t>
            </a:r>
            <a:r>
              <a:rPr lang="en-US" sz="2000" kern="0" dirty="0" err="1">
                <a:latin typeface="Arial" pitchFamily="34" charset="0"/>
              </a:rPr>
              <a:t>mới</a:t>
            </a:r>
            <a:r>
              <a:rPr lang="en-US" sz="2000" kern="0" dirty="0">
                <a:latin typeface="Arial" pitchFamily="34" charset="0"/>
              </a:rPr>
              <a:t> </a:t>
            </a:r>
            <a:r>
              <a:rPr lang="en-US" sz="2000" kern="0" dirty="0" err="1">
                <a:latin typeface="Arial" pitchFamily="34" charset="0"/>
              </a:rPr>
              <a:t>trong</a:t>
            </a:r>
            <a:r>
              <a:rPr lang="en-US" sz="2000" kern="0" dirty="0">
                <a:latin typeface="Arial" pitchFamily="34" charset="0"/>
              </a:rPr>
              <a:t> </a:t>
            </a:r>
            <a:r>
              <a:rPr lang="en-US" sz="2000" kern="0" dirty="0" err="1">
                <a:latin typeface="Arial" pitchFamily="34" charset="0"/>
              </a:rPr>
              <a:t>bệnh</a:t>
            </a:r>
            <a:r>
              <a:rPr lang="en-US" sz="2000" kern="0" dirty="0">
                <a:latin typeface="Arial" pitchFamily="34" charset="0"/>
              </a:rPr>
              <a:t> </a:t>
            </a:r>
            <a:r>
              <a:rPr lang="en-US" sz="2000" kern="0" dirty="0" err="1">
                <a:latin typeface="Arial" pitchFamily="34" charset="0"/>
              </a:rPr>
              <a:t>nhân</a:t>
            </a:r>
            <a:r>
              <a:rPr lang="en-US" sz="2000" kern="0" dirty="0">
                <a:latin typeface="Arial" pitchFamily="34" charset="0"/>
              </a:rPr>
              <a:t> </a:t>
            </a:r>
            <a:r>
              <a:rPr lang="en-US" sz="2000" kern="0" dirty="0" err="1">
                <a:latin typeface="Arial" pitchFamily="34" charset="0"/>
              </a:rPr>
              <a:t>tham</a:t>
            </a:r>
            <a:r>
              <a:rPr lang="en-US" sz="2000" kern="0" dirty="0">
                <a:latin typeface="Arial" pitchFamily="34" charset="0"/>
              </a:rPr>
              <a:t> </a:t>
            </a:r>
            <a:r>
              <a:rPr lang="en-US" sz="2000" kern="0" dirty="0" err="1">
                <a:latin typeface="Arial" pitchFamily="34" charset="0"/>
              </a:rPr>
              <a:t>gia</a:t>
            </a:r>
            <a:r>
              <a:rPr lang="en-US" sz="2000" kern="0" dirty="0">
                <a:latin typeface="Arial" pitchFamily="34" charset="0"/>
              </a:rPr>
              <a:t> </a:t>
            </a:r>
            <a:r>
              <a:rPr lang="en-US" sz="2000" kern="0" dirty="0" err="1">
                <a:latin typeface="Arial" pitchFamily="34" charset="0"/>
              </a:rPr>
              <a:t>điều</a:t>
            </a:r>
            <a:r>
              <a:rPr lang="en-US" sz="2000" kern="0" dirty="0">
                <a:latin typeface="Arial" pitchFamily="34" charset="0"/>
              </a:rPr>
              <a:t> </a:t>
            </a:r>
            <a:r>
              <a:rPr lang="en-US" sz="2000" kern="0" dirty="0" err="1">
                <a:latin typeface="Arial" pitchFamily="34" charset="0"/>
              </a:rPr>
              <a:t>trị</a:t>
            </a:r>
            <a:r>
              <a:rPr lang="en-US" sz="2000" kern="0" dirty="0">
                <a:latin typeface="Arial" pitchFamily="34" charset="0"/>
              </a:rPr>
              <a:t>: </a:t>
            </a:r>
            <a:r>
              <a:rPr lang="en-US" sz="2800" kern="0" dirty="0">
                <a:latin typeface="Arial" pitchFamily="34" charset="0"/>
              </a:rPr>
              <a:t>0,5%</a:t>
            </a:r>
            <a:endParaRPr lang="en-US" sz="2000" kern="0" dirty="0">
              <a:latin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571607F9-023A-48E4-B0F9-2079092FD91B}"/>
              </a:ext>
            </a:extLst>
          </p:cNvPr>
          <p:cNvSpPr txBox="1">
            <a:spLocks noChangeArrowheads="1"/>
          </p:cNvSpPr>
          <p:nvPr/>
        </p:nvSpPr>
        <p:spPr bwMode="auto">
          <a:xfrm>
            <a:off x="779463" y="1766888"/>
            <a:ext cx="7678737"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algn="r" eaLnBrk="1" hangingPunct="1"/>
            <a:r>
              <a:rPr lang="en-US" altLang="en-US" sz="4400" b="1">
                <a:solidFill>
                  <a:srgbClr val="000000"/>
                </a:solidFill>
                <a:latin typeface="Verdana" panose="020B0604030504040204" pitchFamily="34" charset="0"/>
              </a:rPr>
              <a:t>Lịch sử của Methadone</a:t>
            </a:r>
          </a:p>
        </p:txBody>
      </p:sp>
      <p:sp>
        <p:nvSpPr>
          <p:cNvPr id="19459" name="Rectangle 3">
            <a:extLst>
              <a:ext uri="{FF2B5EF4-FFF2-40B4-BE49-F238E27FC236}">
                <a16:creationId xmlns:a16="http://schemas.microsoft.com/office/drawing/2014/main" id="{E2ED6E26-D755-4121-B562-1F02B95B0C54}"/>
              </a:ext>
            </a:extLst>
          </p:cNvPr>
          <p:cNvSpPr txBox="1">
            <a:spLocks noChangeArrowheads="1"/>
          </p:cNvSpPr>
          <p:nvPr/>
        </p:nvSpPr>
        <p:spPr bwMode="auto">
          <a:xfrm>
            <a:off x="381000" y="2860675"/>
            <a:ext cx="8077200" cy="1254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algn="r" eaLnBrk="1" hangingPunct="1">
              <a:spcBef>
                <a:spcPts val="600"/>
              </a:spcBef>
              <a:buFont typeface="Wingdings" panose="05000000000000000000" pitchFamily="2" charset="2"/>
              <a:buNone/>
            </a:pPr>
            <a:r>
              <a:rPr lang="en-US" altLang="en-US" sz="3000">
                <a:solidFill>
                  <a:srgbClr val="3C6507"/>
                </a:solidFill>
                <a:latin typeface="Tahoma" panose="020B0604030504040204" pitchFamily="34" charset="0"/>
              </a:rPr>
              <a:t>Trường Đại học Rockefeller: </a:t>
            </a:r>
          </a:p>
          <a:p>
            <a:pPr algn="r" eaLnBrk="1" hangingPunct="1">
              <a:spcBef>
                <a:spcPts val="600"/>
              </a:spcBef>
              <a:buFont typeface="Wingdings" panose="05000000000000000000" pitchFamily="2" charset="2"/>
              <a:buNone/>
            </a:pPr>
            <a:r>
              <a:rPr lang="en-US" altLang="en-US" sz="3000">
                <a:solidFill>
                  <a:srgbClr val="3C6507"/>
                </a:solidFill>
                <a:latin typeface="Tahoma" panose="020B0604030504040204" pitchFamily="34" charset="0"/>
              </a:rPr>
              <a:t>Chương trình đầu tiên</a:t>
            </a:r>
          </a:p>
          <a:p>
            <a:pPr algn="r" eaLnBrk="1" hangingPunct="1">
              <a:spcBef>
                <a:spcPts val="600"/>
              </a:spcBef>
              <a:buFont typeface="Wingdings" panose="05000000000000000000" pitchFamily="2" charset="2"/>
              <a:buNone/>
            </a:pPr>
            <a:endParaRPr lang="en-US" altLang="en-US" sz="3000">
              <a:solidFill>
                <a:srgbClr val="3C6507"/>
              </a:solidFill>
              <a:latin typeface="Tahoma" panose="020B0604030504040204" pitchFamily="34" charset="0"/>
            </a:endParaRPr>
          </a:p>
          <a:p>
            <a:pPr algn="r" eaLnBrk="1" hangingPunct="1">
              <a:spcBef>
                <a:spcPts val="600"/>
              </a:spcBef>
              <a:buFont typeface="Wingdings" panose="05000000000000000000" pitchFamily="2" charset="2"/>
              <a:buNone/>
            </a:pPr>
            <a:endParaRPr lang="en-US" altLang="en-US" sz="3000">
              <a:solidFill>
                <a:srgbClr val="3C6507"/>
              </a:solidFill>
              <a:latin typeface="Tahoma" panose="020B0604030504040204" pitchFamily="34" charset="0"/>
            </a:endParaRPr>
          </a:p>
          <a:p>
            <a:pPr algn="r" eaLnBrk="1" hangingPunct="1">
              <a:spcBef>
                <a:spcPts val="600"/>
              </a:spcBef>
              <a:buFont typeface="Wingdings" panose="05000000000000000000" pitchFamily="2" charset="2"/>
              <a:buNone/>
            </a:pPr>
            <a:endParaRPr lang="en-US" altLang="en-US" sz="3000">
              <a:solidFill>
                <a:srgbClr val="3C6507"/>
              </a:solidFill>
            </a:endParaRPr>
          </a:p>
          <a:p>
            <a:pPr algn="r" eaLnBrk="1" hangingPunct="1">
              <a:spcBef>
                <a:spcPts val="600"/>
              </a:spcBef>
              <a:buFont typeface="Wingdings" panose="05000000000000000000" pitchFamily="2" charset="2"/>
              <a:buNone/>
            </a:pPr>
            <a:endParaRPr lang="en-US" altLang="en-US" b="1">
              <a:solidFill>
                <a:srgbClr val="3C6507"/>
              </a:solidFill>
              <a:latin typeface="Verdana" panose="020B0604030504040204" pitchFamily="34"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a:extLst>
              <a:ext uri="{FF2B5EF4-FFF2-40B4-BE49-F238E27FC236}">
                <a16:creationId xmlns:a16="http://schemas.microsoft.com/office/drawing/2014/main" id="{4C15F30B-3796-4EAC-878D-DC5D61E2F5E3}"/>
              </a:ext>
            </a:extLst>
          </p:cNvPr>
          <p:cNvSpPr>
            <a:spLocks noGrp="1"/>
          </p:cNvSpPr>
          <p:nvPr>
            <p:ph type="title"/>
          </p:nvPr>
        </p:nvSpPr>
        <p:spPr>
          <a:xfrm>
            <a:off x="609600" y="0"/>
            <a:ext cx="8229600" cy="838200"/>
          </a:xfrm>
        </p:spPr>
        <p:txBody>
          <a:bodyPr/>
          <a:lstStyle/>
          <a:p>
            <a:r>
              <a:rPr lang="en-US" altLang="en-US" dirty="0"/>
              <a:t>4. </a:t>
            </a:r>
            <a:r>
              <a:rPr lang="en-US" altLang="en-US" dirty="0" err="1"/>
              <a:t>Giảm</a:t>
            </a:r>
            <a:r>
              <a:rPr lang="en-US" altLang="en-US" dirty="0"/>
              <a:t> </a:t>
            </a:r>
            <a:r>
              <a:rPr lang="en-US" altLang="en-US" dirty="0" err="1"/>
              <a:t>hành</a:t>
            </a:r>
            <a:r>
              <a:rPr lang="en-US" altLang="en-US" dirty="0"/>
              <a:t> vi NC </a:t>
            </a:r>
            <a:r>
              <a:rPr lang="en-US" altLang="en-US" dirty="0" err="1"/>
              <a:t>lây</a:t>
            </a:r>
            <a:r>
              <a:rPr lang="en-US" altLang="en-US" dirty="0"/>
              <a:t> </a:t>
            </a:r>
            <a:r>
              <a:rPr lang="en-US" altLang="en-US" dirty="0" err="1"/>
              <a:t>nhiễm</a:t>
            </a:r>
            <a:r>
              <a:rPr lang="en-US" altLang="en-US" dirty="0"/>
              <a:t> HIV</a:t>
            </a:r>
          </a:p>
        </p:txBody>
      </p:sp>
      <p:sp>
        <p:nvSpPr>
          <p:cNvPr id="58372" name="Rectangle 5">
            <a:extLst>
              <a:ext uri="{FF2B5EF4-FFF2-40B4-BE49-F238E27FC236}">
                <a16:creationId xmlns:a16="http://schemas.microsoft.com/office/drawing/2014/main" id="{F1F0AE46-D7E2-4027-8505-1075FFEABAA9}"/>
              </a:ext>
            </a:extLst>
          </p:cNvPr>
          <p:cNvSpPr>
            <a:spLocks noChangeArrowheads="1"/>
          </p:cNvSpPr>
          <p:nvPr/>
        </p:nvSpPr>
        <p:spPr bwMode="auto">
          <a:xfrm>
            <a:off x="76200" y="2209800"/>
            <a:ext cx="44196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chemeClr val="hlink"/>
              </a:buClr>
              <a:buSzPct val="120000"/>
              <a:buFont typeface="Wingdings" panose="05000000000000000000" pitchFamily="2" charset="2"/>
              <a:buChar char="§"/>
              <a:defRPr sz="2800">
                <a:solidFill>
                  <a:schemeClr val="tx1"/>
                </a:solidFill>
                <a:latin typeface="Arial" panose="020B0604020202020204" pitchFamily="34" charset="0"/>
              </a:defRPr>
            </a:lvl1pPr>
            <a:lvl2pPr marL="571500" indent="-457200">
              <a:spcBef>
                <a:spcPct val="20000"/>
              </a:spcBef>
              <a:buClr>
                <a:schemeClr val="accent2"/>
              </a:buClr>
              <a:buSzPct val="60000"/>
              <a:buFont typeface="Wingdings" panose="05000000000000000000" pitchFamily="2" charset="2"/>
              <a:buChar char="n"/>
              <a:defRPr sz="2400">
                <a:solidFill>
                  <a:schemeClr val="tx1"/>
                </a:solidFill>
                <a:latin typeface="Arial" panose="020B0604020202020204" pitchFamily="34" charset="0"/>
              </a:defRPr>
            </a:lvl2pPr>
            <a:lvl3pPr marL="1143000" indent="-228600">
              <a:spcBef>
                <a:spcPct val="20000"/>
              </a:spcBef>
              <a:buClr>
                <a:schemeClr val="hlink"/>
              </a:buClr>
              <a:buSzPct val="60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tx1"/>
              </a:buClr>
              <a:buSzPct val="60000"/>
              <a:buFont typeface="Wingdings" panose="05000000000000000000" pitchFamily="2" charset="2"/>
              <a:buChar char="n"/>
              <a:defRPr sz="2000">
                <a:solidFill>
                  <a:schemeClr val="tx1"/>
                </a:solidFill>
                <a:latin typeface="Arial" panose="020B0604020202020204" pitchFamily="34" charset="0"/>
              </a:defRPr>
            </a:lvl4pPr>
            <a:lvl5pPr marL="2057400" indent="-228600">
              <a:spcBef>
                <a:spcPct val="20000"/>
              </a:spcBef>
              <a:buClr>
                <a:schemeClr val="tx1"/>
              </a:buClr>
              <a:buSzPct val="60000"/>
              <a:buFont typeface="Wingdings" panose="05000000000000000000" pitchFamily="2" charset="2"/>
              <a:buChar char="n"/>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0000"/>
              <a:buFont typeface="Wingdings" panose="05000000000000000000" pitchFamily="2" charset="2"/>
              <a:buChar char="n"/>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0000"/>
              <a:buFont typeface="Wingdings" panose="05000000000000000000" pitchFamily="2" charset="2"/>
              <a:buChar char="n"/>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0000"/>
              <a:buFont typeface="Wingdings" panose="05000000000000000000" pitchFamily="2" charset="2"/>
              <a:buChar char="n"/>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0000"/>
              <a:buFont typeface="Wingdings" panose="05000000000000000000" pitchFamily="2" charset="2"/>
              <a:buChar char="n"/>
              <a:defRPr sz="2000">
                <a:solidFill>
                  <a:schemeClr val="tx1"/>
                </a:solidFill>
                <a:latin typeface="Arial" panose="020B0604020202020204" pitchFamily="34" charset="0"/>
              </a:defRPr>
            </a:lvl9pPr>
          </a:lstStyle>
          <a:p>
            <a:pPr lvl="1" algn="just">
              <a:spcBef>
                <a:spcPts val="1200"/>
              </a:spcBef>
              <a:spcAft>
                <a:spcPts val="1200"/>
              </a:spcAft>
              <a:buClr>
                <a:srgbClr val="FF0000"/>
              </a:buClr>
              <a:buSzTx/>
              <a:buFontTx/>
              <a:buAutoNum type="arabicPeriod"/>
            </a:pPr>
            <a:r>
              <a:rPr lang="vi-VN" altLang="en-US" sz="2200" dirty="0">
                <a:cs typeface="Arial" panose="020B0604020202020204" pitchFamily="34" charset="0"/>
              </a:rPr>
              <a:t>Tỷ lệ sử dụng chung BKT cũng giảm đi rõ rệt chỉ còn 2% (trước ĐT là 21,08%)</a:t>
            </a:r>
            <a:r>
              <a:rPr lang="en-US" altLang="en-US" sz="2200" dirty="0">
                <a:cs typeface="Arial" panose="020B0604020202020204" pitchFamily="34" charset="0"/>
              </a:rPr>
              <a:t>.</a:t>
            </a:r>
            <a:endParaRPr lang="vi-VN" altLang="en-US" sz="2200" dirty="0">
              <a:cs typeface="Arial" panose="020B0604020202020204" pitchFamily="34" charset="0"/>
            </a:endParaRPr>
          </a:p>
          <a:p>
            <a:pPr lvl="1" algn="just">
              <a:spcBef>
                <a:spcPts val="1200"/>
              </a:spcBef>
              <a:spcAft>
                <a:spcPts val="1200"/>
              </a:spcAft>
              <a:buClr>
                <a:srgbClr val="FF0000"/>
              </a:buClr>
              <a:buSzTx/>
              <a:buFontTx/>
              <a:buAutoNum type="arabicPeriod"/>
            </a:pPr>
            <a:r>
              <a:rPr lang="vi-VN" altLang="en-US" sz="2200" dirty="0">
                <a:cs typeface="Arial" panose="020B0604020202020204" pitchFamily="34" charset="0"/>
              </a:rPr>
              <a:t>T</a:t>
            </a:r>
            <a:r>
              <a:rPr lang="en-US" altLang="en-US" sz="2200" dirty="0">
                <a:cs typeface="Arial" panose="020B0604020202020204" pitchFamily="34" charset="0"/>
              </a:rPr>
              <a:t>ỷ</a:t>
            </a:r>
            <a:r>
              <a:rPr lang="vi-VN" altLang="en-US" sz="2200" dirty="0">
                <a:cs typeface="Arial" panose="020B0604020202020204" pitchFamily="34" charset="0"/>
              </a:rPr>
              <a:t> lệ sử dụng BCS thường xuyên với BTTX và PNMD trước ĐT lần lượt là 36.3% và 92.9% thì sau 12 tháng </a:t>
            </a:r>
            <a:r>
              <a:rPr lang="en-US" altLang="en-US" sz="2200" dirty="0">
                <a:cs typeface="Arial" panose="020B0604020202020204" pitchFamily="34" charset="0"/>
              </a:rPr>
              <a:t>ĐT</a:t>
            </a:r>
            <a:r>
              <a:rPr lang="vi-VN" altLang="en-US" sz="2200" dirty="0">
                <a:cs typeface="Arial" panose="020B0604020202020204" pitchFamily="34" charset="0"/>
              </a:rPr>
              <a:t>  tăng lên lần lượt là 37.5% và 95.8%, sau 24 tháng </a:t>
            </a:r>
            <a:r>
              <a:rPr lang="en-US" altLang="en-US" sz="2200" dirty="0">
                <a:cs typeface="Arial" panose="020B0604020202020204" pitchFamily="34" charset="0"/>
              </a:rPr>
              <a:t>ĐT</a:t>
            </a:r>
            <a:r>
              <a:rPr lang="vi-VN" altLang="en-US" sz="2200" dirty="0">
                <a:cs typeface="Arial" panose="020B0604020202020204" pitchFamily="34" charset="0"/>
              </a:rPr>
              <a:t> đã tăng lên 43.95% và 96.77%.</a:t>
            </a:r>
          </a:p>
        </p:txBody>
      </p:sp>
      <p:graphicFrame>
        <p:nvGraphicFramePr>
          <p:cNvPr id="58373" name="Object 5">
            <a:extLst>
              <a:ext uri="{FF2B5EF4-FFF2-40B4-BE49-F238E27FC236}">
                <a16:creationId xmlns:a16="http://schemas.microsoft.com/office/drawing/2014/main" id="{C9C4B6FF-AB49-4F4A-BEFB-20236247A714}"/>
              </a:ext>
            </a:extLst>
          </p:cNvPr>
          <p:cNvGraphicFramePr>
            <a:graphicFrameLocks noChangeAspect="1"/>
          </p:cNvGraphicFramePr>
          <p:nvPr/>
        </p:nvGraphicFramePr>
        <p:xfrm>
          <a:off x="4572000" y="2209800"/>
          <a:ext cx="4343400" cy="4191000"/>
        </p:xfrm>
        <a:graphic>
          <a:graphicData uri="http://schemas.openxmlformats.org/presentationml/2006/ole">
            <mc:AlternateContent xmlns:mc="http://schemas.openxmlformats.org/markup-compatibility/2006">
              <mc:Choice xmlns:v="urn:schemas-microsoft-com:vml" Requires="v">
                <p:oleObj spid="_x0000_s7176" name="Chart" r:id="rId3" imgW="6124592" imgH="4143254" progId="Excel.Sheet.8">
                  <p:embed/>
                </p:oleObj>
              </mc:Choice>
              <mc:Fallback>
                <p:oleObj name="Chart" r:id="rId3" imgW="6124592" imgH="4143254" progId="Excel.Sheet.8">
                  <p:embed/>
                  <p:pic>
                    <p:nvPicPr>
                      <p:cNvPr id="58373" name="Object 5">
                        <a:extLst>
                          <a:ext uri="{FF2B5EF4-FFF2-40B4-BE49-F238E27FC236}">
                            <a16:creationId xmlns:a16="http://schemas.microsoft.com/office/drawing/2014/main" id="{C9C4B6FF-AB49-4F4A-BEFB-20236247A71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2209800"/>
                        <a:ext cx="4343400" cy="419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8374" name="Rectangle 2">
            <a:extLst>
              <a:ext uri="{FF2B5EF4-FFF2-40B4-BE49-F238E27FC236}">
                <a16:creationId xmlns:a16="http://schemas.microsoft.com/office/drawing/2014/main" id="{809CE4C1-2F72-4D7E-B869-55F92FBF1D29}"/>
              </a:ext>
            </a:extLst>
          </p:cNvPr>
          <p:cNvSpPr>
            <a:spLocks noRot="1" noChangeArrowheads="1"/>
          </p:cNvSpPr>
          <p:nvPr/>
        </p:nvSpPr>
        <p:spPr bwMode="auto">
          <a:xfrm>
            <a:off x="76200" y="1068421"/>
            <a:ext cx="8865140" cy="762000"/>
          </a:xfrm>
          <a:prstGeom prst="rect">
            <a:avLst/>
          </a:prstGeom>
          <a:solidFill>
            <a:schemeClr val="bg2"/>
          </a:solidFill>
          <a:ln w="9525">
            <a:solidFill>
              <a:srgbClr val="FFFFFF"/>
            </a:solidFill>
            <a:miter lim="800000"/>
            <a:headEnd/>
            <a:tailEnd/>
          </a:ln>
        </p:spPr>
        <p:txBody>
          <a:bodyPr anchor="ctr"/>
          <a:lstStyle>
            <a:lvl1pPr>
              <a:spcBef>
                <a:spcPct val="20000"/>
              </a:spcBef>
              <a:buClr>
                <a:schemeClr val="hlink"/>
              </a:buClr>
              <a:buSzPct val="120000"/>
              <a:buFont typeface="Wingdings" panose="05000000000000000000" pitchFamily="2" charset="2"/>
              <a:buChar char="§"/>
              <a:defRPr sz="2800">
                <a:solidFill>
                  <a:schemeClr val="tx1"/>
                </a:solidFill>
                <a:latin typeface="Arial" panose="020B0604020202020204" pitchFamily="34" charset="0"/>
              </a:defRPr>
            </a:lvl1pPr>
            <a:lvl2pPr marL="742950" indent="-285750">
              <a:spcBef>
                <a:spcPct val="20000"/>
              </a:spcBef>
              <a:buClr>
                <a:schemeClr val="accent2"/>
              </a:buClr>
              <a:buSzPct val="60000"/>
              <a:buFont typeface="Wingdings" panose="05000000000000000000" pitchFamily="2" charset="2"/>
              <a:buChar char="n"/>
              <a:defRPr sz="2400">
                <a:solidFill>
                  <a:schemeClr val="tx1"/>
                </a:solidFill>
                <a:latin typeface="Arial" panose="020B0604020202020204" pitchFamily="34" charset="0"/>
              </a:defRPr>
            </a:lvl2pPr>
            <a:lvl3pPr marL="1143000" indent="-228600">
              <a:spcBef>
                <a:spcPct val="20000"/>
              </a:spcBef>
              <a:buClr>
                <a:schemeClr val="hlink"/>
              </a:buClr>
              <a:buSzPct val="60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tx1"/>
              </a:buClr>
              <a:buSzPct val="60000"/>
              <a:buFont typeface="Wingdings" panose="05000000000000000000" pitchFamily="2" charset="2"/>
              <a:buChar char="n"/>
              <a:defRPr sz="2000">
                <a:solidFill>
                  <a:schemeClr val="tx1"/>
                </a:solidFill>
                <a:latin typeface="Arial" panose="020B0604020202020204" pitchFamily="34" charset="0"/>
              </a:defRPr>
            </a:lvl4pPr>
            <a:lvl5pPr marL="2057400" indent="-228600">
              <a:spcBef>
                <a:spcPct val="20000"/>
              </a:spcBef>
              <a:buClr>
                <a:schemeClr val="tx1"/>
              </a:buClr>
              <a:buSzPct val="60000"/>
              <a:buFont typeface="Wingdings" panose="05000000000000000000" pitchFamily="2" charset="2"/>
              <a:buChar char="n"/>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1"/>
              </a:buClr>
              <a:buSzPct val="60000"/>
              <a:buFont typeface="Wingdings" panose="05000000000000000000" pitchFamily="2" charset="2"/>
              <a:buChar char="n"/>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1"/>
              </a:buClr>
              <a:buSzPct val="60000"/>
              <a:buFont typeface="Wingdings" panose="05000000000000000000" pitchFamily="2" charset="2"/>
              <a:buChar char="n"/>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1"/>
              </a:buClr>
              <a:buSzPct val="60000"/>
              <a:buFont typeface="Wingdings" panose="05000000000000000000" pitchFamily="2" charset="2"/>
              <a:buChar char="n"/>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1"/>
              </a:buClr>
              <a:buSzPct val="60000"/>
              <a:buFont typeface="Wingdings" panose="05000000000000000000" pitchFamily="2" charset="2"/>
              <a:buChar char="n"/>
              <a:defRPr sz="2000">
                <a:solidFill>
                  <a:schemeClr val="tx1"/>
                </a:solidFill>
                <a:latin typeface="Arial" panose="020B0604020202020204" pitchFamily="34" charset="0"/>
              </a:defRPr>
            </a:lvl9pPr>
          </a:lstStyle>
          <a:p>
            <a:pPr algn="ctr" eaLnBrk="1" hangingPunct="1">
              <a:spcBef>
                <a:spcPct val="0"/>
              </a:spcBef>
              <a:buClrTx/>
              <a:buSzTx/>
              <a:buFontTx/>
              <a:buNone/>
            </a:pPr>
            <a:r>
              <a:rPr lang="fr-FR" altLang="en-US" sz="2000" dirty="0" err="1">
                <a:cs typeface="Arial" panose="020B0604020202020204" pitchFamily="34" charset="0"/>
              </a:rPr>
              <a:t>Tỉ</a:t>
            </a:r>
            <a:r>
              <a:rPr lang="fr-FR" altLang="en-US" sz="2000" dirty="0">
                <a:cs typeface="Arial" panose="020B0604020202020204" pitchFamily="34" charset="0"/>
              </a:rPr>
              <a:t> </a:t>
            </a:r>
            <a:r>
              <a:rPr lang="fr-FR" altLang="en-US" sz="2000" dirty="0" err="1">
                <a:cs typeface="Arial" panose="020B0604020202020204" pitchFamily="34" charset="0"/>
              </a:rPr>
              <a:t>lệ</a:t>
            </a:r>
            <a:r>
              <a:rPr lang="fr-FR" altLang="en-US" sz="2000" dirty="0">
                <a:cs typeface="Arial" panose="020B0604020202020204" pitchFamily="34" charset="0"/>
              </a:rPr>
              <a:t> BN </a:t>
            </a:r>
            <a:r>
              <a:rPr lang="fr-FR" altLang="en-US" sz="2000" dirty="0" err="1">
                <a:cs typeface="Arial" panose="020B0604020202020204" pitchFamily="34" charset="0"/>
              </a:rPr>
              <a:t>còn</a:t>
            </a:r>
            <a:r>
              <a:rPr lang="fr-FR" altLang="en-US" sz="2000" dirty="0">
                <a:cs typeface="Arial" panose="020B0604020202020204" pitchFamily="34" charset="0"/>
              </a:rPr>
              <a:t> TCMT </a:t>
            </a:r>
            <a:r>
              <a:rPr lang="fr-FR" altLang="en-US" sz="2000" dirty="0" err="1">
                <a:cs typeface="Arial" panose="020B0604020202020204" pitchFamily="34" charset="0"/>
              </a:rPr>
              <a:t>còn</a:t>
            </a:r>
            <a:r>
              <a:rPr lang="fr-FR" altLang="en-US" sz="2000" dirty="0">
                <a:cs typeface="Arial" panose="020B0604020202020204" pitchFamily="34" charset="0"/>
              </a:rPr>
              <a:t> </a:t>
            </a:r>
            <a:r>
              <a:rPr lang="fr-FR" altLang="en-US" sz="2000" dirty="0" err="1">
                <a:cs typeface="Arial" panose="020B0604020202020204" pitchFamily="34" charset="0"/>
              </a:rPr>
              <a:t>sử</a:t>
            </a:r>
            <a:r>
              <a:rPr lang="fr-FR" altLang="en-US" sz="2000" dirty="0">
                <a:cs typeface="Arial" panose="020B0604020202020204" pitchFamily="34" charset="0"/>
              </a:rPr>
              <a:t> </a:t>
            </a:r>
            <a:r>
              <a:rPr lang="fr-FR" altLang="en-US" sz="2000" dirty="0" err="1">
                <a:cs typeface="Arial" panose="020B0604020202020204" pitchFamily="34" charset="0"/>
              </a:rPr>
              <a:t>dụng</a:t>
            </a:r>
            <a:r>
              <a:rPr lang="fr-FR" altLang="en-US" sz="2000" dirty="0">
                <a:cs typeface="Arial" panose="020B0604020202020204" pitchFamily="34" charset="0"/>
              </a:rPr>
              <a:t> </a:t>
            </a:r>
            <a:r>
              <a:rPr lang="fr-FR" altLang="en-US" sz="2000" dirty="0" err="1">
                <a:cs typeface="Arial" panose="020B0604020202020204" pitchFamily="34" charset="0"/>
              </a:rPr>
              <a:t>chung</a:t>
            </a:r>
            <a:r>
              <a:rPr lang="fr-FR" altLang="en-US" sz="2000" dirty="0">
                <a:cs typeface="Arial" panose="020B0604020202020204" pitchFamily="34" charset="0"/>
              </a:rPr>
              <a:t> BKT </a:t>
            </a:r>
            <a:r>
              <a:rPr lang="fr-FR" altLang="en-US" sz="2000" dirty="0" err="1">
                <a:cs typeface="Arial" panose="020B0604020202020204" pitchFamily="34" charset="0"/>
              </a:rPr>
              <a:t>giảm</a:t>
            </a:r>
            <a:r>
              <a:rPr lang="fr-FR" altLang="en-US" sz="2000" dirty="0">
                <a:cs typeface="Arial" panose="020B0604020202020204" pitchFamily="34" charset="0"/>
              </a:rPr>
              <a:t> </a:t>
            </a:r>
            <a:r>
              <a:rPr lang="fr-FR" altLang="en-US" sz="2000" dirty="0" err="1">
                <a:cs typeface="Arial" panose="020B0604020202020204" pitchFamily="34" charset="0"/>
              </a:rPr>
              <a:t>hẳn</a:t>
            </a:r>
            <a:r>
              <a:rPr lang="fr-FR" altLang="en-US" sz="2000" dirty="0">
                <a:cs typeface="Arial" panose="020B0604020202020204" pitchFamily="34" charset="0"/>
              </a:rPr>
              <a:t> </a:t>
            </a:r>
            <a:r>
              <a:rPr lang="fr-FR" altLang="en-US" sz="2000" dirty="0" err="1">
                <a:cs typeface="Arial" panose="020B0604020202020204" pitchFamily="34" charset="0"/>
              </a:rPr>
              <a:t>và</a:t>
            </a:r>
            <a:r>
              <a:rPr lang="fr-FR" altLang="en-US" sz="2000" dirty="0">
                <a:cs typeface="Arial" panose="020B0604020202020204" pitchFamily="34" charset="0"/>
              </a:rPr>
              <a:t> </a:t>
            </a:r>
            <a:r>
              <a:rPr lang="fr-FR" altLang="en-US" sz="2000" dirty="0" err="1">
                <a:cs typeface="Arial" panose="020B0604020202020204" pitchFamily="34" charset="0"/>
              </a:rPr>
              <a:t>tỉ</a:t>
            </a:r>
            <a:r>
              <a:rPr lang="fr-FR" altLang="en-US" sz="2000" dirty="0">
                <a:cs typeface="Arial" panose="020B0604020202020204" pitchFamily="34" charset="0"/>
              </a:rPr>
              <a:t> </a:t>
            </a:r>
            <a:r>
              <a:rPr lang="fr-FR" altLang="en-US" sz="2000" dirty="0" err="1">
                <a:cs typeface="Arial" panose="020B0604020202020204" pitchFamily="34" charset="0"/>
              </a:rPr>
              <a:t>lệ</a:t>
            </a:r>
            <a:r>
              <a:rPr lang="fr-FR" altLang="en-US" sz="2000" dirty="0">
                <a:cs typeface="Arial" panose="020B0604020202020204" pitchFamily="34" charset="0"/>
              </a:rPr>
              <a:t> BN </a:t>
            </a:r>
            <a:r>
              <a:rPr lang="fr-FR" altLang="en-US" sz="2000" dirty="0" err="1">
                <a:cs typeface="Arial" panose="020B0604020202020204" pitchFamily="34" charset="0"/>
              </a:rPr>
              <a:t>sử</a:t>
            </a:r>
            <a:r>
              <a:rPr lang="fr-FR" altLang="en-US" sz="2000" dirty="0">
                <a:cs typeface="Arial" panose="020B0604020202020204" pitchFamily="34" charset="0"/>
              </a:rPr>
              <a:t> </a:t>
            </a:r>
            <a:r>
              <a:rPr lang="fr-FR" altLang="en-US" sz="2000" dirty="0" err="1">
                <a:cs typeface="Arial" panose="020B0604020202020204" pitchFamily="34" charset="0"/>
              </a:rPr>
              <a:t>dụng</a:t>
            </a:r>
            <a:r>
              <a:rPr lang="fr-FR" altLang="en-US" sz="2000" dirty="0">
                <a:cs typeface="Arial" panose="020B0604020202020204" pitchFamily="34" charset="0"/>
              </a:rPr>
              <a:t> BCS </a:t>
            </a:r>
            <a:r>
              <a:rPr lang="fr-FR" altLang="en-US" sz="2000" dirty="0" err="1">
                <a:cs typeface="Arial" panose="020B0604020202020204" pitchFamily="34" charset="0"/>
              </a:rPr>
              <a:t>thường</a:t>
            </a:r>
            <a:r>
              <a:rPr lang="fr-FR" altLang="en-US" sz="2000" dirty="0">
                <a:cs typeface="Arial" panose="020B0604020202020204" pitchFamily="34" charset="0"/>
              </a:rPr>
              <a:t> </a:t>
            </a:r>
            <a:r>
              <a:rPr lang="fr-FR" altLang="en-US" sz="2000" dirty="0" err="1">
                <a:cs typeface="Arial" panose="020B0604020202020204" pitchFamily="34" charset="0"/>
              </a:rPr>
              <a:t>xuyên</a:t>
            </a:r>
            <a:r>
              <a:rPr lang="fr-FR" altLang="en-US" sz="2000" dirty="0">
                <a:cs typeface="Arial" panose="020B0604020202020204" pitchFamily="34" charset="0"/>
              </a:rPr>
              <a:t> </a:t>
            </a:r>
            <a:r>
              <a:rPr lang="fr-FR" altLang="en-US" sz="2000" dirty="0" err="1">
                <a:cs typeface="Arial" panose="020B0604020202020204" pitchFamily="34" charset="0"/>
              </a:rPr>
              <a:t>tăng</a:t>
            </a:r>
            <a:r>
              <a:rPr lang="fr-FR" altLang="en-US" sz="2000" dirty="0">
                <a:cs typeface="Arial" panose="020B0604020202020204" pitchFamily="34" charset="0"/>
              </a:rPr>
              <a:t> </a:t>
            </a:r>
            <a:r>
              <a:rPr lang="fr-FR" altLang="en-US" sz="2000" dirty="0" err="1">
                <a:cs typeface="Arial" panose="020B0604020202020204" pitchFamily="34" charset="0"/>
              </a:rPr>
              <a:t>lên</a:t>
            </a:r>
            <a:r>
              <a:rPr lang="fr-FR" altLang="en-US" sz="2000" dirty="0">
                <a:cs typeface="Arial" panose="020B0604020202020204" pitchFamily="34" charset="0"/>
              </a:rPr>
              <a:t> </a:t>
            </a:r>
            <a:r>
              <a:rPr lang="fr-FR" altLang="en-US" sz="2000" dirty="0" err="1">
                <a:cs typeface="Arial" panose="020B0604020202020204" pitchFamily="34" charset="0"/>
              </a:rPr>
              <a:t>theo</a:t>
            </a:r>
            <a:r>
              <a:rPr lang="fr-FR" altLang="en-US" sz="2000" dirty="0">
                <a:cs typeface="Arial" panose="020B0604020202020204" pitchFamily="34" charset="0"/>
              </a:rPr>
              <a:t> </a:t>
            </a:r>
            <a:r>
              <a:rPr lang="fr-FR" altLang="en-US" sz="2000" dirty="0" err="1">
                <a:cs typeface="Arial" panose="020B0604020202020204" pitchFamily="34" charset="0"/>
              </a:rPr>
              <a:t>thời</a:t>
            </a:r>
            <a:r>
              <a:rPr lang="fr-FR" altLang="en-US" sz="2000" dirty="0">
                <a:cs typeface="Arial" panose="020B0604020202020204" pitchFamily="34" charset="0"/>
              </a:rPr>
              <a:t> </a:t>
            </a:r>
            <a:r>
              <a:rPr lang="fr-FR" altLang="en-US" sz="2000" dirty="0" err="1">
                <a:cs typeface="Arial" panose="020B0604020202020204" pitchFamily="34" charset="0"/>
              </a:rPr>
              <a:t>gian</a:t>
            </a:r>
            <a:r>
              <a:rPr lang="fr-FR" altLang="en-US" sz="2000" dirty="0">
                <a:cs typeface="Arial" panose="020B0604020202020204" pitchFamily="34" charset="0"/>
              </a:rPr>
              <a:t> </a:t>
            </a:r>
            <a:r>
              <a:rPr lang="fr-FR" altLang="en-US" sz="2000" dirty="0" err="1">
                <a:cs typeface="Arial" panose="020B0604020202020204" pitchFamily="34" charset="0"/>
              </a:rPr>
              <a:t>điều</a:t>
            </a:r>
            <a:r>
              <a:rPr lang="fr-FR" altLang="en-US" sz="2000" dirty="0">
                <a:cs typeface="Arial" panose="020B0604020202020204" pitchFamily="34" charset="0"/>
              </a:rPr>
              <a:t> </a:t>
            </a:r>
            <a:r>
              <a:rPr lang="fr-FR" altLang="en-US" sz="2000" dirty="0" err="1">
                <a:cs typeface="Arial" panose="020B0604020202020204" pitchFamily="34" charset="0"/>
              </a:rPr>
              <a:t>trị</a:t>
            </a:r>
            <a:endParaRPr lang="en-US" altLang="en-US" sz="2000" dirty="0">
              <a:cs typeface="Arial" panose="020B0604020202020204" pitchFamily="34"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a:extLst>
              <a:ext uri="{FF2B5EF4-FFF2-40B4-BE49-F238E27FC236}">
                <a16:creationId xmlns:a16="http://schemas.microsoft.com/office/drawing/2014/main" id="{F63819DA-2295-431D-9439-D61131B2F4F2}"/>
              </a:ext>
            </a:extLst>
          </p:cNvPr>
          <p:cNvSpPr>
            <a:spLocks noGrp="1"/>
          </p:cNvSpPr>
          <p:nvPr>
            <p:ph type="title"/>
          </p:nvPr>
        </p:nvSpPr>
        <p:spPr>
          <a:xfrm>
            <a:off x="318277" y="152400"/>
            <a:ext cx="8229600" cy="838200"/>
          </a:xfrm>
        </p:spPr>
        <p:txBody>
          <a:bodyPr/>
          <a:lstStyle/>
          <a:p>
            <a:r>
              <a:rPr lang="en-US" altLang="en-US" dirty="0"/>
              <a:t>5. </a:t>
            </a:r>
            <a:r>
              <a:rPr lang="en-US" altLang="en-US" dirty="0" err="1"/>
              <a:t>Giảm</a:t>
            </a:r>
            <a:r>
              <a:rPr lang="en-US" altLang="en-US" dirty="0"/>
              <a:t> </a:t>
            </a:r>
            <a:r>
              <a:rPr lang="en-US" altLang="en-US" dirty="0" err="1"/>
              <a:t>hành</a:t>
            </a:r>
            <a:r>
              <a:rPr lang="en-US" altLang="en-US" dirty="0"/>
              <a:t> vi </a:t>
            </a:r>
            <a:r>
              <a:rPr lang="en-US" altLang="en-US" dirty="0" err="1"/>
              <a:t>vi</a:t>
            </a:r>
            <a:r>
              <a:rPr lang="en-US" altLang="en-US" dirty="0"/>
              <a:t> </a:t>
            </a:r>
            <a:r>
              <a:rPr lang="en-US" altLang="en-US" dirty="0" err="1"/>
              <a:t>phạm</a:t>
            </a:r>
            <a:r>
              <a:rPr lang="en-US" altLang="en-US" dirty="0"/>
              <a:t> </a:t>
            </a:r>
            <a:r>
              <a:rPr lang="en-US" altLang="en-US" dirty="0" err="1"/>
              <a:t>pháp</a:t>
            </a:r>
            <a:r>
              <a:rPr lang="en-US" altLang="en-US" dirty="0"/>
              <a:t> </a:t>
            </a:r>
            <a:r>
              <a:rPr lang="en-US" altLang="en-US" dirty="0" err="1"/>
              <a:t>luật</a:t>
            </a:r>
            <a:endParaRPr lang="en-US" altLang="en-US" dirty="0"/>
          </a:p>
        </p:txBody>
      </p:sp>
      <p:sp>
        <p:nvSpPr>
          <p:cNvPr id="59395" name="Content Placeholder 2">
            <a:extLst>
              <a:ext uri="{FF2B5EF4-FFF2-40B4-BE49-F238E27FC236}">
                <a16:creationId xmlns:a16="http://schemas.microsoft.com/office/drawing/2014/main" id="{2208789F-2AD3-413E-B15B-4684AEFB24E7}"/>
              </a:ext>
            </a:extLst>
          </p:cNvPr>
          <p:cNvSpPr>
            <a:spLocks noGrp="1"/>
          </p:cNvSpPr>
          <p:nvPr>
            <p:ph idx="1"/>
          </p:nvPr>
        </p:nvSpPr>
        <p:spPr/>
        <p:txBody>
          <a:bodyPr/>
          <a:lstStyle/>
          <a:p>
            <a:endParaRPr lang="en-US" altLang="en-US"/>
          </a:p>
        </p:txBody>
      </p:sp>
      <p:graphicFrame>
        <p:nvGraphicFramePr>
          <p:cNvPr id="59396" name="Object 8">
            <a:extLst>
              <a:ext uri="{FF2B5EF4-FFF2-40B4-BE49-F238E27FC236}">
                <a16:creationId xmlns:a16="http://schemas.microsoft.com/office/drawing/2014/main" id="{D79EA204-C5F4-4815-89D0-59122DF783A1}"/>
              </a:ext>
            </a:extLst>
          </p:cNvPr>
          <p:cNvGraphicFramePr>
            <a:graphicFrameLocks noChangeAspect="1"/>
          </p:cNvGraphicFramePr>
          <p:nvPr>
            <p:extLst>
              <p:ext uri="{D42A27DB-BD31-4B8C-83A1-F6EECF244321}">
                <p14:modId xmlns:p14="http://schemas.microsoft.com/office/powerpoint/2010/main" val="1796021664"/>
              </p:ext>
            </p:extLst>
          </p:nvPr>
        </p:nvGraphicFramePr>
        <p:xfrm>
          <a:off x="363537" y="1261353"/>
          <a:ext cx="8416925" cy="4495800"/>
        </p:xfrm>
        <a:graphic>
          <a:graphicData uri="http://schemas.openxmlformats.org/presentationml/2006/ole">
            <mc:AlternateContent xmlns:mc="http://schemas.openxmlformats.org/markup-compatibility/2006">
              <mc:Choice xmlns:v="urn:schemas-microsoft-com:vml" Requires="v">
                <p:oleObj spid="_x0000_s8200" name="Microsoft Office Word 2007 Document" r:id="rId3" imgW="5822261" imgH="2882984" progId="Word.Document.12">
                  <p:embed/>
                </p:oleObj>
              </mc:Choice>
              <mc:Fallback>
                <p:oleObj name="Microsoft Office Word 2007 Document" r:id="rId3" imgW="5822261" imgH="2882984" progId="Word.Document.12">
                  <p:embed/>
                  <p:pic>
                    <p:nvPicPr>
                      <p:cNvPr id="59396" name="Object 8">
                        <a:extLst>
                          <a:ext uri="{FF2B5EF4-FFF2-40B4-BE49-F238E27FC236}">
                            <a16:creationId xmlns:a16="http://schemas.microsoft.com/office/drawing/2014/main" id="{D79EA204-C5F4-4815-89D0-59122DF783A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3537" y="1261353"/>
                        <a:ext cx="8416925"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Rectangle 3">
            <a:extLst>
              <a:ext uri="{FF2B5EF4-FFF2-40B4-BE49-F238E27FC236}">
                <a16:creationId xmlns:a16="http://schemas.microsoft.com/office/drawing/2014/main" id="{43456415-9D60-48B2-88FB-C755D89D2A17}"/>
              </a:ext>
            </a:extLst>
          </p:cNvPr>
          <p:cNvSpPr txBox="1">
            <a:spLocks noChangeArrowheads="1"/>
          </p:cNvSpPr>
          <p:nvPr/>
        </p:nvSpPr>
        <p:spPr bwMode="auto">
          <a:xfrm>
            <a:off x="280988" y="5791200"/>
            <a:ext cx="8582025" cy="762000"/>
          </a:xfrm>
          <a:prstGeom prst="rect">
            <a:avLst/>
          </a:prstGeom>
          <a:noFill/>
          <a:ln w="9525">
            <a:noFill/>
            <a:miter lim="800000"/>
            <a:headEnd/>
            <a:tailEnd/>
          </a:ln>
        </p:spPr>
        <p:txBody>
          <a:bodyPr/>
          <a:lstStyle/>
          <a:p>
            <a:pPr marL="539750" indent="-539750" algn="just" eaLnBrk="1" hangingPunct="1">
              <a:spcBef>
                <a:spcPct val="20000"/>
              </a:spcBef>
              <a:buClr>
                <a:schemeClr val="tx2"/>
              </a:buClr>
              <a:defRPr/>
            </a:pPr>
            <a:r>
              <a:rPr lang="en-US" sz="2400" kern="0" dirty="0">
                <a:latin typeface="Arial" charset="0"/>
              </a:rPr>
              <a:t>	</a:t>
            </a:r>
            <a:r>
              <a:rPr lang="en-US" sz="2200" kern="0" dirty="0">
                <a:latin typeface="Arial" charset="0"/>
              </a:rPr>
              <a:t>T</a:t>
            </a:r>
            <a:r>
              <a:rPr lang="vi-VN" sz="2200" kern="0" dirty="0">
                <a:latin typeface="Arial" charset="0"/>
              </a:rPr>
              <a:t>ỷ lệ </a:t>
            </a:r>
            <a:r>
              <a:rPr lang="en-US" sz="2200" kern="0" dirty="0">
                <a:latin typeface="Arial" charset="0"/>
              </a:rPr>
              <a:t>BN</a:t>
            </a:r>
            <a:r>
              <a:rPr lang="vi-VN" sz="2200" kern="0" dirty="0">
                <a:latin typeface="Arial" charset="0"/>
              </a:rPr>
              <a:t> có các hành vi </a:t>
            </a:r>
            <a:r>
              <a:rPr lang="en-US" sz="2200" kern="0" dirty="0">
                <a:latin typeface="Arial" charset="0"/>
              </a:rPr>
              <a:t>VPPL</a:t>
            </a:r>
            <a:r>
              <a:rPr lang="vi-VN" sz="2200" kern="0" dirty="0">
                <a:latin typeface="Arial" charset="0"/>
              </a:rPr>
              <a:t> đã giảm từ</a:t>
            </a:r>
            <a:r>
              <a:rPr lang="en-US" sz="2200" kern="0" dirty="0">
                <a:latin typeface="Arial" charset="0"/>
              </a:rPr>
              <a:t> </a:t>
            </a:r>
            <a:r>
              <a:rPr lang="vi-VN" sz="2200" kern="0" dirty="0">
                <a:latin typeface="Arial" charset="0"/>
              </a:rPr>
              <a:t>40</a:t>
            </a:r>
            <a:r>
              <a:rPr lang="en-US" sz="2200" kern="0" dirty="0">
                <a:latin typeface="Arial" charset="0"/>
              </a:rPr>
              <a:t>,</a:t>
            </a:r>
            <a:r>
              <a:rPr lang="vi-VN" sz="2200" kern="0" dirty="0">
                <a:latin typeface="Arial" charset="0"/>
              </a:rPr>
              <a:t>8% </a:t>
            </a:r>
            <a:r>
              <a:rPr lang="en-US" sz="2200" kern="0" dirty="0" err="1">
                <a:latin typeface="Arial" charset="0"/>
              </a:rPr>
              <a:t>trước</a:t>
            </a:r>
            <a:r>
              <a:rPr lang="en-US" sz="2200" kern="0" dirty="0">
                <a:latin typeface="Arial" charset="0"/>
              </a:rPr>
              <a:t> </a:t>
            </a:r>
            <a:r>
              <a:rPr lang="en-US" sz="2200" kern="0" dirty="0" err="1">
                <a:latin typeface="Arial" charset="0"/>
              </a:rPr>
              <a:t>điều</a:t>
            </a:r>
            <a:r>
              <a:rPr lang="en-US" sz="2200" kern="0" dirty="0">
                <a:latin typeface="Arial" charset="0"/>
              </a:rPr>
              <a:t> </a:t>
            </a:r>
            <a:r>
              <a:rPr lang="en-US" sz="2200" kern="0" dirty="0" err="1">
                <a:latin typeface="Arial" charset="0"/>
              </a:rPr>
              <a:t>trị</a:t>
            </a:r>
            <a:r>
              <a:rPr lang="en-US" sz="2200" kern="0" dirty="0">
                <a:latin typeface="Arial" charset="0"/>
              </a:rPr>
              <a:t> </a:t>
            </a:r>
            <a:r>
              <a:rPr lang="vi-VN" sz="2200" kern="0" dirty="0">
                <a:latin typeface="Arial" charset="0"/>
              </a:rPr>
              <a:t>xuống chỉ còn 1</a:t>
            </a:r>
            <a:r>
              <a:rPr lang="en-US" sz="2200" kern="0" dirty="0">
                <a:latin typeface="Arial" charset="0"/>
              </a:rPr>
              <a:t>,</a:t>
            </a:r>
            <a:r>
              <a:rPr lang="vi-VN" sz="2200" kern="0" dirty="0">
                <a:latin typeface="Arial" charset="0"/>
              </a:rPr>
              <a:t>34% sau 24 </a:t>
            </a:r>
            <a:r>
              <a:rPr lang="en-US" sz="2200" kern="0" dirty="0" err="1">
                <a:latin typeface="Arial" charset="0"/>
              </a:rPr>
              <a:t>tháng</a:t>
            </a:r>
            <a:r>
              <a:rPr lang="en-US" sz="2200" kern="0" dirty="0">
                <a:latin typeface="Arial" charset="0"/>
              </a:rPr>
              <a:t> </a:t>
            </a:r>
            <a:r>
              <a:rPr lang="en-US" sz="2200" kern="0" dirty="0" err="1">
                <a:latin typeface="Arial" charset="0"/>
              </a:rPr>
              <a:t>điều</a:t>
            </a:r>
            <a:r>
              <a:rPr lang="en-US" sz="2200" kern="0" dirty="0">
                <a:latin typeface="Arial" charset="0"/>
              </a:rPr>
              <a:t> </a:t>
            </a:r>
            <a:r>
              <a:rPr lang="en-US" sz="2200" kern="0" dirty="0" err="1">
                <a:latin typeface="Arial" charset="0"/>
              </a:rPr>
              <a:t>trị</a:t>
            </a:r>
            <a:r>
              <a:rPr lang="vi-VN" sz="2200" kern="0" dirty="0">
                <a:latin typeface="Arial" charset="0"/>
              </a:rPr>
              <a:t>. </a:t>
            </a:r>
            <a:endParaRPr lang="en-US" sz="2200" kern="0" dirty="0">
              <a:latin typeface="Arial" charset="0"/>
            </a:endParaRPr>
          </a:p>
          <a:p>
            <a:pPr marL="539750" indent="-539750" algn="just" eaLnBrk="1" hangingPunct="1">
              <a:lnSpc>
                <a:spcPct val="80000"/>
              </a:lnSpc>
              <a:spcBef>
                <a:spcPct val="20000"/>
              </a:spcBef>
              <a:buClr>
                <a:schemeClr val="tx2"/>
              </a:buClr>
              <a:defRPr/>
            </a:pPr>
            <a:endParaRPr lang="en-US" sz="2000" kern="0" dirty="0">
              <a:latin typeface="Arial" charset="0"/>
            </a:endParaRPr>
          </a:p>
          <a:p>
            <a:pPr marL="539750" indent="-539750" algn="just" eaLnBrk="1" hangingPunct="1">
              <a:lnSpc>
                <a:spcPct val="80000"/>
              </a:lnSpc>
              <a:spcBef>
                <a:spcPct val="20000"/>
              </a:spcBef>
              <a:buClr>
                <a:schemeClr val="tx2"/>
              </a:buClr>
              <a:defRPr/>
            </a:pPr>
            <a:r>
              <a:rPr lang="en-US" sz="2000" kern="0" dirty="0">
                <a:latin typeface="Arial" charset="0"/>
              </a:rPr>
              <a:t>	</a:t>
            </a:r>
            <a:endParaRPr lang="vi-VN" sz="2000" kern="0" dirty="0">
              <a:latin typeface="Arial"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a:extLst>
              <a:ext uri="{FF2B5EF4-FFF2-40B4-BE49-F238E27FC236}">
                <a16:creationId xmlns:a16="http://schemas.microsoft.com/office/drawing/2014/main" id="{959F3CDB-68EF-4C77-B59E-EA7002586960}"/>
              </a:ext>
            </a:extLst>
          </p:cNvPr>
          <p:cNvSpPr>
            <a:spLocks noGrp="1"/>
          </p:cNvSpPr>
          <p:nvPr>
            <p:ph type="title"/>
          </p:nvPr>
        </p:nvSpPr>
        <p:spPr>
          <a:xfrm>
            <a:off x="251605" y="207523"/>
            <a:ext cx="8229600" cy="838200"/>
          </a:xfrm>
        </p:spPr>
        <p:txBody>
          <a:bodyPr/>
          <a:lstStyle/>
          <a:p>
            <a:r>
              <a:rPr lang="en-US" altLang="en-US" dirty="0"/>
              <a:t>6. </a:t>
            </a:r>
            <a:r>
              <a:rPr lang="en-US" altLang="en-US" dirty="0" err="1"/>
              <a:t>Giảm</a:t>
            </a:r>
            <a:r>
              <a:rPr lang="en-US" altLang="en-US" dirty="0"/>
              <a:t> </a:t>
            </a:r>
            <a:r>
              <a:rPr lang="en-US" altLang="en-US" dirty="0" err="1"/>
              <a:t>xung</a:t>
            </a:r>
            <a:r>
              <a:rPr lang="en-US" altLang="en-US" dirty="0"/>
              <a:t> </a:t>
            </a:r>
            <a:r>
              <a:rPr lang="en-US" altLang="en-US" dirty="0" err="1"/>
              <a:t>đột</a:t>
            </a:r>
            <a:r>
              <a:rPr lang="en-US" altLang="en-US" dirty="0"/>
              <a:t> </a:t>
            </a:r>
            <a:r>
              <a:rPr lang="en-US" altLang="en-US" dirty="0" err="1"/>
              <a:t>trong</a:t>
            </a:r>
            <a:r>
              <a:rPr lang="en-US" altLang="en-US" dirty="0"/>
              <a:t> </a:t>
            </a:r>
            <a:r>
              <a:rPr lang="en-US" altLang="en-US" dirty="0" err="1"/>
              <a:t>gia</a:t>
            </a:r>
            <a:r>
              <a:rPr lang="en-US" altLang="en-US" dirty="0"/>
              <a:t> </a:t>
            </a:r>
            <a:r>
              <a:rPr lang="en-US" altLang="en-US" dirty="0" err="1"/>
              <a:t>đình</a:t>
            </a:r>
            <a:endParaRPr lang="en-US" altLang="en-US" dirty="0"/>
          </a:p>
        </p:txBody>
      </p:sp>
      <p:sp>
        <p:nvSpPr>
          <p:cNvPr id="60419" name="Content Placeholder 2">
            <a:extLst>
              <a:ext uri="{FF2B5EF4-FFF2-40B4-BE49-F238E27FC236}">
                <a16:creationId xmlns:a16="http://schemas.microsoft.com/office/drawing/2014/main" id="{C909440A-D997-418A-BDD7-2431A1895E51}"/>
              </a:ext>
            </a:extLst>
          </p:cNvPr>
          <p:cNvSpPr>
            <a:spLocks noGrp="1"/>
          </p:cNvSpPr>
          <p:nvPr>
            <p:ph idx="1"/>
          </p:nvPr>
        </p:nvSpPr>
        <p:spPr/>
        <p:txBody>
          <a:bodyPr/>
          <a:lstStyle/>
          <a:p>
            <a:endParaRPr lang="en-US" altLang="en-US"/>
          </a:p>
        </p:txBody>
      </p:sp>
      <p:graphicFrame>
        <p:nvGraphicFramePr>
          <p:cNvPr id="60420" name="Object 2">
            <a:extLst>
              <a:ext uri="{FF2B5EF4-FFF2-40B4-BE49-F238E27FC236}">
                <a16:creationId xmlns:a16="http://schemas.microsoft.com/office/drawing/2014/main" id="{55B5AA3E-B183-4CC4-BE62-827F1FC452A8}"/>
              </a:ext>
            </a:extLst>
          </p:cNvPr>
          <p:cNvGraphicFramePr>
            <a:graphicFrameLocks noChangeAspect="1"/>
          </p:cNvGraphicFramePr>
          <p:nvPr>
            <p:extLst>
              <p:ext uri="{D42A27DB-BD31-4B8C-83A1-F6EECF244321}">
                <p14:modId xmlns:p14="http://schemas.microsoft.com/office/powerpoint/2010/main" val="105286669"/>
              </p:ext>
            </p:extLst>
          </p:nvPr>
        </p:nvGraphicFramePr>
        <p:xfrm>
          <a:off x="245185" y="1079770"/>
          <a:ext cx="8642350" cy="4702175"/>
        </p:xfrm>
        <a:graphic>
          <a:graphicData uri="http://schemas.openxmlformats.org/presentationml/2006/ole">
            <mc:AlternateContent xmlns:mc="http://schemas.openxmlformats.org/markup-compatibility/2006">
              <mc:Choice xmlns:v="urn:schemas-microsoft-com:vml" Requires="v">
                <p:oleObj spid="_x0000_s9224" name="Worksheet" r:id="rId3" imgW="6048445" imgH="4572213" progId="Excel.Sheet.8">
                  <p:embed/>
                </p:oleObj>
              </mc:Choice>
              <mc:Fallback>
                <p:oleObj name="Worksheet" r:id="rId3" imgW="6048445" imgH="4572213" progId="Excel.Sheet.8">
                  <p:embed/>
                  <p:pic>
                    <p:nvPicPr>
                      <p:cNvPr id="60420" name="Object 2">
                        <a:extLst>
                          <a:ext uri="{FF2B5EF4-FFF2-40B4-BE49-F238E27FC236}">
                            <a16:creationId xmlns:a16="http://schemas.microsoft.com/office/drawing/2014/main" id="{55B5AA3E-B183-4CC4-BE62-827F1FC452A8}"/>
                          </a:ext>
                        </a:extLst>
                      </p:cNvPr>
                      <p:cNvPicPr>
                        <a:picLocks noChangeAspect="1" noChangeArrowheads="1"/>
                      </p:cNvPicPr>
                      <p:nvPr/>
                    </p:nvPicPr>
                    <p:blipFill>
                      <a:blip r:embed="rId4"/>
                      <a:srcRect/>
                      <a:stretch>
                        <a:fillRect/>
                      </a:stretch>
                    </p:blipFill>
                    <p:spPr bwMode="auto">
                      <a:xfrm>
                        <a:off x="245185" y="1079770"/>
                        <a:ext cx="8642350" cy="4702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Rectangle 4">
            <a:extLst>
              <a:ext uri="{FF2B5EF4-FFF2-40B4-BE49-F238E27FC236}">
                <a16:creationId xmlns:a16="http://schemas.microsoft.com/office/drawing/2014/main" id="{68321F7D-4488-452C-A6F5-909D54878D35}"/>
              </a:ext>
            </a:extLst>
          </p:cNvPr>
          <p:cNvSpPr>
            <a:spLocks/>
          </p:cNvSpPr>
          <p:nvPr/>
        </p:nvSpPr>
        <p:spPr bwMode="auto">
          <a:xfrm>
            <a:off x="211138" y="6019800"/>
            <a:ext cx="8774112" cy="685800"/>
          </a:xfrm>
          <a:prstGeom prst="rect">
            <a:avLst/>
          </a:prstGeom>
          <a:noFill/>
          <a:ln w="9525">
            <a:noFill/>
            <a:miter lim="800000"/>
            <a:headEnd/>
            <a:tailEnd/>
          </a:ln>
        </p:spPr>
        <p:txBody>
          <a:bodyPr/>
          <a:lstStyle/>
          <a:p>
            <a:pPr marL="363538" indent="-363538" algn="just" eaLnBrk="1" hangingPunct="1">
              <a:lnSpc>
                <a:spcPct val="80000"/>
              </a:lnSpc>
              <a:spcBef>
                <a:spcPts val="600"/>
              </a:spcBef>
              <a:buClr>
                <a:srgbClr val="0000FF"/>
              </a:buClr>
              <a:defRPr/>
            </a:pPr>
            <a:r>
              <a:rPr lang="en-US" sz="2400" dirty="0">
                <a:solidFill>
                  <a:srgbClr val="F2F2F2"/>
                </a:solidFill>
                <a:cs typeface="Times New Roman" pitchFamily="18" charset="0"/>
              </a:rPr>
              <a:t>	</a:t>
            </a:r>
            <a:r>
              <a:rPr lang="en-US" sz="2200" dirty="0" err="1">
                <a:latin typeface="+mn-lt"/>
                <a:cs typeface="Times New Roman" pitchFamily="18" charset="0"/>
              </a:rPr>
              <a:t>Tỷ</a:t>
            </a:r>
            <a:r>
              <a:rPr lang="en-US" sz="2200" dirty="0">
                <a:latin typeface="+mn-lt"/>
                <a:cs typeface="Times New Roman" pitchFamily="18" charset="0"/>
              </a:rPr>
              <a:t> </a:t>
            </a:r>
            <a:r>
              <a:rPr lang="en-US" sz="2200" dirty="0" err="1">
                <a:latin typeface="+mn-lt"/>
                <a:cs typeface="Times New Roman" pitchFamily="18" charset="0"/>
              </a:rPr>
              <a:t>lệ</a:t>
            </a:r>
            <a:r>
              <a:rPr lang="en-US" sz="2200" dirty="0">
                <a:latin typeface="+mn-lt"/>
                <a:cs typeface="Times New Roman" pitchFamily="18" charset="0"/>
              </a:rPr>
              <a:t> </a:t>
            </a:r>
            <a:r>
              <a:rPr lang="en-US" sz="2200" dirty="0" err="1">
                <a:latin typeface="+mn-lt"/>
                <a:cs typeface="Times New Roman" pitchFamily="18" charset="0"/>
              </a:rPr>
              <a:t>bệnh</a:t>
            </a:r>
            <a:r>
              <a:rPr lang="en-US" sz="2200" dirty="0">
                <a:latin typeface="+mn-lt"/>
                <a:cs typeface="Times New Roman" pitchFamily="18" charset="0"/>
              </a:rPr>
              <a:t> </a:t>
            </a:r>
            <a:r>
              <a:rPr lang="en-US" sz="2200" dirty="0" err="1">
                <a:latin typeface="+mn-lt"/>
                <a:cs typeface="Times New Roman" pitchFamily="18" charset="0"/>
              </a:rPr>
              <a:t>nhân</a:t>
            </a:r>
            <a:r>
              <a:rPr lang="en-US" sz="2200" dirty="0">
                <a:latin typeface="+mn-lt"/>
                <a:cs typeface="Times New Roman" pitchFamily="18" charset="0"/>
              </a:rPr>
              <a:t> </a:t>
            </a:r>
            <a:r>
              <a:rPr lang="en-US" sz="2200" dirty="0" err="1">
                <a:latin typeface="+mn-lt"/>
                <a:cs typeface="Times New Roman" pitchFamily="18" charset="0"/>
              </a:rPr>
              <a:t>có</a:t>
            </a:r>
            <a:r>
              <a:rPr lang="en-US" sz="2200" dirty="0">
                <a:latin typeface="+mn-lt"/>
                <a:cs typeface="Times New Roman" pitchFamily="18" charset="0"/>
              </a:rPr>
              <a:t> </a:t>
            </a:r>
            <a:r>
              <a:rPr lang="en-US" sz="2200" dirty="0" err="1">
                <a:latin typeface="+mn-lt"/>
                <a:cs typeface="Times New Roman" pitchFamily="18" charset="0"/>
              </a:rPr>
              <a:t>những</a:t>
            </a:r>
            <a:r>
              <a:rPr lang="en-US" sz="2200" dirty="0">
                <a:latin typeface="+mn-lt"/>
                <a:cs typeface="Times New Roman" pitchFamily="18" charset="0"/>
              </a:rPr>
              <a:t> </a:t>
            </a:r>
            <a:r>
              <a:rPr lang="en-US" sz="2200" dirty="0" err="1">
                <a:latin typeface="+mn-lt"/>
                <a:cs typeface="Times New Roman" pitchFamily="18" charset="0"/>
              </a:rPr>
              <a:t>hành</a:t>
            </a:r>
            <a:r>
              <a:rPr lang="en-US" sz="2200" dirty="0">
                <a:latin typeface="+mn-lt"/>
                <a:cs typeface="Times New Roman" pitchFamily="18" charset="0"/>
              </a:rPr>
              <a:t> vi </a:t>
            </a:r>
            <a:r>
              <a:rPr lang="en-US" sz="2200" dirty="0" err="1">
                <a:latin typeface="+mn-lt"/>
                <a:cs typeface="Times New Roman" pitchFamily="18" charset="0"/>
              </a:rPr>
              <a:t>trên</a:t>
            </a:r>
            <a:r>
              <a:rPr lang="en-US" sz="2200" dirty="0">
                <a:latin typeface="+mn-lt"/>
                <a:cs typeface="Times New Roman" pitchFamily="18" charset="0"/>
              </a:rPr>
              <a:t> </a:t>
            </a:r>
            <a:r>
              <a:rPr lang="en-US" sz="2200" dirty="0" err="1">
                <a:latin typeface="+mn-lt"/>
                <a:cs typeface="Times New Roman" pitchFamily="18" charset="0"/>
              </a:rPr>
              <a:t>giảm</a:t>
            </a:r>
            <a:r>
              <a:rPr lang="en-US" sz="2200" dirty="0">
                <a:latin typeface="+mn-lt"/>
                <a:cs typeface="Times New Roman" pitchFamily="18" charset="0"/>
              </a:rPr>
              <a:t> </a:t>
            </a:r>
            <a:r>
              <a:rPr lang="en-US" sz="2200" dirty="0" err="1">
                <a:latin typeface="+mn-lt"/>
                <a:cs typeface="Times New Roman" pitchFamily="18" charset="0"/>
              </a:rPr>
              <a:t>nhanh</a:t>
            </a:r>
            <a:r>
              <a:rPr lang="en-US" sz="2200" dirty="0">
                <a:latin typeface="+mn-lt"/>
                <a:cs typeface="Times New Roman" pitchFamily="18" charset="0"/>
              </a:rPr>
              <a:t> </a:t>
            </a:r>
            <a:r>
              <a:rPr lang="en-US" sz="2200" dirty="0" err="1">
                <a:latin typeface="+mn-lt"/>
                <a:cs typeface="Times New Roman" pitchFamily="18" charset="0"/>
              </a:rPr>
              <a:t>chóng</a:t>
            </a:r>
            <a:r>
              <a:rPr lang="en-US" sz="2200" dirty="0">
                <a:latin typeface="+mn-lt"/>
                <a:cs typeface="Times New Roman" pitchFamily="18" charset="0"/>
              </a:rPr>
              <a:t> </a:t>
            </a:r>
            <a:r>
              <a:rPr lang="en-US" sz="2200" dirty="0" err="1">
                <a:latin typeface="+mn-lt"/>
                <a:cs typeface="Times New Roman" pitchFamily="18" charset="0"/>
              </a:rPr>
              <a:t>từ</a:t>
            </a:r>
            <a:r>
              <a:rPr lang="en-US" sz="2200" dirty="0">
                <a:latin typeface="+mn-lt"/>
                <a:cs typeface="Times New Roman" pitchFamily="18" charset="0"/>
              </a:rPr>
              <a:t> 90,36% </a:t>
            </a:r>
            <a:r>
              <a:rPr lang="en-US" sz="2200" dirty="0" err="1">
                <a:latin typeface="+mn-lt"/>
                <a:cs typeface="Times New Roman" pitchFamily="18" charset="0"/>
              </a:rPr>
              <a:t>trước</a:t>
            </a:r>
            <a:r>
              <a:rPr lang="en-US" sz="2200" dirty="0">
                <a:latin typeface="+mn-lt"/>
                <a:cs typeface="Times New Roman" pitchFamily="18" charset="0"/>
              </a:rPr>
              <a:t> </a:t>
            </a:r>
            <a:r>
              <a:rPr lang="en-US" sz="2200" dirty="0" err="1">
                <a:latin typeface="+mn-lt"/>
                <a:cs typeface="Times New Roman" pitchFamily="18" charset="0"/>
              </a:rPr>
              <a:t>điều</a:t>
            </a:r>
            <a:r>
              <a:rPr lang="en-US" sz="2200" dirty="0">
                <a:latin typeface="+mn-lt"/>
                <a:cs typeface="Times New Roman" pitchFamily="18" charset="0"/>
              </a:rPr>
              <a:t> </a:t>
            </a:r>
            <a:r>
              <a:rPr lang="en-US" sz="2200" dirty="0" err="1">
                <a:latin typeface="+mn-lt"/>
                <a:cs typeface="Times New Roman" pitchFamily="18" charset="0"/>
              </a:rPr>
              <a:t>trị</a:t>
            </a:r>
            <a:r>
              <a:rPr lang="en-US" sz="2200" dirty="0">
                <a:latin typeface="+mn-lt"/>
                <a:cs typeface="Times New Roman" pitchFamily="18" charset="0"/>
              </a:rPr>
              <a:t> </a:t>
            </a:r>
            <a:r>
              <a:rPr lang="en-US" sz="2200" dirty="0" err="1">
                <a:latin typeface="+mn-lt"/>
                <a:cs typeface="Times New Roman" pitchFamily="18" charset="0"/>
              </a:rPr>
              <a:t>xuống</a:t>
            </a:r>
            <a:r>
              <a:rPr lang="en-US" sz="2200" dirty="0">
                <a:latin typeface="+mn-lt"/>
                <a:cs typeface="Times New Roman" pitchFamily="18" charset="0"/>
              </a:rPr>
              <a:t> 2,27% </a:t>
            </a:r>
            <a:r>
              <a:rPr lang="en-US" sz="2200" dirty="0" err="1">
                <a:latin typeface="+mn-lt"/>
                <a:cs typeface="Times New Roman" pitchFamily="18" charset="0"/>
              </a:rPr>
              <a:t>sau</a:t>
            </a:r>
            <a:r>
              <a:rPr lang="en-US" sz="2200" dirty="0">
                <a:latin typeface="+mn-lt"/>
                <a:cs typeface="Times New Roman" pitchFamily="18" charset="0"/>
              </a:rPr>
              <a:t> 24 </a:t>
            </a:r>
            <a:r>
              <a:rPr lang="en-US" sz="2200" dirty="0" err="1">
                <a:latin typeface="+mn-lt"/>
                <a:cs typeface="Times New Roman" pitchFamily="18" charset="0"/>
              </a:rPr>
              <a:t>tháng</a:t>
            </a:r>
            <a:r>
              <a:rPr lang="en-US" sz="2200" dirty="0">
                <a:latin typeface="+mn-lt"/>
                <a:cs typeface="Times New Roman" pitchFamily="18" charset="0"/>
              </a:rPr>
              <a:t> </a:t>
            </a:r>
            <a:r>
              <a:rPr lang="en-US" sz="2200" dirty="0" err="1">
                <a:latin typeface="+mn-lt"/>
                <a:cs typeface="Times New Roman" pitchFamily="18" charset="0"/>
              </a:rPr>
              <a:t>điều</a:t>
            </a:r>
            <a:r>
              <a:rPr lang="en-US" sz="2200" dirty="0">
                <a:latin typeface="+mn-lt"/>
                <a:cs typeface="Times New Roman" pitchFamily="18" charset="0"/>
              </a:rPr>
              <a:t> </a:t>
            </a:r>
            <a:r>
              <a:rPr lang="en-US" sz="2200" dirty="0" err="1">
                <a:latin typeface="+mn-lt"/>
                <a:cs typeface="Times New Roman" pitchFamily="18" charset="0"/>
              </a:rPr>
              <a:t>trị</a:t>
            </a:r>
            <a:r>
              <a:rPr lang="en-US" sz="2200" dirty="0">
                <a:latin typeface="+mn-lt"/>
                <a:cs typeface="Times New Roman" pitchFamily="18" charset="0"/>
              </a:rPr>
              <a: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a:extLst>
              <a:ext uri="{FF2B5EF4-FFF2-40B4-BE49-F238E27FC236}">
                <a16:creationId xmlns:a16="http://schemas.microsoft.com/office/drawing/2014/main" id="{BA3659AD-B8B4-4D99-B9A4-EDA4B01CC848}"/>
              </a:ext>
            </a:extLst>
          </p:cNvPr>
          <p:cNvSpPr>
            <a:spLocks noGrp="1"/>
          </p:cNvSpPr>
          <p:nvPr>
            <p:ph type="title"/>
          </p:nvPr>
        </p:nvSpPr>
        <p:spPr>
          <a:xfrm>
            <a:off x="492124" y="140646"/>
            <a:ext cx="8229600" cy="838200"/>
          </a:xfrm>
        </p:spPr>
        <p:txBody>
          <a:bodyPr/>
          <a:lstStyle/>
          <a:p>
            <a:r>
              <a:rPr lang="en-US" altLang="en-US" dirty="0"/>
              <a:t>7. Gia </a:t>
            </a:r>
            <a:r>
              <a:rPr lang="en-US" altLang="en-US" dirty="0" err="1"/>
              <a:t>tăng</a:t>
            </a:r>
            <a:r>
              <a:rPr lang="en-US" altLang="en-US" dirty="0"/>
              <a:t> </a:t>
            </a:r>
            <a:r>
              <a:rPr lang="en-US" altLang="en-US" dirty="0" err="1"/>
              <a:t>tỉ</a:t>
            </a:r>
            <a:r>
              <a:rPr lang="en-US" altLang="en-US" dirty="0"/>
              <a:t> </a:t>
            </a:r>
            <a:r>
              <a:rPr lang="en-US" altLang="en-US" dirty="0" err="1"/>
              <a:t>lệ</a:t>
            </a:r>
            <a:r>
              <a:rPr lang="en-US" altLang="en-US" dirty="0"/>
              <a:t> BN </a:t>
            </a:r>
            <a:r>
              <a:rPr lang="en-US" altLang="en-US" dirty="0" err="1"/>
              <a:t>có</a:t>
            </a:r>
            <a:r>
              <a:rPr lang="en-US" altLang="en-US" dirty="0"/>
              <a:t> </a:t>
            </a:r>
            <a:r>
              <a:rPr lang="en-US" altLang="en-US" dirty="0" err="1"/>
              <a:t>việc</a:t>
            </a:r>
            <a:r>
              <a:rPr lang="en-US" altLang="en-US" dirty="0"/>
              <a:t> </a:t>
            </a:r>
            <a:r>
              <a:rPr lang="en-US" altLang="en-US" dirty="0" err="1"/>
              <a:t>làm</a:t>
            </a:r>
            <a:endParaRPr lang="en-US" altLang="en-US" dirty="0"/>
          </a:p>
        </p:txBody>
      </p:sp>
      <p:sp>
        <p:nvSpPr>
          <p:cNvPr id="61443" name="Content Placeholder 2">
            <a:extLst>
              <a:ext uri="{FF2B5EF4-FFF2-40B4-BE49-F238E27FC236}">
                <a16:creationId xmlns:a16="http://schemas.microsoft.com/office/drawing/2014/main" id="{AA249321-3B91-4B81-885A-AC270CB2645D}"/>
              </a:ext>
            </a:extLst>
          </p:cNvPr>
          <p:cNvSpPr>
            <a:spLocks noGrp="1"/>
          </p:cNvSpPr>
          <p:nvPr>
            <p:ph idx="1"/>
          </p:nvPr>
        </p:nvSpPr>
        <p:spPr/>
        <p:txBody>
          <a:bodyPr/>
          <a:lstStyle/>
          <a:p>
            <a:endParaRPr lang="en-US" altLang="en-US"/>
          </a:p>
        </p:txBody>
      </p:sp>
      <p:pic>
        <p:nvPicPr>
          <p:cNvPr id="61444" name="Picture 5">
            <a:extLst>
              <a:ext uri="{FF2B5EF4-FFF2-40B4-BE49-F238E27FC236}">
                <a16:creationId xmlns:a16="http://schemas.microsoft.com/office/drawing/2014/main" id="{21A06328-AD8A-4B02-97A9-429C53B0218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307" y="1009650"/>
            <a:ext cx="8651875"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Content Placeholder 2">
            <a:extLst>
              <a:ext uri="{FF2B5EF4-FFF2-40B4-BE49-F238E27FC236}">
                <a16:creationId xmlns:a16="http://schemas.microsoft.com/office/drawing/2014/main" id="{301BB6A9-E31E-4A72-B599-D22396F1BF3D}"/>
              </a:ext>
            </a:extLst>
          </p:cNvPr>
          <p:cNvSpPr txBox="1">
            <a:spLocks/>
          </p:cNvSpPr>
          <p:nvPr/>
        </p:nvSpPr>
        <p:spPr bwMode="auto">
          <a:xfrm>
            <a:off x="211138" y="5867400"/>
            <a:ext cx="8721725" cy="762000"/>
          </a:xfrm>
          <a:prstGeom prst="rect">
            <a:avLst/>
          </a:prstGeom>
          <a:noFill/>
          <a:ln w="9525">
            <a:noFill/>
            <a:miter lim="800000"/>
            <a:headEnd/>
            <a:tailEnd/>
          </a:ln>
        </p:spPr>
        <p:txBody>
          <a:bodyPr/>
          <a:lstStyle/>
          <a:p>
            <a:pPr marL="538163" indent="-538163" algn="ctr" eaLnBrk="1" hangingPunct="1">
              <a:spcBef>
                <a:spcPct val="35000"/>
              </a:spcBef>
              <a:spcAft>
                <a:spcPct val="35000"/>
              </a:spcAft>
              <a:buClr>
                <a:schemeClr val="tx2"/>
              </a:buClr>
              <a:defRPr/>
            </a:pPr>
            <a:r>
              <a:rPr lang="fr-FR" sz="1600" kern="0" dirty="0">
                <a:latin typeface="Arial" pitchFamily="34" charset="0"/>
              </a:rPr>
              <a:t>	</a:t>
            </a:r>
            <a:r>
              <a:rPr lang="vi-VN" sz="2200" kern="0" dirty="0">
                <a:latin typeface="Arial" pitchFamily="34" charset="0"/>
              </a:rPr>
              <a:t>Nếu trước điều trị chỉ </a:t>
            </a:r>
            <a:r>
              <a:rPr lang="vi-VN" sz="2200" kern="0" dirty="0">
                <a:solidFill>
                  <a:srgbClr val="FF0000"/>
                </a:solidFill>
                <a:latin typeface="Arial" pitchFamily="34" charset="0"/>
              </a:rPr>
              <a:t>có 64</a:t>
            </a:r>
            <a:r>
              <a:rPr lang="en-US" sz="2200" kern="0" dirty="0">
                <a:solidFill>
                  <a:srgbClr val="FF0000"/>
                </a:solidFill>
                <a:latin typeface="Arial" pitchFamily="34" charset="0"/>
              </a:rPr>
              <a:t>,</a:t>
            </a:r>
            <a:r>
              <a:rPr lang="vi-VN" sz="2200" kern="0" dirty="0">
                <a:solidFill>
                  <a:srgbClr val="FF0000"/>
                </a:solidFill>
                <a:latin typeface="Arial" pitchFamily="34" charset="0"/>
              </a:rPr>
              <a:t>04% BN </a:t>
            </a:r>
            <a:r>
              <a:rPr lang="vi-VN" sz="2200" kern="0" dirty="0">
                <a:latin typeface="Arial" pitchFamily="34" charset="0"/>
              </a:rPr>
              <a:t>có việc làm thì sau 24 tháng điều trị đã có </a:t>
            </a:r>
            <a:r>
              <a:rPr lang="vi-VN" sz="2200" kern="0" dirty="0">
                <a:solidFill>
                  <a:srgbClr val="FF2121"/>
                </a:solidFill>
                <a:latin typeface="Arial" pitchFamily="34" charset="0"/>
              </a:rPr>
              <a:t>75</a:t>
            </a:r>
            <a:r>
              <a:rPr lang="en-US" sz="2200" kern="0" dirty="0">
                <a:solidFill>
                  <a:srgbClr val="FF2121"/>
                </a:solidFill>
                <a:latin typeface="Arial" pitchFamily="34" charset="0"/>
              </a:rPr>
              <a:t>,</a:t>
            </a:r>
            <a:r>
              <a:rPr lang="vi-VN" sz="2200" kern="0" dirty="0">
                <a:solidFill>
                  <a:srgbClr val="FF2121"/>
                </a:solidFill>
                <a:latin typeface="Arial" pitchFamily="34" charset="0"/>
              </a:rPr>
              <a:t>9% BN có việc </a:t>
            </a:r>
            <a:r>
              <a:rPr lang="vi-VN" sz="2200" kern="0" dirty="0">
                <a:latin typeface="Arial" pitchFamily="34" charset="0"/>
              </a:rPr>
              <a:t>làm.</a:t>
            </a:r>
          </a:p>
          <a:p>
            <a:pPr marL="538163" indent="-538163" algn="just" eaLnBrk="1" hangingPunct="1">
              <a:spcBef>
                <a:spcPct val="35000"/>
              </a:spcBef>
              <a:spcAft>
                <a:spcPct val="35000"/>
              </a:spcAft>
              <a:buClr>
                <a:schemeClr val="tx2"/>
              </a:buClr>
              <a:defRPr/>
            </a:pPr>
            <a:r>
              <a:rPr lang="en-US" sz="1600" kern="0" dirty="0">
                <a:latin typeface="Arial" pitchFamily="34" charset="0"/>
              </a:rPr>
              <a:t>	</a:t>
            </a:r>
            <a:endParaRPr lang="vi-VN" sz="1600" kern="0" dirty="0">
              <a:latin typeface="Arial" pitchFamily="34"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a:extLst>
              <a:ext uri="{FF2B5EF4-FFF2-40B4-BE49-F238E27FC236}">
                <a16:creationId xmlns:a16="http://schemas.microsoft.com/office/drawing/2014/main" id="{EEF71A19-1CB8-4A13-A6E8-58851A27500D}"/>
              </a:ext>
            </a:extLst>
          </p:cNvPr>
          <p:cNvSpPr>
            <a:spLocks noGrp="1"/>
          </p:cNvSpPr>
          <p:nvPr>
            <p:ph type="title"/>
          </p:nvPr>
        </p:nvSpPr>
        <p:spPr>
          <a:xfrm>
            <a:off x="533400" y="228600"/>
            <a:ext cx="8229600" cy="838200"/>
          </a:xfrm>
        </p:spPr>
        <p:txBody>
          <a:bodyPr/>
          <a:lstStyle/>
          <a:p>
            <a:r>
              <a:rPr lang="en-US" altLang="en-US" dirty="0"/>
              <a:t>8. </a:t>
            </a:r>
            <a:r>
              <a:rPr lang="en-US" altLang="en-US" dirty="0" err="1"/>
              <a:t>Hiệu</a:t>
            </a:r>
            <a:r>
              <a:rPr lang="en-US" altLang="en-US" dirty="0"/>
              <a:t> </a:t>
            </a:r>
            <a:r>
              <a:rPr lang="en-US" altLang="en-US" dirty="0" err="1"/>
              <a:t>quả</a:t>
            </a:r>
            <a:r>
              <a:rPr lang="en-US" altLang="en-US" dirty="0"/>
              <a:t> </a:t>
            </a:r>
            <a:r>
              <a:rPr lang="en-US" altLang="en-US" dirty="0" err="1"/>
              <a:t>kinh</a:t>
            </a:r>
            <a:r>
              <a:rPr lang="en-US" altLang="en-US" dirty="0"/>
              <a:t> </a:t>
            </a:r>
            <a:r>
              <a:rPr lang="en-US" altLang="en-US" dirty="0" err="1"/>
              <a:t>tế</a:t>
            </a:r>
            <a:r>
              <a:rPr lang="en-US" altLang="en-US" dirty="0"/>
              <a:t> </a:t>
            </a:r>
            <a:r>
              <a:rPr lang="en-US" altLang="en-US" dirty="0" err="1"/>
              <a:t>cao</a:t>
            </a:r>
            <a:endParaRPr lang="en-US" altLang="en-US" dirty="0"/>
          </a:p>
        </p:txBody>
      </p:sp>
      <p:sp>
        <p:nvSpPr>
          <p:cNvPr id="3" name="Content Placeholder 2">
            <a:extLst>
              <a:ext uri="{FF2B5EF4-FFF2-40B4-BE49-F238E27FC236}">
                <a16:creationId xmlns:a16="http://schemas.microsoft.com/office/drawing/2014/main" id="{4B735200-9C34-4604-8880-00C5C971879B}"/>
              </a:ext>
            </a:extLst>
          </p:cNvPr>
          <p:cNvSpPr>
            <a:spLocks noGrp="1"/>
          </p:cNvSpPr>
          <p:nvPr>
            <p:ph idx="1"/>
          </p:nvPr>
        </p:nvSpPr>
        <p:spPr>
          <a:xfrm>
            <a:off x="914400" y="1070043"/>
            <a:ext cx="7632700" cy="4953000"/>
          </a:xfrm>
        </p:spPr>
        <p:txBody>
          <a:bodyPr>
            <a:normAutofit lnSpcReduction="10000"/>
          </a:bodyPr>
          <a:lstStyle/>
          <a:p>
            <a:pPr marL="538163" indent="-538163" algn="just">
              <a:lnSpc>
                <a:spcPct val="110000"/>
              </a:lnSpc>
              <a:spcBef>
                <a:spcPts val="1200"/>
              </a:spcBef>
              <a:spcAft>
                <a:spcPts val="1200"/>
              </a:spcAft>
              <a:buClr>
                <a:srgbClr val="FF0000"/>
              </a:buClr>
              <a:buFont typeface="+mj-lt"/>
              <a:buAutoNum type="arabicPeriod"/>
              <a:defRPr/>
            </a:pPr>
            <a:r>
              <a:rPr lang="en-US" sz="2400" dirty="0" err="1"/>
              <a:t>Với</a:t>
            </a:r>
            <a:r>
              <a:rPr lang="en-US" sz="2400" dirty="0"/>
              <a:t> </a:t>
            </a:r>
            <a:r>
              <a:rPr lang="en-US" sz="2400" dirty="0" err="1"/>
              <a:t>quy</a:t>
            </a:r>
            <a:r>
              <a:rPr lang="en-US" sz="2400" dirty="0"/>
              <a:t> </a:t>
            </a:r>
            <a:r>
              <a:rPr lang="en-US" sz="2400" dirty="0" err="1"/>
              <a:t>mô</a:t>
            </a:r>
            <a:r>
              <a:rPr lang="en-US" sz="2400" dirty="0"/>
              <a:t> </a:t>
            </a:r>
            <a:r>
              <a:rPr lang="en-US" sz="2400" dirty="0" err="1"/>
              <a:t>quy</a:t>
            </a:r>
            <a:r>
              <a:rPr lang="en-US" sz="2400" dirty="0"/>
              <a:t> </a:t>
            </a:r>
            <a:r>
              <a:rPr lang="en-US" sz="2400" dirty="0" err="1"/>
              <a:t>mô</a:t>
            </a:r>
            <a:r>
              <a:rPr lang="en-US" sz="2400" dirty="0"/>
              <a:t> </a:t>
            </a:r>
            <a:r>
              <a:rPr lang="en-US" sz="2400" dirty="0" err="1"/>
              <a:t>điều</a:t>
            </a:r>
            <a:r>
              <a:rPr lang="en-US" sz="2400" dirty="0"/>
              <a:t> </a:t>
            </a:r>
            <a:r>
              <a:rPr lang="en-US" sz="2400" dirty="0" err="1"/>
              <a:t>trị</a:t>
            </a:r>
            <a:r>
              <a:rPr lang="en-US" sz="2400" dirty="0"/>
              <a:t> 250 </a:t>
            </a:r>
            <a:r>
              <a:rPr lang="en-US" sz="2400" dirty="0" err="1"/>
              <a:t>bệnh</a:t>
            </a:r>
            <a:r>
              <a:rPr lang="en-US" sz="2400" dirty="0"/>
              <a:t> </a:t>
            </a:r>
            <a:r>
              <a:rPr lang="en-US" sz="2400" dirty="0" err="1"/>
              <a:t>nhân</a:t>
            </a:r>
            <a:r>
              <a:rPr lang="en-US" sz="2400" dirty="0"/>
              <a:t>/</a:t>
            </a:r>
            <a:r>
              <a:rPr lang="en-US" sz="2400" dirty="0" err="1"/>
              <a:t>cơ</a:t>
            </a:r>
            <a:r>
              <a:rPr lang="en-US" sz="2400" dirty="0"/>
              <a:t> </a:t>
            </a:r>
            <a:r>
              <a:rPr lang="en-US" sz="2400" dirty="0" err="1"/>
              <a:t>sở</a:t>
            </a:r>
            <a:r>
              <a:rPr lang="en-US" sz="2400" dirty="0"/>
              <a:t> </a:t>
            </a:r>
            <a:r>
              <a:rPr lang="en-US" sz="2400" spc="-30" dirty="0" err="1"/>
              <a:t>điều</a:t>
            </a:r>
            <a:r>
              <a:rPr lang="en-US" sz="2400" spc="-30" dirty="0"/>
              <a:t> </a:t>
            </a:r>
            <a:r>
              <a:rPr lang="en-US" sz="2400" spc="-30" dirty="0" err="1"/>
              <a:t>trị</a:t>
            </a:r>
            <a:r>
              <a:rPr lang="en-US" sz="2400" spc="-30" dirty="0"/>
              <a:t>, chi </a:t>
            </a:r>
            <a:r>
              <a:rPr lang="en-US" sz="2400" spc="-30" dirty="0" err="1"/>
              <a:t>phí</a:t>
            </a:r>
            <a:r>
              <a:rPr lang="en-US" sz="2400" spc="-30" dirty="0"/>
              <a:t> </a:t>
            </a:r>
            <a:r>
              <a:rPr lang="en-US" sz="2400" spc="-30" dirty="0" err="1"/>
              <a:t>trung</a:t>
            </a:r>
            <a:r>
              <a:rPr lang="en-US" sz="2400" spc="-30" dirty="0"/>
              <a:t> </a:t>
            </a:r>
            <a:r>
              <a:rPr lang="en-US" sz="2400" spc="-30" dirty="0" err="1"/>
              <a:t>bình</a:t>
            </a:r>
            <a:r>
              <a:rPr lang="en-US" sz="2400" spc="-30" dirty="0"/>
              <a:t> </a:t>
            </a:r>
            <a:r>
              <a:rPr lang="en-US" sz="2400" spc="-30" dirty="0" err="1"/>
              <a:t>ngày</a:t>
            </a:r>
            <a:r>
              <a:rPr lang="en-US" sz="2400" spc="-30" dirty="0"/>
              <a:t>/</a:t>
            </a:r>
            <a:r>
              <a:rPr lang="en-US" sz="2400" spc="-30" dirty="0" err="1"/>
              <a:t>người</a:t>
            </a:r>
            <a:r>
              <a:rPr lang="en-US" sz="2400" spc="-30" dirty="0"/>
              <a:t> = 15.500 </a:t>
            </a:r>
            <a:r>
              <a:rPr lang="en-US" sz="2400" spc="-30" dirty="0" err="1"/>
              <a:t>đồng</a:t>
            </a:r>
            <a:r>
              <a:rPr lang="en-US" sz="2400" spc="-30" dirty="0"/>
              <a:t>;</a:t>
            </a:r>
          </a:p>
          <a:p>
            <a:pPr marL="538163" indent="-538163" algn="just">
              <a:lnSpc>
                <a:spcPct val="110000"/>
              </a:lnSpc>
              <a:spcBef>
                <a:spcPts val="1200"/>
              </a:spcBef>
              <a:spcAft>
                <a:spcPts val="1200"/>
              </a:spcAft>
              <a:buClr>
                <a:srgbClr val="FF0000"/>
              </a:buClr>
              <a:buFont typeface="+mj-lt"/>
              <a:buAutoNum type="arabicPeriod"/>
              <a:defRPr/>
            </a:pPr>
            <a:r>
              <a:rPr lang="en-US" sz="2400" dirty="0"/>
              <a:t>T</a:t>
            </a:r>
            <a:r>
              <a:rPr lang="vi-VN" sz="2400" dirty="0"/>
              <a:t>heo kết quả điều tra nhanh của 11 tỉnh/</a:t>
            </a:r>
            <a:r>
              <a:rPr lang="en-US" sz="2400" dirty="0"/>
              <a:t>TP</a:t>
            </a:r>
            <a:r>
              <a:rPr lang="vi-VN" sz="2400" dirty="0"/>
              <a:t>, trước khi tham gia </a:t>
            </a:r>
            <a:r>
              <a:rPr lang="en-US" sz="2400" dirty="0"/>
              <a:t>CT</a:t>
            </a:r>
            <a:r>
              <a:rPr lang="vi-VN" sz="2400" dirty="0"/>
              <a:t> Methadone, trung bình một </a:t>
            </a:r>
            <a:r>
              <a:rPr lang="en-US" sz="2400" dirty="0"/>
              <a:t>BN</a:t>
            </a:r>
            <a:r>
              <a:rPr lang="vi-VN" sz="2400" dirty="0"/>
              <a:t> </a:t>
            </a:r>
            <a:r>
              <a:rPr lang="en-US" sz="2400" dirty="0" err="1"/>
              <a:t>tiêu</a:t>
            </a:r>
            <a:r>
              <a:rPr lang="en-US" sz="2400" dirty="0"/>
              <a:t> </a:t>
            </a:r>
            <a:r>
              <a:rPr lang="en-US" sz="2400" dirty="0" err="1"/>
              <a:t>tốn</a:t>
            </a:r>
            <a:r>
              <a:rPr lang="vi-VN" sz="2400" dirty="0"/>
              <a:t> 230.000 đồng/ngày để mua heroin (khoảng 84 triệu đồng/năm). </a:t>
            </a:r>
            <a:endParaRPr lang="en-US" sz="2400" dirty="0"/>
          </a:p>
          <a:p>
            <a:pPr marL="538163" indent="-538163" algn="just">
              <a:lnSpc>
                <a:spcPct val="110000"/>
              </a:lnSpc>
              <a:spcBef>
                <a:spcPts val="1200"/>
              </a:spcBef>
              <a:spcAft>
                <a:spcPts val="1200"/>
              </a:spcAft>
              <a:buClr>
                <a:srgbClr val="FF0000"/>
              </a:buClr>
              <a:buFont typeface="+mj-lt"/>
              <a:buAutoNum type="arabicPeriod"/>
              <a:defRPr/>
            </a:pPr>
            <a:r>
              <a:rPr lang="en-US" sz="2400" dirty="0"/>
              <a:t>T</a:t>
            </a:r>
            <a:r>
              <a:rPr lang="vi-VN" sz="2400" dirty="0"/>
              <a:t>heo kết quả </a:t>
            </a:r>
            <a:r>
              <a:rPr lang="en-US" sz="2400" dirty="0"/>
              <a:t>NC </a:t>
            </a:r>
            <a:r>
              <a:rPr lang="vi-VN" sz="2400" dirty="0"/>
              <a:t>của nhiều nước trên thế giới (với 1 Đô la Mỹ chi cho chương trình Methadone sẽ tiết kiệm được 7 Đô la Mỹ cho các vấn đề khác phát sinh như về vấn đề pháp luật, y tế…).</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a:extLst>
              <a:ext uri="{FF2B5EF4-FFF2-40B4-BE49-F238E27FC236}">
                <a16:creationId xmlns:a16="http://schemas.microsoft.com/office/drawing/2014/main" id="{ACF8A13D-06B6-45F6-84B7-E89E5C47F795}"/>
              </a:ext>
            </a:extLst>
          </p:cNvPr>
          <p:cNvSpPr>
            <a:spLocks noGrp="1"/>
          </p:cNvSpPr>
          <p:nvPr>
            <p:ph type="title"/>
          </p:nvPr>
        </p:nvSpPr>
        <p:spPr>
          <a:xfrm>
            <a:off x="522051" y="76200"/>
            <a:ext cx="8229600" cy="838200"/>
          </a:xfrm>
        </p:spPr>
        <p:txBody>
          <a:bodyPr/>
          <a:lstStyle/>
          <a:p>
            <a:r>
              <a:rPr lang="en-US" altLang="en-US" dirty="0"/>
              <a:t>9. </a:t>
            </a:r>
            <a:r>
              <a:rPr lang="en-US" altLang="en-US" dirty="0" err="1"/>
              <a:t>Giảm</a:t>
            </a:r>
            <a:r>
              <a:rPr lang="en-US" altLang="en-US" dirty="0"/>
              <a:t> </a:t>
            </a:r>
            <a:r>
              <a:rPr lang="en-US" altLang="en-US" dirty="0" err="1"/>
              <a:t>lây</a:t>
            </a:r>
            <a:r>
              <a:rPr lang="en-US" altLang="en-US" dirty="0"/>
              <a:t> </a:t>
            </a:r>
            <a:r>
              <a:rPr lang="en-US" altLang="en-US" dirty="0" err="1"/>
              <a:t>nhiễm</a:t>
            </a:r>
            <a:r>
              <a:rPr lang="en-US" altLang="en-US" dirty="0"/>
              <a:t> HIV </a:t>
            </a:r>
          </a:p>
        </p:txBody>
      </p:sp>
      <p:sp>
        <p:nvSpPr>
          <p:cNvPr id="63491" name="Content Placeholder 2">
            <a:extLst>
              <a:ext uri="{FF2B5EF4-FFF2-40B4-BE49-F238E27FC236}">
                <a16:creationId xmlns:a16="http://schemas.microsoft.com/office/drawing/2014/main" id="{D3BB3E8D-DD47-486C-8CB0-551FF97BFC19}"/>
              </a:ext>
            </a:extLst>
          </p:cNvPr>
          <p:cNvSpPr>
            <a:spLocks noGrp="1"/>
          </p:cNvSpPr>
          <p:nvPr>
            <p:ph idx="1"/>
          </p:nvPr>
        </p:nvSpPr>
        <p:spPr/>
        <p:txBody>
          <a:bodyPr/>
          <a:lstStyle/>
          <a:p>
            <a:endParaRPr lang="en-US" altLang="en-US"/>
          </a:p>
        </p:txBody>
      </p:sp>
      <p:graphicFrame>
        <p:nvGraphicFramePr>
          <p:cNvPr id="4" name="Group 109">
            <a:extLst>
              <a:ext uri="{FF2B5EF4-FFF2-40B4-BE49-F238E27FC236}">
                <a16:creationId xmlns:a16="http://schemas.microsoft.com/office/drawing/2014/main" id="{AA118934-EB9D-4262-9F13-23BC5083BEAF}"/>
              </a:ext>
            </a:extLst>
          </p:cNvPr>
          <p:cNvGraphicFramePr>
            <a:graphicFrameLocks noGrp="1"/>
          </p:cNvGraphicFramePr>
          <p:nvPr>
            <p:extLst>
              <p:ext uri="{D42A27DB-BD31-4B8C-83A1-F6EECF244321}">
                <p14:modId xmlns:p14="http://schemas.microsoft.com/office/powerpoint/2010/main" val="22312285"/>
              </p:ext>
            </p:extLst>
          </p:nvPr>
        </p:nvGraphicFramePr>
        <p:xfrm>
          <a:off x="457200" y="1257300"/>
          <a:ext cx="8382001" cy="4343400"/>
        </p:xfrm>
        <a:graphic>
          <a:graphicData uri="http://schemas.openxmlformats.org/drawingml/2006/table">
            <a:tbl>
              <a:tblPr/>
              <a:tblGrid>
                <a:gridCol w="2784231">
                  <a:extLst>
                    <a:ext uri="{9D8B030D-6E8A-4147-A177-3AD203B41FA5}">
                      <a16:colId xmlns:a16="http://schemas.microsoft.com/office/drawing/2014/main" val="20000"/>
                    </a:ext>
                  </a:extLst>
                </a:gridCol>
                <a:gridCol w="1336431">
                  <a:extLst>
                    <a:ext uri="{9D8B030D-6E8A-4147-A177-3AD203B41FA5}">
                      <a16:colId xmlns:a16="http://schemas.microsoft.com/office/drawing/2014/main" val="20001"/>
                    </a:ext>
                  </a:extLst>
                </a:gridCol>
                <a:gridCol w="1055077">
                  <a:extLst>
                    <a:ext uri="{9D8B030D-6E8A-4147-A177-3AD203B41FA5}">
                      <a16:colId xmlns:a16="http://schemas.microsoft.com/office/drawing/2014/main" val="20002"/>
                    </a:ext>
                  </a:extLst>
                </a:gridCol>
                <a:gridCol w="1055077">
                  <a:extLst>
                    <a:ext uri="{9D8B030D-6E8A-4147-A177-3AD203B41FA5}">
                      <a16:colId xmlns:a16="http://schemas.microsoft.com/office/drawing/2014/main" val="20003"/>
                    </a:ext>
                  </a:extLst>
                </a:gridCol>
                <a:gridCol w="1125415">
                  <a:extLst>
                    <a:ext uri="{9D8B030D-6E8A-4147-A177-3AD203B41FA5}">
                      <a16:colId xmlns:a16="http://schemas.microsoft.com/office/drawing/2014/main" val="20004"/>
                    </a:ext>
                  </a:extLst>
                </a:gridCol>
                <a:gridCol w="1025770">
                  <a:extLst>
                    <a:ext uri="{9D8B030D-6E8A-4147-A177-3AD203B41FA5}">
                      <a16:colId xmlns:a16="http://schemas.microsoft.com/office/drawing/2014/main" val="20005"/>
                    </a:ext>
                  </a:extLst>
                </a:gridCol>
              </a:tblGrid>
              <a:tr h="114909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a:ln>
                          <a:noFill/>
                        </a:ln>
                        <a:solidFill>
                          <a:srgbClr val="F2F2F2"/>
                        </a:solidFill>
                        <a:effectLst/>
                        <a:latin typeface="+mn-lt"/>
                        <a:ea typeface="Times New Roman" pitchFamily="18" charset="0"/>
                        <a:cs typeface="Angsana New" pitchFamily="18" charset="-34"/>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2D2DB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err="1">
                          <a:ln>
                            <a:noFill/>
                          </a:ln>
                          <a:solidFill>
                            <a:srgbClr val="F2F2F2"/>
                          </a:solidFill>
                          <a:effectLst/>
                          <a:latin typeface="+mn-lt"/>
                          <a:ea typeface="Times New Roman" pitchFamily="18" charset="0"/>
                          <a:cs typeface="Angsana New" pitchFamily="18" charset="-34"/>
                        </a:rPr>
                        <a:t>Trước</a:t>
                      </a:r>
                      <a:r>
                        <a:rPr kumimoji="0" lang="en-US" sz="2400" b="1" i="0" u="none" strike="noStrike" cap="none" normalizeH="0" baseline="0" dirty="0">
                          <a:ln>
                            <a:noFill/>
                          </a:ln>
                          <a:solidFill>
                            <a:srgbClr val="F2F2F2"/>
                          </a:solidFill>
                          <a:effectLst/>
                          <a:latin typeface="+mn-lt"/>
                          <a:ea typeface="Times New Roman" pitchFamily="18" charset="0"/>
                          <a:cs typeface="Angsana New" pitchFamily="18" charset="-34"/>
                        </a:rPr>
                        <a:t> ĐT</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2D2DB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rgbClr val="F2F2F2"/>
                          </a:solidFill>
                          <a:effectLst/>
                          <a:latin typeface="+mn-lt"/>
                          <a:ea typeface="Times New Roman" pitchFamily="18" charset="0"/>
                          <a:cs typeface="Angsana New" pitchFamily="18" charset="-34"/>
                        </a:rPr>
                        <a:t>6 </a:t>
                      </a:r>
                      <a:r>
                        <a:rPr kumimoji="0" lang="en-US" sz="2400" b="1" i="0" u="none" strike="noStrike" cap="none" normalizeH="0" baseline="0" dirty="0" err="1">
                          <a:ln>
                            <a:noFill/>
                          </a:ln>
                          <a:solidFill>
                            <a:srgbClr val="F2F2F2"/>
                          </a:solidFill>
                          <a:effectLst/>
                          <a:latin typeface="+mn-lt"/>
                          <a:ea typeface="Times New Roman" pitchFamily="18" charset="0"/>
                          <a:cs typeface="Angsana New" pitchFamily="18" charset="-34"/>
                        </a:rPr>
                        <a:t>Tháng</a:t>
                      </a:r>
                      <a:endParaRPr kumimoji="0" lang="en-US" sz="2400" b="1" i="0" u="none" strike="noStrike" cap="none" normalizeH="0" baseline="0" dirty="0">
                        <a:ln>
                          <a:noFill/>
                        </a:ln>
                        <a:solidFill>
                          <a:srgbClr val="F2F2F2"/>
                        </a:solidFill>
                        <a:effectLst/>
                        <a:latin typeface="+mn-lt"/>
                        <a:ea typeface="Times New Roman" pitchFamily="18" charset="0"/>
                        <a:cs typeface="Angsana New" pitchFamily="18" charset="-34"/>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2D2DB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rgbClr val="F2F2F2"/>
                          </a:solidFill>
                          <a:effectLst/>
                          <a:latin typeface="+mn-lt"/>
                          <a:ea typeface="Times New Roman" pitchFamily="18" charset="0"/>
                          <a:cs typeface="Angsana New" pitchFamily="18" charset="-34"/>
                        </a:rPr>
                        <a:t>12 </a:t>
                      </a:r>
                      <a:r>
                        <a:rPr kumimoji="0" lang="en-US" sz="2400" b="1" i="0" u="none" strike="noStrike" cap="none" normalizeH="0" baseline="0" dirty="0" err="1">
                          <a:ln>
                            <a:noFill/>
                          </a:ln>
                          <a:solidFill>
                            <a:srgbClr val="F2F2F2"/>
                          </a:solidFill>
                          <a:effectLst/>
                          <a:latin typeface="+mn-lt"/>
                          <a:ea typeface="Times New Roman" pitchFamily="18" charset="0"/>
                          <a:cs typeface="Angsana New" pitchFamily="18" charset="-34"/>
                        </a:rPr>
                        <a:t>tháng</a:t>
                      </a:r>
                      <a:endParaRPr kumimoji="0" lang="en-US" sz="2400" b="1" i="0" u="none" strike="noStrike" cap="none" normalizeH="0" baseline="0" dirty="0">
                        <a:ln>
                          <a:noFill/>
                        </a:ln>
                        <a:solidFill>
                          <a:srgbClr val="F2F2F2"/>
                        </a:solidFill>
                        <a:effectLst/>
                        <a:latin typeface="+mn-lt"/>
                        <a:ea typeface="Times New Roman" pitchFamily="18" charset="0"/>
                        <a:cs typeface="Angsana New" pitchFamily="18" charset="-34"/>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2D2DB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rgbClr val="F2F2F2"/>
                          </a:solidFill>
                          <a:effectLst/>
                          <a:latin typeface="+mn-lt"/>
                          <a:ea typeface="Times New Roman" pitchFamily="18" charset="0"/>
                          <a:cs typeface="Angsana New" pitchFamily="18" charset="-34"/>
                        </a:rPr>
                        <a:t>18 </a:t>
                      </a:r>
                      <a:r>
                        <a:rPr kumimoji="0" lang="en-US" sz="2400" b="1" i="0" u="none" strike="noStrike" cap="none" normalizeH="0" baseline="0" dirty="0" err="1">
                          <a:ln>
                            <a:noFill/>
                          </a:ln>
                          <a:solidFill>
                            <a:srgbClr val="F2F2F2"/>
                          </a:solidFill>
                          <a:effectLst/>
                          <a:latin typeface="+mn-lt"/>
                          <a:ea typeface="Times New Roman" pitchFamily="18" charset="0"/>
                          <a:cs typeface="Angsana New" pitchFamily="18" charset="-34"/>
                        </a:rPr>
                        <a:t>tháng</a:t>
                      </a:r>
                      <a:endParaRPr kumimoji="0" lang="en-US" sz="2400" b="1" i="0" u="none" strike="noStrike" cap="none" normalizeH="0" baseline="0" dirty="0">
                        <a:ln>
                          <a:noFill/>
                        </a:ln>
                        <a:solidFill>
                          <a:srgbClr val="F2F2F2"/>
                        </a:solidFill>
                        <a:effectLst/>
                        <a:latin typeface="+mn-lt"/>
                        <a:ea typeface="Times New Roman" pitchFamily="18" charset="0"/>
                        <a:cs typeface="Angsana New" pitchFamily="18" charset="-34"/>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2D2DB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rgbClr val="F2F2F2"/>
                          </a:solidFill>
                          <a:effectLst/>
                          <a:latin typeface="+mn-lt"/>
                          <a:ea typeface="Times New Roman" pitchFamily="18" charset="0"/>
                          <a:cs typeface="Angsana New" pitchFamily="18" charset="-34"/>
                        </a:rPr>
                        <a:t>24 </a:t>
                      </a:r>
                      <a:r>
                        <a:rPr kumimoji="0" lang="en-US" sz="2400" b="1" i="0" u="none" strike="noStrike" cap="none" normalizeH="0" baseline="0" dirty="0" err="1">
                          <a:ln>
                            <a:noFill/>
                          </a:ln>
                          <a:solidFill>
                            <a:srgbClr val="F2F2F2"/>
                          </a:solidFill>
                          <a:effectLst/>
                          <a:latin typeface="+mn-lt"/>
                          <a:ea typeface="Times New Roman" pitchFamily="18" charset="0"/>
                          <a:cs typeface="Angsana New" pitchFamily="18" charset="-34"/>
                        </a:rPr>
                        <a:t>tháng</a:t>
                      </a:r>
                      <a:endParaRPr kumimoji="0" lang="en-US" sz="2400" b="1" i="0" u="none" strike="noStrike" cap="none" normalizeH="0" baseline="0" dirty="0">
                        <a:ln>
                          <a:noFill/>
                        </a:ln>
                        <a:solidFill>
                          <a:srgbClr val="F2F2F2"/>
                        </a:solidFill>
                        <a:effectLst/>
                        <a:latin typeface="+mn-lt"/>
                        <a:ea typeface="Times New Roman" pitchFamily="18" charset="0"/>
                        <a:cs typeface="Angsana New" pitchFamily="18" charset="-34"/>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2D2DB9"/>
                    </a:solidFill>
                  </a:tcPr>
                </a:tc>
                <a:extLst>
                  <a:ext uri="{0D108BD9-81ED-4DB2-BD59-A6C34878D82A}">
                    <a16:rowId xmlns:a16="http://schemas.microsoft.com/office/drawing/2014/main" val="10000"/>
                  </a:ext>
                </a:extLst>
              </a:tr>
              <a:tr h="78024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err="1">
                          <a:ln>
                            <a:noFill/>
                          </a:ln>
                          <a:solidFill>
                            <a:srgbClr val="000000"/>
                          </a:solidFill>
                          <a:effectLst/>
                          <a:latin typeface="+mn-lt"/>
                          <a:cs typeface="Arial" charset="0"/>
                        </a:rPr>
                        <a:t>Số</a:t>
                      </a:r>
                      <a:r>
                        <a:rPr kumimoji="0" lang="en-US" sz="2400" b="0" i="0" u="none" strike="noStrike" cap="none" normalizeH="0" baseline="0" dirty="0">
                          <a:ln>
                            <a:noFill/>
                          </a:ln>
                          <a:solidFill>
                            <a:srgbClr val="000000"/>
                          </a:solidFill>
                          <a:effectLst/>
                          <a:latin typeface="+mn-lt"/>
                          <a:cs typeface="Arial" charset="0"/>
                        </a:rPr>
                        <a:t> BN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3"/>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25000" dirty="0">
                          <a:ln>
                            <a:noFill/>
                          </a:ln>
                          <a:solidFill>
                            <a:srgbClr val="000000"/>
                          </a:solidFill>
                          <a:effectLst/>
                          <a:latin typeface="+mn-lt"/>
                          <a:ea typeface="Times New Roman" pitchFamily="18" charset="0"/>
                          <a:cs typeface="Angsana New" pitchFamily="18" charset="-34"/>
                        </a:rPr>
                        <a:t>965</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3"/>
                    </a:solidFill>
                  </a:tcPr>
                </a:tc>
                <a:tc>
                  <a:txBody>
                    <a:bodyPr/>
                    <a:lstStyle/>
                    <a:p>
                      <a:pPr marL="0" marR="0" lvl="0" indent="0" algn="r" defTabSz="914400" rtl="0" eaLnBrk="1" fontAlgn="base" latinLnBrk="0" hangingPunct="1">
                        <a:lnSpc>
                          <a:spcPct val="100000"/>
                        </a:lnSpc>
                        <a:spcBef>
                          <a:spcPts val="300"/>
                        </a:spcBef>
                        <a:spcAft>
                          <a:spcPts val="300"/>
                        </a:spcAft>
                        <a:buClrTx/>
                        <a:buSzTx/>
                        <a:buFontTx/>
                        <a:buNone/>
                        <a:tabLst>
                          <a:tab pos="0" algn="l"/>
                        </a:tabLst>
                      </a:pPr>
                      <a:r>
                        <a:rPr kumimoji="0" lang="en-US" sz="2400" b="0" i="0" u="none" strike="noStrike" cap="none" normalizeH="0" baseline="-25000" dirty="0">
                          <a:ln>
                            <a:noFill/>
                          </a:ln>
                          <a:solidFill>
                            <a:srgbClr val="000000"/>
                          </a:solidFill>
                          <a:effectLst/>
                          <a:latin typeface="+mn-lt"/>
                          <a:ea typeface="Times New Roman" pitchFamily="18" charset="0"/>
                          <a:cs typeface="Angsana New" pitchFamily="18" charset="-34"/>
                        </a:rPr>
                        <a:t>965</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3"/>
                    </a:solidFill>
                  </a:tcPr>
                </a:tc>
                <a:tc>
                  <a:txBody>
                    <a:bodyPr/>
                    <a:lstStyle/>
                    <a:p>
                      <a:pPr marL="0" marR="0" lvl="0" indent="0" algn="r" defTabSz="914400" rtl="0" eaLnBrk="1" fontAlgn="base" latinLnBrk="0" hangingPunct="1">
                        <a:lnSpc>
                          <a:spcPct val="100000"/>
                        </a:lnSpc>
                        <a:spcBef>
                          <a:spcPts val="300"/>
                        </a:spcBef>
                        <a:spcAft>
                          <a:spcPts val="300"/>
                        </a:spcAft>
                        <a:buClrTx/>
                        <a:buSzTx/>
                        <a:buFontTx/>
                        <a:buNone/>
                        <a:tabLst>
                          <a:tab pos="0" algn="l"/>
                        </a:tabLst>
                      </a:pPr>
                      <a:r>
                        <a:rPr kumimoji="0" lang="en-US" sz="2400" b="0" i="0" u="none" strike="noStrike" cap="none" normalizeH="0" baseline="-25000" dirty="0">
                          <a:ln>
                            <a:noFill/>
                          </a:ln>
                          <a:solidFill>
                            <a:srgbClr val="000000"/>
                          </a:solidFill>
                          <a:effectLst/>
                          <a:latin typeface="+mn-lt"/>
                          <a:ea typeface="Times New Roman" pitchFamily="18" charset="0"/>
                          <a:cs typeface="Angsana New" pitchFamily="18" charset="-34"/>
                        </a:rPr>
                        <a:t>965</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3"/>
                    </a:solidFill>
                  </a:tcPr>
                </a:tc>
                <a:tc>
                  <a:txBody>
                    <a:bodyPr/>
                    <a:lstStyle/>
                    <a:p>
                      <a:pPr marL="0" marR="0" lvl="0" indent="0" algn="r" defTabSz="914400" rtl="0" eaLnBrk="1" fontAlgn="base" latinLnBrk="0" hangingPunct="1">
                        <a:lnSpc>
                          <a:spcPct val="100000"/>
                        </a:lnSpc>
                        <a:spcBef>
                          <a:spcPts val="300"/>
                        </a:spcBef>
                        <a:spcAft>
                          <a:spcPts val="300"/>
                        </a:spcAft>
                        <a:buClrTx/>
                        <a:buSzTx/>
                        <a:buFontTx/>
                        <a:buNone/>
                        <a:tabLst>
                          <a:tab pos="0" algn="l"/>
                        </a:tabLst>
                      </a:pPr>
                      <a:r>
                        <a:rPr kumimoji="0" lang="en-US" sz="2400" b="0" i="0" u="none" strike="noStrike" cap="none" normalizeH="0" baseline="-25000" dirty="0">
                          <a:ln>
                            <a:noFill/>
                          </a:ln>
                          <a:solidFill>
                            <a:srgbClr val="000000"/>
                          </a:solidFill>
                          <a:effectLst/>
                          <a:latin typeface="+mn-lt"/>
                          <a:ea typeface="Times New Roman" pitchFamily="18" charset="0"/>
                          <a:cs typeface="Angsana New" pitchFamily="18" charset="-34"/>
                        </a:rPr>
                        <a:t>965</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3"/>
                    </a:solidFill>
                  </a:tcPr>
                </a:tc>
                <a:tc>
                  <a:txBody>
                    <a:bodyPr/>
                    <a:lstStyle/>
                    <a:p>
                      <a:pPr marL="0" marR="0" lvl="0" indent="0" algn="r" defTabSz="914400" rtl="0" eaLnBrk="1" fontAlgn="base" latinLnBrk="0" hangingPunct="1">
                        <a:lnSpc>
                          <a:spcPct val="100000"/>
                        </a:lnSpc>
                        <a:spcBef>
                          <a:spcPts val="300"/>
                        </a:spcBef>
                        <a:spcAft>
                          <a:spcPts val="300"/>
                        </a:spcAft>
                        <a:buClrTx/>
                        <a:buSzTx/>
                        <a:buFontTx/>
                        <a:buNone/>
                        <a:tabLst>
                          <a:tab pos="0" algn="l"/>
                        </a:tabLst>
                      </a:pPr>
                      <a:r>
                        <a:rPr kumimoji="0" lang="en-US" sz="2400" b="0" i="0" u="none" strike="noStrike" cap="none" normalizeH="0" baseline="-25000" dirty="0">
                          <a:ln>
                            <a:noFill/>
                          </a:ln>
                          <a:solidFill>
                            <a:srgbClr val="000000"/>
                          </a:solidFill>
                          <a:effectLst/>
                          <a:latin typeface="+mn-lt"/>
                          <a:ea typeface="Times New Roman" pitchFamily="18" charset="0"/>
                          <a:cs typeface="Angsana New" pitchFamily="18" charset="-34"/>
                        </a:rPr>
                        <a:t>965</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3"/>
                    </a:solidFill>
                  </a:tcPr>
                </a:tc>
                <a:extLst>
                  <a:ext uri="{0D108BD9-81ED-4DB2-BD59-A6C34878D82A}">
                    <a16:rowId xmlns:a16="http://schemas.microsoft.com/office/drawing/2014/main" val="10001"/>
                  </a:ext>
                </a:extLst>
              </a:tr>
              <a:tr h="97556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err="1">
                          <a:ln>
                            <a:noFill/>
                          </a:ln>
                          <a:solidFill>
                            <a:srgbClr val="FF0000"/>
                          </a:solidFill>
                          <a:effectLst/>
                          <a:latin typeface="+mn-lt"/>
                          <a:cs typeface="Arial" charset="0"/>
                        </a:rPr>
                        <a:t>Số</a:t>
                      </a:r>
                      <a:r>
                        <a:rPr kumimoji="0" lang="en-US" sz="2400" b="0" i="0" u="none" strike="noStrike" cap="none" normalizeH="0" baseline="0" dirty="0">
                          <a:ln>
                            <a:noFill/>
                          </a:ln>
                          <a:solidFill>
                            <a:srgbClr val="FF0000"/>
                          </a:solidFill>
                          <a:effectLst/>
                          <a:latin typeface="+mn-lt"/>
                          <a:cs typeface="Arial" charset="0"/>
                        </a:rPr>
                        <a:t> </a:t>
                      </a:r>
                      <a:r>
                        <a:rPr kumimoji="0" lang="en-US" sz="2400" b="0" i="0" u="none" strike="noStrike" cap="none" normalizeH="0" baseline="0" dirty="0" err="1">
                          <a:ln>
                            <a:noFill/>
                          </a:ln>
                          <a:solidFill>
                            <a:srgbClr val="FF0000"/>
                          </a:solidFill>
                          <a:effectLst/>
                          <a:latin typeface="+mn-lt"/>
                          <a:cs typeface="Arial" charset="0"/>
                        </a:rPr>
                        <a:t>nhiễm</a:t>
                      </a:r>
                      <a:r>
                        <a:rPr kumimoji="0" lang="en-US" sz="2400" b="0" i="0" u="none" strike="noStrike" cap="none" normalizeH="0" baseline="0" dirty="0">
                          <a:ln>
                            <a:noFill/>
                          </a:ln>
                          <a:solidFill>
                            <a:srgbClr val="FF0000"/>
                          </a:solidFill>
                          <a:effectLst/>
                          <a:latin typeface="+mn-lt"/>
                          <a:cs typeface="Arial" charset="0"/>
                        </a:rPr>
                        <a:t> HIV </a:t>
                      </a:r>
                      <a:r>
                        <a:rPr kumimoji="0" lang="en-US" sz="2400" b="0" i="0" u="none" strike="noStrike" cap="none" normalizeH="0" baseline="0" dirty="0" err="1">
                          <a:ln>
                            <a:noFill/>
                          </a:ln>
                          <a:solidFill>
                            <a:srgbClr val="FF0000"/>
                          </a:solidFill>
                          <a:effectLst/>
                          <a:latin typeface="+mn-lt"/>
                          <a:cs typeface="Arial" charset="0"/>
                        </a:rPr>
                        <a:t>mới</a:t>
                      </a:r>
                      <a:endParaRPr kumimoji="0" lang="en-US" sz="2400" b="0" i="0" u="none" strike="noStrike" cap="none" normalizeH="0" baseline="0" dirty="0">
                        <a:ln>
                          <a:noFill/>
                        </a:ln>
                        <a:solidFill>
                          <a:srgbClr val="FF0000"/>
                        </a:solidFill>
                        <a:effectLst/>
                        <a:latin typeface="+mn-lt"/>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6"/>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25000" dirty="0">
                          <a:ln>
                            <a:noFill/>
                          </a:ln>
                          <a:solidFill>
                            <a:srgbClr val="FF0000"/>
                          </a:solidFill>
                          <a:effectLst/>
                          <a:latin typeface="+mn-lt"/>
                          <a:ea typeface="Times New Roman" pitchFamily="18" charset="0"/>
                          <a:cs typeface="Angsana New" pitchFamily="18" charset="-34"/>
                        </a:rPr>
                        <a:t>0</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6"/>
                    </a:solidFill>
                  </a:tcPr>
                </a:tc>
                <a:tc>
                  <a:txBody>
                    <a:bodyPr/>
                    <a:lstStyle/>
                    <a:p>
                      <a:pPr marL="0" marR="0" lvl="0" indent="0" algn="r" defTabSz="914400" rtl="0" eaLnBrk="1" fontAlgn="base" latinLnBrk="0" hangingPunct="1">
                        <a:lnSpc>
                          <a:spcPct val="100000"/>
                        </a:lnSpc>
                        <a:spcBef>
                          <a:spcPts val="300"/>
                        </a:spcBef>
                        <a:spcAft>
                          <a:spcPts val="300"/>
                        </a:spcAft>
                        <a:buClrTx/>
                        <a:buSzTx/>
                        <a:buFontTx/>
                        <a:buNone/>
                        <a:tabLst>
                          <a:tab pos="0" algn="l"/>
                        </a:tabLst>
                      </a:pPr>
                      <a:r>
                        <a:rPr kumimoji="0" lang="en-US" sz="2400" b="0" i="0" u="none" strike="noStrike" cap="none" normalizeH="0" baseline="-25000" dirty="0">
                          <a:ln>
                            <a:noFill/>
                          </a:ln>
                          <a:solidFill>
                            <a:srgbClr val="FF0000"/>
                          </a:solidFill>
                          <a:effectLst/>
                          <a:latin typeface="+mn-lt"/>
                          <a:ea typeface="Times New Roman" pitchFamily="18" charset="0"/>
                          <a:cs typeface="Angsana New" pitchFamily="18" charset="-34"/>
                        </a:rPr>
                        <a:t>1</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6"/>
                    </a:solidFill>
                  </a:tcPr>
                </a:tc>
                <a:tc>
                  <a:txBody>
                    <a:bodyPr/>
                    <a:lstStyle/>
                    <a:p>
                      <a:pPr marL="0" marR="0" lvl="0" indent="0" algn="r" defTabSz="914400" rtl="0" eaLnBrk="1" fontAlgn="base" latinLnBrk="0" hangingPunct="1">
                        <a:lnSpc>
                          <a:spcPct val="100000"/>
                        </a:lnSpc>
                        <a:spcBef>
                          <a:spcPts val="300"/>
                        </a:spcBef>
                        <a:spcAft>
                          <a:spcPts val="300"/>
                        </a:spcAft>
                        <a:buClrTx/>
                        <a:buSzTx/>
                        <a:buFontTx/>
                        <a:buNone/>
                        <a:tabLst>
                          <a:tab pos="0" algn="l"/>
                        </a:tabLst>
                      </a:pPr>
                      <a:r>
                        <a:rPr kumimoji="0" lang="en-US" sz="2400" b="0" i="0" u="none" strike="noStrike" cap="none" normalizeH="0" baseline="-25000" dirty="0">
                          <a:ln>
                            <a:noFill/>
                          </a:ln>
                          <a:solidFill>
                            <a:srgbClr val="FF0000"/>
                          </a:solidFill>
                          <a:effectLst/>
                          <a:latin typeface="+mn-lt"/>
                          <a:ea typeface="Times New Roman" pitchFamily="18" charset="0"/>
                          <a:cs typeface="Angsana New" pitchFamily="18" charset="-34"/>
                        </a:rPr>
                        <a:t>1</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6"/>
                    </a:solidFill>
                  </a:tcPr>
                </a:tc>
                <a:tc>
                  <a:txBody>
                    <a:bodyPr/>
                    <a:lstStyle/>
                    <a:p>
                      <a:pPr marL="0" marR="0" lvl="0" indent="0" algn="r" defTabSz="914400" rtl="0" eaLnBrk="1" fontAlgn="base" latinLnBrk="0" hangingPunct="1">
                        <a:lnSpc>
                          <a:spcPct val="100000"/>
                        </a:lnSpc>
                        <a:spcBef>
                          <a:spcPts val="300"/>
                        </a:spcBef>
                        <a:spcAft>
                          <a:spcPts val="300"/>
                        </a:spcAft>
                        <a:buClrTx/>
                        <a:buSzTx/>
                        <a:buFontTx/>
                        <a:buNone/>
                        <a:tabLst>
                          <a:tab pos="0" algn="l"/>
                        </a:tabLst>
                      </a:pPr>
                      <a:r>
                        <a:rPr kumimoji="0" lang="en-US" sz="2400" b="0" i="0" u="none" strike="noStrike" cap="none" normalizeH="0" baseline="-25000" dirty="0">
                          <a:ln>
                            <a:noFill/>
                          </a:ln>
                          <a:solidFill>
                            <a:srgbClr val="FF0000"/>
                          </a:solidFill>
                          <a:effectLst/>
                          <a:latin typeface="+mn-lt"/>
                          <a:ea typeface="Times New Roman" pitchFamily="18" charset="0"/>
                          <a:cs typeface="Angsana New" pitchFamily="18" charset="-34"/>
                        </a:rPr>
                        <a:t>2</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6"/>
                    </a:solidFill>
                  </a:tcPr>
                </a:tc>
                <a:tc>
                  <a:txBody>
                    <a:bodyPr/>
                    <a:lstStyle/>
                    <a:p>
                      <a:pPr marL="0" marR="0" lvl="0" indent="0" algn="r" defTabSz="914400" rtl="0" eaLnBrk="1" fontAlgn="base" latinLnBrk="0" hangingPunct="1">
                        <a:lnSpc>
                          <a:spcPct val="100000"/>
                        </a:lnSpc>
                        <a:spcBef>
                          <a:spcPts val="300"/>
                        </a:spcBef>
                        <a:spcAft>
                          <a:spcPts val="300"/>
                        </a:spcAft>
                        <a:buClrTx/>
                        <a:buSzTx/>
                        <a:buFontTx/>
                        <a:buNone/>
                        <a:tabLst>
                          <a:tab pos="0" algn="l"/>
                        </a:tabLst>
                      </a:pPr>
                      <a:r>
                        <a:rPr kumimoji="0" lang="en-US" sz="2400" b="0" i="0" u="none" strike="noStrike" cap="none" normalizeH="0" baseline="-25000" dirty="0">
                          <a:ln>
                            <a:noFill/>
                          </a:ln>
                          <a:solidFill>
                            <a:srgbClr val="FF0000"/>
                          </a:solidFill>
                          <a:effectLst/>
                          <a:latin typeface="+mn-lt"/>
                          <a:ea typeface="Times New Roman" pitchFamily="18" charset="0"/>
                          <a:cs typeface="Angsana New" pitchFamily="18" charset="-34"/>
                        </a:rPr>
                        <a:t>1</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6"/>
                    </a:solidFill>
                  </a:tcPr>
                </a:tc>
                <a:extLst>
                  <a:ext uri="{0D108BD9-81ED-4DB2-BD59-A6C34878D82A}">
                    <a16:rowId xmlns:a16="http://schemas.microsoft.com/office/drawing/2014/main" val="10002"/>
                  </a:ext>
                </a:extLst>
              </a:tr>
              <a:tr h="143849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err="1">
                          <a:ln>
                            <a:noFill/>
                          </a:ln>
                          <a:solidFill>
                            <a:srgbClr val="000000"/>
                          </a:solidFill>
                          <a:effectLst/>
                          <a:latin typeface="+mn-lt"/>
                          <a:cs typeface="Arial" charset="0"/>
                        </a:rPr>
                        <a:t>Tỉ</a:t>
                      </a:r>
                      <a:r>
                        <a:rPr kumimoji="0" lang="en-US" sz="2400" b="0" i="0" u="none" strike="noStrike" cap="none" normalizeH="0" baseline="0" dirty="0">
                          <a:ln>
                            <a:noFill/>
                          </a:ln>
                          <a:solidFill>
                            <a:srgbClr val="000000"/>
                          </a:solidFill>
                          <a:effectLst/>
                          <a:latin typeface="+mn-lt"/>
                          <a:cs typeface="Arial" charset="0"/>
                        </a:rPr>
                        <a:t> </a:t>
                      </a:r>
                      <a:r>
                        <a:rPr kumimoji="0" lang="en-US" sz="2400" b="0" i="0" u="none" strike="noStrike" cap="none" normalizeH="0" baseline="0" dirty="0" err="1">
                          <a:ln>
                            <a:noFill/>
                          </a:ln>
                          <a:solidFill>
                            <a:srgbClr val="000000"/>
                          </a:solidFill>
                          <a:effectLst/>
                          <a:latin typeface="+mn-lt"/>
                          <a:cs typeface="Arial" charset="0"/>
                        </a:rPr>
                        <a:t>lệ</a:t>
                      </a:r>
                      <a:r>
                        <a:rPr kumimoji="0" lang="en-US" sz="2400" b="0" i="0" u="none" strike="noStrike" cap="none" normalizeH="0" baseline="0" dirty="0">
                          <a:ln>
                            <a:noFill/>
                          </a:ln>
                          <a:solidFill>
                            <a:srgbClr val="000000"/>
                          </a:solidFill>
                          <a:effectLst/>
                          <a:latin typeface="+mn-lt"/>
                          <a:cs typeface="Arial" charset="0"/>
                        </a:rPr>
                        <a:t>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3"/>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25000" dirty="0">
                          <a:ln>
                            <a:noFill/>
                          </a:ln>
                          <a:solidFill>
                            <a:srgbClr val="000000"/>
                          </a:solidFill>
                          <a:effectLst/>
                          <a:latin typeface="+mn-lt"/>
                          <a:ea typeface="Times New Roman" pitchFamily="18" charset="0"/>
                          <a:cs typeface="Angsana New" pitchFamily="18" charset="-34"/>
                        </a:rPr>
                        <a:t>0</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3"/>
                    </a:solidFill>
                  </a:tcPr>
                </a:tc>
                <a:tc>
                  <a:txBody>
                    <a:bodyPr/>
                    <a:lstStyle/>
                    <a:p>
                      <a:pPr marL="0" marR="0" lvl="0" indent="0" algn="r" defTabSz="914400" rtl="0" eaLnBrk="1" fontAlgn="base" latinLnBrk="0" hangingPunct="1">
                        <a:lnSpc>
                          <a:spcPct val="100000"/>
                        </a:lnSpc>
                        <a:spcBef>
                          <a:spcPts val="300"/>
                        </a:spcBef>
                        <a:spcAft>
                          <a:spcPts val="300"/>
                        </a:spcAft>
                        <a:buClrTx/>
                        <a:buSzTx/>
                        <a:buFontTx/>
                        <a:buNone/>
                        <a:tabLst>
                          <a:tab pos="0" algn="l"/>
                        </a:tabLst>
                      </a:pPr>
                      <a:r>
                        <a:rPr kumimoji="0" lang="en-US" sz="2400" b="0" i="0" u="none" strike="noStrike" cap="none" normalizeH="0" baseline="-25000" dirty="0">
                          <a:ln>
                            <a:noFill/>
                          </a:ln>
                          <a:solidFill>
                            <a:srgbClr val="000000"/>
                          </a:solidFill>
                          <a:effectLst/>
                          <a:latin typeface="+mn-lt"/>
                          <a:ea typeface="Times New Roman" pitchFamily="18" charset="0"/>
                          <a:cs typeface="Angsana New" pitchFamily="18" charset="-34"/>
                        </a:rPr>
                        <a:t>0,01</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3"/>
                    </a:solidFill>
                  </a:tcPr>
                </a:tc>
                <a:tc>
                  <a:txBody>
                    <a:bodyPr/>
                    <a:lstStyle/>
                    <a:p>
                      <a:pPr marL="0" marR="0" lvl="0" indent="0" algn="r" defTabSz="914400" rtl="0" eaLnBrk="1" fontAlgn="base" latinLnBrk="0" hangingPunct="1">
                        <a:lnSpc>
                          <a:spcPct val="100000"/>
                        </a:lnSpc>
                        <a:spcBef>
                          <a:spcPts val="300"/>
                        </a:spcBef>
                        <a:spcAft>
                          <a:spcPts val="300"/>
                        </a:spcAft>
                        <a:buClrTx/>
                        <a:buSzTx/>
                        <a:buFontTx/>
                        <a:buNone/>
                        <a:tabLst>
                          <a:tab pos="0" algn="l"/>
                        </a:tabLst>
                      </a:pPr>
                      <a:r>
                        <a:rPr kumimoji="0" lang="en-US" sz="2400" b="0" i="0" u="none" strike="noStrike" cap="none" normalizeH="0" baseline="-25000" dirty="0">
                          <a:ln>
                            <a:noFill/>
                          </a:ln>
                          <a:solidFill>
                            <a:srgbClr val="000000"/>
                          </a:solidFill>
                          <a:effectLst/>
                          <a:latin typeface="+mn-lt"/>
                          <a:ea typeface="Times New Roman" pitchFamily="18" charset="0"/>
                          <a:cs typeface="Angsana New" pitchFamily="18" charset="-34"/>
                        </a:rPr>
                        <a:t>0,01</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3"/>
                    </a:solidFill>
                  </a:tcPr>
                </a:tc>
                <a:tc>
                  <a:txBody>
                    <a:bodyPr/>
                    <a:lstStyle/>
                    <a:p>
                      <a:pPr marL="0" marR="0" lvl="0" indent="0" algn="r" defTabSz="914400" rtl="0" eaLnBrk="1" fontAlgn="base" latinLnBrk="0" hangingPunct="1">
                        <a:lnSpc>
                          <a:spcPct val="100000"/>
                        </a:lnSpc>
                        <a:spcBef>
                          <a:spcPts val="300"/>
                        </a:spcBef>
                        <a:spcAft>
                          <a:spcPts val="300"/>
                        </a:spcAft>
                        <a:buClrTx/>
                        <a:buSzTx/>
                        <a:buFontTx/>
                        <a:buNone/>
                        <a:tabLst>
                          <a:tab pos="0" algn="l"/>
                        </a:tabLst>
                      </a:pPr>
                      <a:r>
                        <a:rPr kumimoji="0" lang="en-US" sz="2400" b="0" i="0" u="none" strike="noStrike" cap="none" normalizeH="0" baseline="-25000" dirty="0">
                          <a:ln>
                            <a:noFill/>
                          </a:ln>
                          <a:solidFill>
                            <a:srgbClr val="000000"/>
                          </a:solidFill>
                          <a:effectLst/>
                          <a:latin typeface="+mn-lt"/>
                          <a:ea typeface="Times New Roman" pitchFamily="18" charset="0"/>
                          <a:cs typeface="Angsana New" pitchFamily="18" charset="-34"/>
                        </a:rPr>
                        <a:t>0,02</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3"/>
                    </a:solidFill>
                  </a:tcPr>
                </a:tc>
                <a:tc>
                  <a:txBody>
                    <a:bodyPr/>
                    <a:lstStyle/>
                    <a:p>
                      <a:pPr marL="0" marR="0" lvl="0" indent="0" algn="r" defTabSz="914400" rtl="0" eaLnBrk="1" fontAlgn="base" latinLnBrk="0" hangingPunct="1">
                        <a:lnSpc>
                          <a:spcPct val="100000"/>
                        </a:lnSpc>
                        <a:spcBef>
                          <a:spcPts val="300"/>
                        </a:spcBef>
                        <a:spcAft>
                          <a:spcPts val="300"/>
                        </a:spcAft>
                        <a:buClrTx/>
                        <a:buSzTx/>
                        <a:buFontTx/>
                        <a:buNone/>
                        <a:tabLst>
                          <a:tab pos="0" algn="l"/>
                        </a:tabLst>
                      </a:pPr>
                      <a:r>
                        <a:rPr kumimoji="0" lang="en-US" sz="2400" b="0" i="0" u="none" strike="noStrike" cap="none" normalizeH="0" baseline="-25000" dirty="0">
                          <a:ln>
                            <a:noFill/>
                          </a:ln>
                          <a:solidFill>
                            <a:srgbClr val="000000"/>
                          </a:solidFill>
                          <a:effectLst/>
                          <a:latin typeface="+mn-lt"/>
                          <a:ea typeface="Times New Roman" pitchFamily="18" charset="0"/>
                          <a:cs typeface="Angsana New" pitchFamily="18" charset="-34"/>
                        </a:rPr>
                        <a:t>0,01</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3"/>
                    </a:solidFill>
                  </a:tcPr>
                </a:tc>
                <a:extLst>
                  <a:ext uri="{0D108BD9-81ED-4DB2-BD59-A6C34878D82A}">
                    <a16:rowId xmlns:a16="http://schemas.microsoft.com/office/drawing/2014/main" val="10003"/>
                  </a:ext>
                </a:extLst>
              </a:tr>
            </a:tbl>
          </a:graphicData>
        </a:graphic>
      </p:graphicFrame>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 y="966"/>
            <a:ext cx="9145289" cy="6857034"/>
          </a:xfrm>
          <a:prstGeom prst="rect">
            <a:avLst/>
          </a:prstGeom>
        </p:spPr>
      </p:pic>
      <p:sp>
        <p:nvSpPr>
          <p:cNvPr id="5" name="TextBox 4"/>
          <p:cNvSpPr txBox="1"/>
          <p:nvPr/>
        </p:nvSpPr>
        <p:spPr>
          <a:xfrm>
            <a:off x="437322" y="2711116"/>
            <a:ext cx="8415130" cy="861774"/>
          </a:xfrm>
          <a:prstGeom prst="rect">
            <a:avLst/>
          </a:prstGeom>
          <a:noFill/>
        </p:spPr>
        <p:txBody>
          <a:bodyPr wrap="square" rtlCol="0">
            <a:spAutoFit/>
          </a:bodyPr>
          <a:lstStyle/>
          <a:p>
            <a:pPr algn="ctr"/>
            <a:r>
              <a:rPr lang="en-US" sz="5000" b="1" dirty="0">
                <a:solidFill>
                  <a:srgbClr val="003058"/>
                </a:solidFill>
                <a:latin typeface="Arial" panose="020B0604020202020204" pitchFamily="34" charset="0"/>
                <a:cs typeface="Arial" panose="020B0604020202020204" pitchFamily="34" charset="0"/>
              </a:rPr>
              <a:t>Xin </a:t>
            </a:r>
            <a:r>
              <a:rPr lang="en-US" sz="5000" b="1" dirty="0" err="1">
                <a:solidFill>
                  <a:srgbClr val="003058"/>
                </a:solidFill>
                <a:latin typeface="Arial" panose="020B0604020202020204" pitchFamily="34" charset="0"/>
                <a:cs typeface="Arial" panose="020B0604020202020204" pitchFamily="34" charset="0"/>
              </a:rPr>
              <a:t>cảm</a:t>
            </a:r>
            <a:r>
              <a:rPr lang="en-US" sz="5000" b="1" dirty="0">
                <a:solidFill>
                  <a:srgbClr val="003058"/>
                </a:solidFill>
                <a:latin typeface="Arial" panose="020B0604020202020204" pitchFamily="34" charset="0"/>
                <a:cs typeface="Arial" panose="020B0604020202020204" pitchFamily="34" charset="0"/>
              </a:rPr>
              <a:t> </a:t>
            </a:r>
            <a:r>
              <a:rPr lang="en-US" sz="5000" b="1" dirty="0" err="1">
                <a:solidFill>
                  <a:srgbClr val="003058"/>
                </a:solidFill>
                <a:latin typeface="Arial" panose="020B0604020202020204" pitchFamily="34" charset="0"/>
                <a:cs typeface="Arial" panose="020B0604020202020204" pitchFamily="34" charset="0"/>
              </a:rPr>
              <a:t>ơn</a:t>
            </a:r>
            <a:endParaRPr lang="en-US" sz="5000" b="1" dirty="0">
              <a:solidFill>
                <a:srgbClr val="003058"/>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959832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a:extLst>
              <a:ext uri="{FF2B5EF4-FFF2-40B4-BE49-F238E27FC236}">
                <a16:creationId xmlns:a16="http://schemas.microsoft.com/office/drawing/2014/main" id="{F0A19E27-C378-44A4-B0C6-203640412332}"/>
              </a:ext>
            </a:extLst>
          </p:cNvPr>
          <p:cNvSpPr>
            <a:spLocks noGrp="1" noChangeArrowheads="1"/>
          </p:cNvSpPr>
          <p:nvPr>
            <p:ph idx="1"/>
          </p:nvPr>
        </p:nvSpPr>
        <p:spPr>
          <a:xfrm>
            <a:off x="762000" y="1752600"/>
            <a:ext cx="7924800" cy="4114800"/>
          </a:xfrm>
        </p:spPr>
        <p:txBody>
          <a:bodyPr/>
          <a:lstStyle/>
          <a:p>
            <a:pPr eaLnBrk="1" hangingPunct="1"/>
            <a:r>
              <a:rPr lang="en-US" altLang="en-US" sz="2800" dirty="0" err="1">
                <a:solidFill>
                  <a:srgbClr val="000000"/>
                </a:solidFill>
                <a:latin typeface="Verdana" panose="020B0604030504040204" pitchFamily="34" charset="0"/>
              </a:rPr>
              <a:t>Sử</a:t>
            </a:r>
            <a:r>
              <a:rPr lang="en-US" altLang="en-US" sz="2800" dirty="0">
                <a:solidFill>
                  <a:srgbClr val="000000"/>
                </a:solidFill>
                <a:latin typeface="Verdana" panose="020B0604030504040204" pitchFamily="34" charset="0"/>
              </a:rPr>
              <a:t> </a:t>
            </a:r>
            <a:r>
              <a:rPr lang="en-US" altLang="en-US" sz="2800" dirty="0" err="1">
                <a:solidFill>
                  <a:srgbClr val="000000"/>
                </a:solidFill>
                <a:latin typeface="Verdana" panose="020B0604030504040204" pitchFamily="34" charset="0"/>
              </a:rPr>
              <a:t>dụng</a:t>
            </a:r>
            <a:r>
              <a:rPr lang="en-US" altLang="en-US" sz="2800" dirty="0">
                <a:solidFill>
                  <a:srgbClr val="000000"/>
                </a:solidFill>
                <a:latin typeface="Verdana" panose="020B0604030504040204" pitchFamily="34" charset="0"/>
              </a:rPr>
              <a:t> heroin </a:t>
            </a:r>
            <a:r>
              <a:rPr lang="en-US" altLang="en-US" sz="2800" dirty="0" err="1">
                <a:solidFill>
                  <a:srgbClr val="000000"/>
                </a:solidFill>
                <a:latin typeface="Verdana" panose="020B0604030504040204" pitchFamily="34" charset="0"/>
              </a:rPr>
              <a:t>đã</a:t>
            </a:r>
            <a:r>
              <a:rPr lang="en-US" altLang="en-US" sz="2800" dirty="0">
                <a:solidFill>
                  <a:srgbClr val="000000"/>
                </a:solidFill>
                <a:latin typeface="Verdana" panose="020B0604030504040204" pitchFamily="34" charset="0"/>
              </a:rPr>
              <a:t> </a:t>
            </a:r>
            <a:r>
              <a:rPr lang="en-US" altLang="en-US" sz="2800" dirty="0" err="1">
                <a:solidFill>
                  <a:srgbClr val="000000"/>
                </a:solidFill>
                <a:latin typeface="Verdana" panose="020B0604030504040204" pitchFamily="34" charset="0"/>
              </a:rPr>
              <a:t>gia</a:t>
            </a:r>
            <a:r>
              <a:rPr lang="en-US" altLang="en-US" sz="2800" dirty="0">
                <a:solidFill>
                  <a:srgbClr val="000000"/>
                </a:solidFill>
                <a:latin typeface="Verdana" panose="020B0604030504040204" pitchFamily="34" charset="0"/>
              </a:rPr>
              <a:t> </a:t>
            </a:r>
            <a:r>
              <a:rPr lang="en-US" altLang="en-US" sz="2800" dirty="0" err="1">
                <a:solidFill>
                  <a:srgbClr val="000000"/>
                </a:solidFill>
                <a:latin typeface="Verdana" panose="020B0604030504040204" pitchFamily="34" charset="0"/>
              </a:rPr>
              <a:t>tăng</a:t>
            </a:r>
            <a:r>
              <a:rPr lang="en-US" altLang="en-US" sz="2800" dirty="0">
                <a:solidFill>
                  <a:srgbClr val="000000"/>
                </a:solidFill>
                <a:latin typeface="Verdana" panose="020B0604030504040204" pitchFamily="34" charset="0"/>
              </a:rPr>
              <a:t> </a:t>
            </a:r>
            <a:r>
              <a:rPr lang="en-US" altLang="en-US" sz="2800" dirty="0" err="1">
                <a:solidFill>
                  <a:srgbClr val="000000"/>
                </a:solidFill>
                <a:latin typeface="Verdana" panose="020B0604030504040204" pitchFamily="34" charset="0"/>
              </a:rPr>
              <a:t>thành</a:t>
            </a:r>
            <a:r>
              <a:rPr lang="en-US" altLang="en-US" sz="2800" dirty="0">
                <a:solidFill>
                  <a:srgbClr val="000000"/>
                </a:solidFill>
                <a:latin typeface="Verdana" panose="020B0604030504040204" pitchFamily="34" charset="0"/>
              </a:rPr>
              <a:t> </a:t>
            </a:r>
            <a:r>
              <a:rPr lang="en-US" altLang="en-US" sz="2800" dirty="0" err="1">
                <a:solidFill>
                  <a:srgbClr val="000000"/>
                </a:solidFill>
                <a:latin typeface="Verdana" panose="020B0604030504040204" pitchFamily="34" charset="0"/>
              </a:rPr>
              <a:t>dịch</a:t>
            </a:r>
            <a:endParaRPr lang="en-US" altLang="en-US" sz="2800" dirty="0">
              <a:solidFill>
                <a:srgbClr val="000000"/>
              </a:solidFill>
              <a:latin typeface="Verdana" panose="020B0604030504040204" pitchFamily="34" charset="0"/>
            </a:endParaRPr>
          </a:p>
          <a:p>
            <a:r>
              <a:rPr lang="en-US" altLang="en-US" sz="2800" dirty="0" err="1">
                <a:solidFill>
                  <a:schemeClr val="tx1"/>
                </a:solidFill>
                <a:latin typeface="Verdana" panose="020B0604030504040204" pitchFamily="34" charset="0"/>
              </a:rPr>
              <a:t>Sử</a:t>
            </a:r>
            <a:r>
              <a:rPr lang="en-US" altLang="en-US" sz="2800" dirty="0">
                <a:solidFill>
                  <a:schemeClr val="tx1"/>
                </a:solidFill>
                <a:latin typeface="Verdana" panose="020B0604030504040204" pitchFamily="34" charset="0"/>
              </a:rPr>
              <a:t> </a:t>
            </a:r>
            <a:r>
              <a:rPr lang="en-US" altLang="en-US" sz="2800" dirty="0" err="1">
                <a:solidFill>
                  <a:schemeClr val="tx1"/>
                </a:solidFill>
                <a:latin typeface="Verdana" panose="020B0604030504040204" pitchFamily="34" charset="0"/>
              </a:rPr>
              <a:t>dụng</a:t>
            </a:r>
            <a:r>
              <a:rPr lang="en-US" altLang="en-US" sz="2800" dirty="0">
                <a:solidFill>
                  <a:schemeClr val="tx1"/>
                </a:solidFill>
                <a:latin typeface="Verdana" panose="020B0604030504040204" pitchFamily="34" charset="0"/>
              </a:rPr>
              <a:t> ma </a:t>
            </a:r>
            <a:r>
              <a:rPr lang="en-US" altLang="en-US" sz="2800" dirty="0" err="1">
                <a:solidFill>
                  <a:schemeClr val="tx1"/>
                </a:solidFill>
                <a:latin typeface="Verdana" panose="020B0604030504040204" pitchFamily="34" charset="0"/>
              </a:rPr>
              <a:t>túy</a:t>
            </a:r>
            <a:r>
              <a:rPr lang="en-US" altLang="en-US" sz="2800" dirty="0">
                <a:solidFill>
                  <a:schemeClr val="tx1"/>
                </a:solidFill>
                <a:latin typeface="Verdana" panose="020B0604030504040204" pitchFamily="34" charset="0"/>
              </a:rPr>
              <a:t> </a:t>
            </a:r>
            <a:r>
              <a:rPr lang="en-US" altLang="en-US" sz="2800" dirty="0" err="1">
                <a:solidFill>
                  <a:schemeClr val="tx1"/>
                </a:solidFill>
                <a:latin typeface="Verdana" panose="020B0604030504040204" pitchFamily="34" charset="0"/>
              </a:rPr>
              <a:t>gây</a:t>
            </a:r>
            <a:r>
              <a:rPr lang="en-US" altLang="en-US" sz="2800" dirty="0">
                <a:solidFill>
                  <a:schemeClr val="tx1"/>
                </a:solidFill>
                <a:latin typeface="Verdana" panose="020B0604030504040204" pitchFamily="34" charset="0"/>
              </a:rPr>
              <a:t> </a:t>
            </a:r>
            <a:r>
              <a:rPr lang="en-US" altLang="en-US" sz="2800" dirty="0" err="1">
                <a:solidFill>
                  <a:schemeClr val="tx1"/>
                </a:solidFill>
                <a:latin typeface="Verdana" panose="020B0604030504040204" pitchFamily="34" charset="0"/>
              </a:rPr>
              <a:t>nên</a:t>
            </a:r>
            <a:r>
              <a:rPr lang="en-US" altLang="en-US" sz="2800" dirty="0">
                <a:solidFill>
                  <a:schemeClr val="tx1"/>
                </a:solidFill>
                <a:latin typeface="Verdana" panose="020B0604030504040204" pitchFamily="34" charset="0"/>
              </a:rPr>
              <a:t> </a:t>
            </a:r>
            <a:r>
              <a:rPr lang="en-US" altLang="en-US" sz="2800" dirty="0" err="1">
                <a:solidFill>
                  <a:schemeClr val="tx1"/>
                </a:solidFill>
                <a:latin typeface="Verdana" panose="020B0604030504040204" pitchFamily="34" charset="0"/>
              </a:rPr>
              <a:t>tử</a:t>
            </a:r>
            <a:r>
              <a:rPr lang="en-US" altLang="en-US" sz="2800" dirty="0">
                <a:solidFill>
                  <a:schemeClr val="tx1"/>
                </a:solidFill>
                <a:latin typeface="Verdana" panose="020B0604030504040204" pitchFamily="34" charset="0"/>
              </a:rPr>
              <a:t> </a:t>
            </a:r>
            <a:r>
              <a:rPr lang="en-US" altLang="en-US" sz="2800" dirty="0" err="1">
                <a:solidFill>
                  <a:schemeClr val="tx1"/>
                </a:solidFill>
                <a:latin typeface="Verdana" panose="020B0604030504040204" pitchFamily="34" charset="0"/>
              </a:rPr>
              <a:t>vong</a:t>
            </a:r>
            <a:r>
              <a:rPr lang="en-US" altLang="en-US" sz="2800" dirty="0">
                <a:solidFill>
                  <a:schemeClr val="tx1"/>
                </a:solidFill>
                <a:latin typeface="Verdana" panose="020B0604030504040204" pitchFamily="34" charset="0"/>
              </a:rPr>
              <a:t> </a:t>
            </a:r>
            <a:r>
              <a:rPr lang="en-US" altLang="en-US" sz="2800" dirty="0" err="1">
                <a:solidFill>
                  <a:schemeClr val="tx1"/>
                </a:solidFill>
                <a:latin typeface="Verdana" panose="020B0604030504040204" pitchFamily="34" charset="0"/>
              </a:rPr>
              <a:t>hàng</a:t>
            </a:r>
            <a:r>
              <a:rPr lang="en-US" altLang="en-US" sz="2800" dirty="0">
                <a:solidFill>
                  <a:schemeClr val="tx1"/>
                </a:solidFill>
                <a:latin typeface="Verdana" panose="020B0604030504040204" pitchFamily="34" charset="0"/>
              </a:rPr>
              <a:t> </a:t>
            </a:r>
            <a:r>
              <a:rPr lang="en-US" altLang="en-US" sz="2800" dirty="0" err="1">
                <a:solidFill>
                  <a:schemeClr val="tx1"/>
                </a:solidFill>
                <a:latin typeface="Verdana" panose="020B0604030504040204" pitchFamily="34" charset="0"/>
              </a:rPr>
              <a:t>đầu</a:t>
            </a:r>
            <a:r>
              <a:rPr lang="en-US" altLang="en-US" sz="2800" dirty="0">
                <a:solidFill>
                  <a:schemeClr val="tx1"/>
                </a:solidFill>
                <a:latin typeface="Verdana" panose="020B0604030504040204" pitchFamily="34" charset="0"/>
              </a:rPr>
              <a:t> ở </a:t>
            </a:r>
            <a:r>
              <a:rPr lang="en-US" altLang="en-US" sz="2800" dirty="0" err="1">
                <a:solidFill>
                  <a:schemeClr val="tx1"/>
                </a:solidFill>
                <a:latin typeface="Verdana" panose="020B0604030504040204" pitchFamily="34" charset="0"/>
              </a:rPr>
              <a:t>nam</a:t>
            </a:r>
            <a:r>
              <a:rPr lang="en-US" altLang="en-US" sz="2800" dirty="0">
                <a:solidFill>
                  <a:schemeClr val="tx1"/>
                </a:solidFill>
                <a:latin typeface="Verdana" panose="020B0604030504040204" pitchFamily="34" charset="0"/>
              </a:rPr>
              <a:t> </a:t>
            </a:r>
            <a:r>
              <a:rPr lang="en-US" altLang="en-US" sz="2800" dirty="0" err="1">
                <a:solidFill>
                  <a:schemeClr val="tx1"/>
                </a:solidFill>
                <a:latin typeface="Verdana" panose="020B0604030504040204" pitchFamily="34" charset="0"/>
              </a:rPr>
              <a:t>và</a:t>
            </a:r>
            <a:r>
              <a:rPr lang="en-US" altLang="en-US" sz="2800" dirty="0">
                <a:solidFill>
                  <a:schemeClr val="tx1"/>
                </a:solidFill>
                <a:latin typeface="Verdana" panose="020B0604030504040204" pitchFamily="34" charset="0"/>
              </a:rPr>
              <a:t> </a:t>
            </a:r>
            <a:r>
              <a:rPr lang="en-US" altLang="en-US" sz="2800" dirty="0" err="1">
                <a:solidFill>
                  <a:schemeClr val="tx1"/>
                </a:solidFill>
                <a:latin typeface="Verdana" panose="020B0604030504040204" pitchFamily="34" charset="0"/>
              </a:rPr>
              <a:t>nữ</a:t>
            </a:r>
            <a:r>
              <a:rPr lang="en-US" altLang="en-US" sz="2800" dirty="0">
                <a:solidFill>
                  <a:schemeClr val="tx1"/>
                </a:solidFill>
                <a:latin typeface="Verdana" panose="020B0604030504040204" pitchFamily="34" charset="0"/>
              </a:rPr>
              <a:t> </a:t>
            </a:r>
            <a:r>
              <a:rPr lang="en-US" altLang="en-US" sz="2800" dirty="0" err="1">
                <a:solidFill>
                  <a:schemeClr val="tx1"/>
                </a:solidFill>
                <a:latin typeface="Verdana" panose="020B0604030504040204" pitchFamily="34" charset="0"/>
              </a:rPr>
              <a:t>độ</a:t>
            </a:r>
            <a:r>
              <a:rPr lang="en-US" altLang="en-US" sz="2800" dirty="0">
                <a:solidFill>
                  <a:schemeClr val="tx1"/>
                </a:solidFill>
                <a:latin typeface="Verdana" panose="020B0604030504040204" pitchFamily="34" charset="0"/>
              </a:rPr>
              <a:t> </a:t>
            </a:r>
            <a:r>
              <a:rPr lang="en-US" altLang="en-US" sz="2800" dirty="0" err="1">
                <a:solidFill>
                  <a:schemeClr val="tx1"/>
                </a:solidFill>
                <a:latin typeface="Verdana" panose="020B0604030504040204" pitchFamily="34" charset="0"/>
              </a:rPr>
              <a:t>tuổi</a:t>
            </a:r>
            <a:r>
              <a:rPr lang="en-US" altLang="en-US" sz="2800" dirty="0">
                <a:solidFill>
                  <a:schemeClr val="tx1"/>
                </a:solidFill>
                <a:latin typeface="Verdana" panose="020B0604030504040204" pitchFamily="34" charset="0"/>
              </a:rPr>
              <a:t> 15-35</a:t>
            </a:r>
            <a:endParaRPr lang="vi-VN" altLang="en-US" sz="2800" dirty="0">
              <a:solidFill>
                <a:schemeClr val="tx1"/>
              </a:solidFill>
              <a:latin typeface="Verdana" panose="020B0604030504040204" pitchFamily="34" charset="0"/>
            </a:endParaRPr>
          </a:p>
        </p:txBody>
      </p:sp>
      <p:sp>
        <p:nvSpPr>
          <p:cNvPr id="20483" name="Rectangle 2">
            <a:extLst>
              <a:ext uri="{FF2B5EF4-FFF2-40B4-BE49-F238E27FC236}">
                <a16:creationId xmlns:a16="http://schemas.microsoft.com/office/drawing/2014/main" id="{8D5ED7C6-D5FA-4392-95E2-DA158700A68F}"/>
              </a:ext>
            </a:extLst>
          </p:cNvPr>
          <p:cNvSpPr>
            <a:spLocks noGrp="1" noChangeArrowheads="1"/>
          </p:cNvSpPr>
          <p:nvPr>
            <p:ph type="title"/>
          </p:nvPr>
        </p:nvSpPr>
        <p:spPr>
          <a:xfrm>
            <a:off x="755515" y="16213"/>
            <a:ext cx="8229600" cy="641350"/>
          </a:xfrm>
        </p:spPr>
        <p:txBody>
          <a:bodyPr/>
          <a:lstStyle/>
          <a:p>
            <a:pPr eaLnBrk="1" hangingPunct="1"/>
            <a:r>
              <a:rPr lang="en-US" altLang="en-US" sz="3400" b="1" dirty="0">
                <a:solidFill>
                  <a:srgbClr val="000000"/>
                </a:solidFill>
                <a:latin typeface="Verdana" panose="020B0604030504040204" pitchFamily="34" charset="0"/>
              </a:rPr>
              <a:t>New York – </a:t>
            </a:r>
            <a:r>
              <a:rPr lang="en-US" altLang="en-US" sz="3400" b="1" dirty="0" err="1">
                <a:solidFill>
                  <a:srgbClr val="000000"/>
                </a:solidFill>
                <a:latin typeface="Verdana" panose="020B0604030504040204" pitchFamily="34" charset="0"/>
              </a:rPr>
              <a:t>Đầu</a:t>
            </a:r>
            <a:r>
              <a:rPr lang="en-US" altLang="en-US" sz="3400" b="1" dirty="0">
                <a:solidFill>
                  <a:srgbClr val="000000"/>
                </a:solidFill>
                <a:latin typeface="Verdana" panose="020B0604030504040204" pitchFamily="34" charset="0"/>
              </a:rPr>
              <a:t> </a:t>
            </a:r>
            <a:r>
              <a:rPr lang="en-US" altLang="en-US" sz="3400" b="1" dirty="0" err="1">
                <a:solidFill>
                  <a:srgbClr val="000000"/>
                </a:solidFill>
                <a:latin typeface="Verdana" panose="020B0604030504040204" pitchFamily="34" charset="0"/>
              </a:rPr>
              <a:t>thập</a:t>
            </a:r>
            <a:r>
              <a:rPr lang="en-US" altLang="en-US" sz="3400" b="1" dirty="0">
                <a:solidFill>
                  <a:srgbClr val="000000"/>
                </a:solidFill>
                <a:latin typeface="Verdana" panose="020B0604030504040204" pitchFamily="34" charset="0"/>
              </a:rPr>
              <a:t> </a:t>
            </a:r>
            <a:r>
              <a:rPr lang="en-US" altLang="en-US" sz="3400" b="1" dirty="0" err="1">
                <a:solidFill>
                  <a:srgbClr val="000000"/>
                </a:solidFill>
                <a:latin typeface="Verdana" panose="020B0604030504040204" pitchFamily="34" charset="0"/>
              </a:rPr>
              <a:t>niên</a:t>
            </a:r>
            <a:r>
              <a:rPr lang="en-US" altLang="en-US" sz="3400" b="1" dirty="0">
                <a:solidFill>
                  <a:srgbClr val="000000"/>
                </a:solidFill>
                <a:latin typeface="Verdana" panose="020B0604030504040204" pitchFamily="34" charset="0"/>
              </a:rPr>
              <a:t> 1960</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a:extLst>
              <a:ext uri="{FF2B5EF4-FFF2-40B4-BE49-F238E27FC236}">
                <a16:creationId xmlns:a16="http://schemas.microsoft.com/office/drawing/2014/main" id="{B8E04E80-A3ED-4F1D-A558-9DB8CC264E8E}"/>
              </a:ext>
            </a:extLst>
          </p:cNvPr>
          <p:cNvSpPr>
            <a:spLocks noGrp="1" noChangeArrowheads="1"/>
          </p:cNvSpPr>
          <p:nvPr>
            <p:ph idx="1"/>
          </p:nvPr>
        </p:nvSpPr>
        <p:spPr>
          <a:xfrm>
            <a:off x="838200" y="1447800"/>
            <a:ext cx="7772400" cy="3657600"/>
          </a:xfrm>
        </p:spPr>
        <p:txBody>
          <a:bodyPr>
            <a:normAutofit fontScale="92500" lnSpcReduction="20000"/>
          </a:bodyPr>
          <a:lstStyle/>
          <a:p>
            <a:pPr eaLnBrk="1" hangingPunct="1"/>
            <a:r>
              <a:rPr lang="en-US" altLang="en-US" dirty="0" err="1">
                <a:solidFill>
                  <a:srgbClr val="000000"/>
                </a:solidFill>
                <a:latin typeface="Verdana" panose="020B0604030504040204" pitchFamily="34" charset="0"/>
              </a:rPr>
              <a:t>Nhà</a:t>
            </a:r>
            <a:r>
              <a:rPr lang="en-US" altLang="en-US" dirty="0">
                <a:solidFill>
                  <a:srgbClr val="000000"/>
                </a:solidFill>
                <a:latin typeface="Verdana" panose="020B0604030504040204" pitchFamily="34" charset="0"/>
              </a:rPr>
              <a:t> </a:t>
            </a:r>
            <a:r>
              <a:rPr lang="en-US" altLang="en-US" dirty="0" err="1">
                <a:solidFill>
                  <a:srgbClr val="000000"/>
                </a:solidFill>
                <a:latin typeface="Verdana" panose="020B0604030504040204" pitchFamily="34" charset="0"/>
              </a:rPr>
              <a:t>nghiên</a:t>
            </a:r>
            <a:r>
              <a:rPr lang="en-US" altLang="en-US" dirty="0">
                <a:solidFill>
                  <a:srgbClr val="000000"/>
                </a:solidFill>
                <a:latin typeface="Verdana" panose="020B0604030504040204" pitchFamily="34" charset="0"/>
              </a:rPr>
              <a:t> </a:t>
            </a:r>
            <a:r>
              <a:rPr lang="en-US" altLang="en-US" dirty="0" err="1">
                <a:solidFill>
                  <a:srgbClr val="000000"/>
                </a:solidFill>
                <a:latin typeface="Verdana" panose="020B0604030504040204" pitchFamily="34" charset="0"/>
              </a:rPr>
              <a:t>cứu</a:t>
            </a:r>
            <a:r>
              <a:rPr lang="en-US" altLang="en-US" dirty="0">
                <a:solidFill>
                  <a:srgbClr val="000000"/>
                </a:solidFill>
                <a:latin typeface="Verdana" panose="020B0604030504040204" pitchFamily="34" charset="0"/>
              </a:rPr>
              <a:t> </a:t>
            </a:r>
            <a:r>
              <a:rPr lang="en-US" altLang="en-US" dirty="0" err="1">
                <a:solidFill>
                  <a:srgbClr val="000000"/>
                </a:solidFill>
                <a:latin typeface="Verdana" panose="020B0604030504040204" pitchFamily="34" charset="0"/>
              </a:rPr>
              <a:t>về</a:t>
            </a:r>
            <a:r>
              <a:rPr lang="en-US" altLang="en-US" dirty="0">
                <a:solidFill>
                  <a:srgbClr val="000000"/>
                </a:solidFill>
                <a:latin typeface="Verdana" panose="020B0604030504040204" pitchFamily="34" charset="0"/>
              </a:rPr>
              <a:t> </a:t>
            </a:r>
            <a:r>
              <a:rPr lang="en-US" altLang="en-US" dirty="0" err="1">
                <a:solidFill>
                  <a:srgbClr val="000000"/>
                </a:solidFill>
                <a:latin typeface="Verdana" panose="020B0604030504040204" pitchFamily="34" charset="0"/>
              </a:rPr>
              <a:t>chuyển</a:t>
            </a:r>
            <a:r>
              <a:rPr lang="en-US" altLang="en-US" dirty="0">
                <a:solidFill>
                  <a:srgbClr val="000000"/>
                </a:solidFill>
                <a:latin typeface="Verdana" panose="020B0604030504040204" pitchFamily="34" charset="0"/>
              </a:rPr>
              <a:t> </a:t>
            </a:r>
            <a:r>
              <a:rPr lang="en-US" altLang="en-US" dirty="0" err="1">
                <a:solidFill>
                  <a:srgbClr val="000000"/>
                </a:solidFill>
                <a:latin typeface="Verdana" panose="020B0604030504040204" pitchFamily="34" charset="0"/>
              </a:rPr>
              <a:t>hóa</a:t>
            </a:r>
            <a:r>
              <a:rPr lang="en-US" altLang="en-US" dirty="0">
                <a:solidFill>
                  <a:srgbClr val="000000"/>
                </a:solidFill>
                <a:latin typeface="Verdana" panose="020B0604030504040204" pitchFamily="34" charset="0"/>
              </a:rPr>
              <a:t> </a:t>
            </a:r>
            <a:r>
              <a:rPr lang="en-US" altLang="en-US" dirty="0" err="1">
                <a:solidFill>
                  <a:srgbClr val="000000"/>
                </a:solidFill>
                <a:latin typeface="Verdana" panose="020B0604030504040204" pitchFamily="34" charset="0"/>
              </a:rPr>
              <a:t>của</a:t>
            </a:r>
            <a:r>
              <a:rPr lang="en-US" altLang="en-US" dirty="0">
                <a:solidFill>
                  <a:srgbClr val="000000"/>
                </a:solidFill>
                <a:latin typeface="Verdana" panose="020B0604030504040204" pitchFamily="34" charset="0"/>
              </a:rPr>
              <a:t> </a:t>
            </a:r>
            <a:r>
              <a:rPr lang="en-US" altLang="en-US" dirty="0" err="1">
                <a:solidFill>
                  <a:srgbClr val="000000"/>
                </a:solidFill>
                <a:latin typeface="Verdana" panose="020B0604030504040204" pitchFamily="34" charset="0"/>
              </a:rPr>
              <a:t>trường</a:t>
            </a:r>
            <a:r>
              <a:rPr lang="en-US" altLang="en-US" dirty="0">
                <a:solidFill>
                  <a:srgbClr val="000000"/>
                </a:solidFill>
                <a:latin typeface="Verdana" panose="020B0604030504040204" pitchFamily="34" charset="0"/>
              </a:rPr>
              <a:t> </a:t>
            </a:r>
            <a:r>
              <a:rPr lang="en-US" altLang="en-US" dirty="0" err="1">
                <a:solidFill>
                  <a:srgbClr val="000000"/>
                </a:solidFill>
                <a:latin typeface="Verdana" panose="020B0604030504040204" pitchFamily="34" charset="0"/>
              </a:rPr>
              <a:t>Đại</a:t>
            </a:r>
            <a:r>
              <a:rPr lang="en-US" altLang="en-US" dirty="0">
                <a:solidFill>
                  <a:srgbClr val="000000"/>
                </a:solidFill>
                <a:latin typeface="Verdana" panose="020B0604030504040204" pitchFamily="34" charset="0"/>
              </a:rPr>
              <a:t> </a:t>
            </a:r>
            <a:r>
              <a:rPr lang="en-US" altLang="en-US" dirty="0" err="1">
                <a:solidFill>
                  <a:srgbClr val="000000"/>
                </a:solidFill>
                <a:latin typeface="Verdana" panose="020B0604030504040204" pitchFamily="34" charset="0"/>
              </a:rPr>
              <a:t>học</a:t>
            </a:r>
            <a:r>
              <a:rPr lang="en-US" altLang="en-US" dirty="0">
                <a:solidFill>
                  <a:srgbClr val="000000"/>
                </a:solidFill>
                <a:latin typeface="Verdana" panose="020B0604030504040204" pitchFamily="34" charset="0"/>
              </a:rPr>
              <a:t> Rockefeller. Quan </a:t>
            </a:r>
            <a:r>
              <a:rPr lang="en-US" altLang="en-US" dirty="0" err="1">
                <a:solidFill>
                  <a:srgbClr val="000000"/>
                </a:solidFill>
                <a:latin typeface="Verdana" panose="020B0604030504040204" pitchFamily="34" charset="0"/>
              </a:rPr>
              <a:t>tâm</a:t>
            </a:r>
            <a:r>
              <a:rPr lang="en-US" altLang="en-US" dirty="0">
                <a:solidFill>
                  <a:srgbClr val="000000"/>
                </a:solidFill>
                <a:latin typeface="Verdana" panose="020B0604030504040204" pitchFamily="34" charset="0"/>
              </a:rPr>
              <a:t> </a:t>
            </a:r>
            <a:r>
              <a:rPr lang="en-US" altLang="en-US" dirty="0" err="1">
                <a:solidFill>
                  <a:srgbClr val="000000"/>
                </a:solidFill>
                <a:latin typeface="Verdana" panose="020B0604030504040204" pitchFamily="34" charset="0"/>
              </a:rPr>
              <a:t>đến</a:t>
            </a:r>
            <a:r>
              <a:rPr lang="en-US" altLang="en-US" dirty="0">
                <a:solidFill>
                  <a:srgbClr val="000000"/>
                </a:solidFill>
                <a:latin typeface="Verdana" panose="020B0604030504040204" pitchFamily="34" charset="0"/>
              </a:rPr>
              <a:t> </a:t>
            </a:r>
            <a:r>
              <a:rPr lang="en-US" altLang="en-US" dirty="0" err="1">
                <a:solidFill>
                  <a:srgbClr val="000000"/>
                </a:solidFill>
                <a:latin typeface="Verdana" panose="020B0604030504040204" pitchFamily="34" charset="0"/>
              </a:rPr>
              <a:t>nghiện</a:t>
            </a:r>
            <a:r>
              <a:rPr lang="en-US" altLang="en-US" dirty="0">
                <a:solidFill>
                  <a:srgbClr val="000000"/>
                </a:solidFill>
                <a:latin typeface="Verdana" panose="020B0604030504040204" pitchFamily="34" charset="0"/>
              </a:rPr>
              <a:t> </a:t>
            </a:r>
            <a:r>
              <a:rPr lang="en-US" altLang="en-US" dirty="0" err="1">
                <a:solidFill>
                  <a:srgbClr val="000000"/>
                </a:solidFill>
                <a:latin typeface="Verdana" panose="020B0604030504040204" pitchFamily="34" charset="0"/>
              </a:rPr>
              <a:t>và</a:t>
            </a:r>
            <a:r>
              <a:rPr lang="en-US" altLang="en-US" dirty="0">
                <a:solidFill>
                  <a:srgbClr val="000000"/>
                </a:solidFill>
                <a:latin typeface="Verdana" panose="020B0604030504040204" pitchFamily="34" charset="0"/>
              </a:rPr>
              <a:t> </a:t>
            </a:r>
            <a:r>
              <a:rPr lang="en-US" altLang="en-US" dirty="0" err="1">
                <a:solidFill>
                  <a:srgbClr val="000000"/>
                </a:solidFill>
                <a:latin typeface="Verdana" panose="020B0604030504040204" pitchFamily="34" charset="0"/>
              </a:rPr>
              <a:t>được</a:t>
            </a:r>
            <a:r>
              <a:rPr lang="en-US" altLang="en-US" dirty="0">
                <a:solidFill>
                  <a:srgbClr val="000000"/>
                </a:solidFill>
                <a:latin typeface="Verdana" panose="020B0604030504040204" pitchFamily="34" charset="0"/>
              </a:rPr>
              <a:t> </a:t>
            </a:r>
            <a:r>
              <a:rPr lang="en-US" altLang="en-US" dirty="0" err="1">
                <a:solidFill>
                  <a:srgbClr val="000000"/>
                </a:solidFill>
                <a:latin typeface="Verdana" panose="020B0604030504040204" pitchFamily="34" charset="0"/>
              </a:rPr>
              <a:t>mời</a:t>
            </a:r>
            <a:r>
              <a:rPr lang="en-US" altLang="en-US" dirty="0">
                <a:solidFill>
                  <a:srgbClr val="000000"/>
                </a:solidFill>
                <a:latin typeface="Verdana" panose="020B0604030504040204" pitchFamily="34" charset="0"/>
              </a:rPr>
              <a:t> </a:t>
            </a:r>
            <a:r>
              <a:rPr lang="en-US" altLang="en-US" dirty="0" err="1">
                <a:solidFill>
                  <a:srgbClr val="000000"/>
                </a:solidFill>
                <a:latin typeface="Verdana" panose="020B0604030504040204" pitchFamily="34" charset="0"/>
              </a:rPr>
              <a:t>tham</a:t>
            </a:r>
            <a:r>
              <a:rPr lang="en-US" altLang="en-US" dirty="0">
                <a:solidFill>
                  <a:srgbClr val="000000"/>
                </a:solidFill>
                <a:latin typeface="Verdana" panose="020B0604030504040204" pitchFamily="34" charset="0"/>
              </a:rPr>
              <a:t> </a:t>
            </a:r>
            <a:r>
              <a:rPr lang="en-US" altLang="en-US" dirty="0" err="1">
                <a:solidFill>
                  <a:srgbClr val="000000"/>
                </a:solidFill>
                <a:latin typeface="Verdana" panose="020B0604030504040204" pitchFamily="34" charset="0"/>
              </a:rPr>
              <a:t>gia</a:t>
            </a:r>
            <a:r>
              <a:rPr lang="en-US" altLang="en-US" dirty="0">
                <a:solidFill>
                  <a:srgbClr val="000000"/>
                </a:solidFill>
                <a:latin typeface="Verdana" panose="020B0604030504040204" pitchFamily="34" charset="0"/>
              </a:rPr>
              <a:t> </a:t>
            </a:r>
            <a:r>
              <a:rPr lang="en-US" altLang="en-US" dirty="0" err="1">
                <a:solidFill>
                  <a:srgbClr val="000000"/>
                </a:solidFill>
                <a:latin typeface="Verdana" panose="020B0604030504040204" pitchFamily="34" charset="0"/>
              </a:rPr>
              <a:t>giải</a:t>
            </a:r>
            <a:r>
              <a:rPr lang="en-US" altLang="en-US" dirty="0">
                <a:solidFill>
                  <a:srgbClr val="000000"/>
                </a:solidFill>
                <a:latin typeface="Verdana" panose="020B0604030504040204" pitchFamily="34" charset="0"/>
              </a:rPr>
              <a:t> </a:t>
            </a:r>
            <a:r>
              <a:rPr lang="en-US" altLang="en-US" dirty="0" err="1">
                <a:solidFill>
                  <a:srgbClr val="000000"/>
                </a:solidFill>
                <a:latin typeface="Verdana" panose="020B0604030504040204" pitchFamily="34" charset="0"/>
              </a:rPr>
              <a:t>quyết</a:t>
            </a:r>
            <a:r>
              <a:rPr lang="en-US" altLang="en-US" dirty="0">
                <a:solidFill>
                  <a:srgbClr val="000000"/>
                </a:solidFill>
                <a:latin typeface="Verdana" panose="020B0604030504040204" pitchFamily="34" charset="0"/>
              </a:rPr>
              <a:t> </a:t>
            </a:r>
            <a:r>
              <a:rPr lang="en-US" altLang="en-US" dirty="0" err="1">
                <a:solidFill>
                  <a:srgbClr val="000000"/>
                </a:solidFill>
                <a:latin typeface="Verdana" panose="020B0604030504040204" pitchFamily="34" charset="0"/>
              </a:rPr>
              <a:t>vấn</a:t>
            </a:r>
            <a:r>
              <a:rPr lang="en-US" altLang="en-US" dirty="0">
                <a:solidFill>
                  <a:srgbClr val="000000"/>
                </a:solidFill>
                <a:latin typeface="Verdana" panose="020B0604030504040204" pitchFamily="34" charset="0"/>
              </a:rPr>
              <a:t> </a:t>
            </a:r>
            <a:r>
              <a:rPr lang="en-US" altLang="en-US" dirty="0" err="1">
                <a:solidFill>
                  <a:srgbClr val="000000"/>
                </a:solidFill>
                <a:latin typeface="Verdana" panose="020B0604030504040204" pitchFamily="34" charset="0"/>
              </a:rPr>
              <a:t>đề</a:t>
            </a:r>
            <a:r>
              <a:rPr lang="en-US" altLang="en-US" dirty="0">
                <a:solidFill>
                  <a:srgbClr val="000000"/>
                </a:solidFill>
                <a:latin typeface="Verdana" panose="020B0604030504040204" pitchFamily="34" charset="0"/>
              </a:rPr>
              <a:t> </a:t>
            </a:r>
            <a:r>
              <a:rPr lang="en-US" altLang="en-US" dirty="0" err="1">
                <a:solidFill>
                  <a:srgbClr val="000000"/>
                </a:solidFill>
                <a:latin typeface="Verdana" panose="020B0604030504040204" pitchFamily="34" charset="0"/>
              </a:rPr>
              <a:t>này</a:t>
            </a:r>
            <a:r>
              <a:rPr lang="en-US" altLang="en-US" dirty="0">
                <a:solidFill>
                  <a:srgbClr val="000000"/>
                </a:solidFill>
                <a:latin typeface="Verdana" panose="020B0604030504040204" pitchFamily="34" charset="0"/>
              </a:rPr>
              <a:t> </a:t>
            </a:r>
            <a:r>
              <a:rPr lang="en-US" altLang="en-US" dirty="0" err="1">
                <a:solidFill>
                  <a:srgbClr val="000000"/>
                </a:solidFill>
                <a:latin typeface="Verdana" panose="020B0604030504040204" pitchFamily="34" charset="0"/>
              </a:rPr>
              <a:t>tại</a:t>
            </a:r>
            <a:r>
              <a:rPr lang="en-US" altLang="en-US" dirty="0">
                <a:solidFill>
                  <a:srgbClr val="000000"/>
                </a:solidFill>
                <a:latin typeface="Verdana" panose="020B0604030504040204" pitchFamily="34" charset="0"/>
              </a:rPr>
              <a:t> </a:t>
            </a:r>
            <a:r>
              <a:rPr lang="en-US" altLang="en-US" dirty="0" err="1">
                <a:solidFill>
                  <a:srgbClr val="000000"/>
                </a:solidFill>
                <a:latin typeface="Verdana" panose="020B0604030504040204" pitchFamily="34" charset="0"/>
              </a:rPr>
              <a:t>thành</a:t>
            </a:r>
            <a:r>
              <a:rPr lang="en-US" altLang="en-US" dirty="0">
                <a:solidFill>
                  <a:srgbClr val="000000"/>
                </a:solidFill>
                <a:latin typeface="Verdana" panose="020B0604030504040204" pitchFamily="34" charset="0"/>
              </a:rPr>
              <a:t> </a:t>
            </a:r>
            <a:r>
              <a:rPr lang="en-US" altLang="en-US" dirty="0" err="1">
                <a:solidFill>
                  <a:srgbClr val="000000"/>
                </a:solidFill>
                <a:latin typeface="Verdana" panose="020B0604030504040204" pitchFamily="34" charset="0"/>
              </a:rPr>
              <a:t>phố</a:t>
            </a:r>
            <a:r>
              <a:rPr lang="en-US" altLang="en-US" dirty="0">
                <a:solidFill>
                  <a:srgbClr val="000000"/>
                </a:solidFill>
                <a:latin typeface="Verdana" panose="020B0604030504040204" pitchFamily="34" charset="0"/>
              </a:rPr>
              <a:t> New York.</a:t>
            </a:r>
          </a:p>
          <a:p>
            <a:pPr eaLnBrk="1" hangingPunct="1"/>
            <a:r>
              <a:rPr lang="en-US" altLang="en-US" dirty="0" err="1">
                <a:solidFill>
                  <a:srgbClr val="000000"/>
                </a:solidFill>
                <a:latin typeface="Verdana" panose="020B0604030504040204" pitchFamily="34" charset="0"/>
              </a:rPr>
              <a:t>Ông</a:t>
            </a:r>
            <a:r>
              <a:rPr lang="en-US" altLang="en-US" dirty="0">
                <a:solidFill>
                  <a:srgbClr val="000000"/>
                </a:solidFill>
                <a:latin typeface="Verdana" panose="020B0604030504040204" pitchFamily="34" charset="0"/>
              </a:rPr>
              <a:t> </a:t>
            </a:r>
            <a:r>
              <a:rPr lang="en-US" altLang="en-US" dirty="0" err="1">
                <a:solidFill>
                  <a:srgbClr val="000000"/>
                </a:solidFill>
                <a:latin typeface="Verdana" panose="020B0604030504040204" pitchFamily="34" charset="0"/>
              </a:rPr>
              <a:t>đã</a:t>
            </a:r>
            <a:r>
              <a:rPr lang="en-US" altLang="en-US" dirty="0">
                <a:solidFill>
                  <a:srgbClr val="000000"/>
                </a:solidFill>
                <a:latin typeface="Verdana" panose="020B0604030504040204" pitchFamily="34" charset="0"/>
              </a:rPr>
              <a:t> </a:t>
            </a:r>
            <a:r>
              <a:rPr lang="en-US" altLang="en-US" dirty="0" err="1">
                <a:solidFill>
                  <a:srgbClr val="000000"/>
                </a:solidFill>
                <a:latin typeface="Verdana" panose="020B0604030504040204" pitchFamily="34" charset="0"/>
              </a:rPr>
              <a:t>cho</a:t>
            </a:r>
            <a:r>
              <a:rPr lang="en-US" altLang="en-US" dirty="0">
                <a:solidFill>
                  <a:srgbClr val="000000"/>
                </a:solidFill>
                <a:latin typeface="Verdana" panose="020B0604030504040204" pitchFamily="34" charset="0"/>
              </a:rPr>
              <a:t> </a:t>
            </a:r>
            <a:r>
              <a:rPr lang="en-US" altLang="en-US" dirty="0" err="1">
                <a:solidFill>
                  <a:srgbClr val="000000"/>
                </a:solidFill>
                <a:latin typeface="Verdana" panose="020B0604030504040204" pitchFamily="34" charset="0"/>
              </a:rPr>
              <a:t>chúng</a:t>
            </a:r>
            <a:r>
              <a:rPr lang="en-US" altLang="en-US" dirty="0">
                <a:solidFill>
                  <a:srgbClr val="000000"/>
                </a:solidFill>
                <a:latin typeface="Verdana" panose="020B0604030504040204" pitchFamily="34" charset="0"/>
              </a:rPr>
              <a:t> ta </a:t>
            </a:r>
            <a:r>
              <a:rPr lang="en-US" altLang="en-US" dirty="0" err="1">
                <a:solidFill>
                  <a:srgbClr val="000000"/>
                </a:solidFill>
                <a:latin typeface="Verdana" panose="020B0604030504040204" pitchFamily="34" charset="0"/>
              </a:rPr>
              <a:t>hiểu</a:t>
            </a:r>
            <a:r>
              <a:rPr lang="en-US" altLang="en-US" dirty="0">
                <a:solidFill>
                  <a:srgbClr val="000000"/>
                </a:solidFill>
                <a:latin typeface="Verdana" panose="020B0604030504040204" pitchFamily="34" charset="0"/>
              </a:rPr>
              <a:t> </a:t>
            </a:r>
            <a:r>
              <a:rPr lang="en-US" altLang="en-US" dirty="0" err="1">
                <a:solidFill>
                  <a:srgbClr val="000000"/>
                </a:solidFill>
                <a:latin typeface="Verdana" panose="020B0604030504040204" pitchFamily="34" charset="0"/>
              </a:rPr>
              <a:t>bệnh</a:t>
            </a:r>
            <a:r>
              <a:rPr lang="en-US" altLang="en-US" dirty="0">
                <a:solidFill>
                  <a:srgbClr val="000000"/>
                </a:solidFill>
                <a:latin typeface="Verdana" panose="020B0604030504040204" pitchFamily="34" charset="0"/>
              </a:rPr>
              <a:t> </a:t>
            </a:r>
            <a:r>
              <a:rPr lang="en-US" altLang="en-US" dirty="0" err="1">
                <a:solidFill>
                  <a:srgbClr val="000000"/>
                </a:solidFill>
                <a:latin typeface="Verdana" panose="020B0604030504040204" pitchFamily="34" charset="0"/>
              </a:rPr>
              <a:t>béo</a:t>
            </a:r>
            <a:r>
              <a:rPr lang="en-US" altLang="en-US" dirty="0">
                <a:solidFill>
                  <a:srgbClr val="000000"/>
                </a:solidFill>
                <a:latin typeface="Verdana" panose="020B0604030504040204" pitchFamily="34" charset="0"/>
              </a:rPr>
              <a:t> </a:t>
            </a:r>
            <a:r>
              <a:rPr lang="en-US" altLang="en-US" dirty="0" err="1">
                <a:solidFill>
                  <a:srgbClr val="000000"/>
                </a:solidFill>
                <a:latin typeface="Verdana" panose="020B0604030504040204" pitchFamily="34" charset="0"/>
              </a:rPr>
              <a:t>phì</a:t>
            </a:r>
            <a:r>
              <a:rPr lang="en-US" altLang="en-US" dirty="0">
                <a:solidFill>
                  <a:srgbClr val="000000"/>
                </a:solidFill>
                <a:latin typeface="Verdana" panose="020B0604030504040204" pitchFamily="34" charset="0"/>
              </a:rPr>
              <a:t> </a:t>
            </a:r>
            <a:r>
              <a:rPr lang="en-US" altLang="en-US" dirty="0" err="1">
                <a:solidFill>
                  <a:srgbClr val="000000"/>
                </a:solidFill>
                <a:latin typeface="Verdana" panose="020B0604030504040204" pitchFamily="34" charset="0"/>
              </a:rPr>
              <a:t>có</a:t>
            </a:r>
            <a:r>
              <a:rPr lang="en-US" altLang="en-US" dirty="0">
                <a:solidFill>
                  <a:srgbClr val="000000"/>
                </a:solidFill>
                <a:latin typeface="Verdana" panose="020B0604030504040204" pitchFamily="34" charset="0"/>
              </a:rPr>
              <a:t> </a:t>
            </a:r>
            <a:r>
              <a:rPr lang="en-US" altLang="en-US" dirty="0" err="1">
                <a:solidFill>
                  <a:srgbClr val="000000"/>
                </a:solidFill>
                <a:latin typeface="Verdana" panose="020B0604030504040204" pitchFamily="34" charset="0"/>
              </a:rPr>
              <a:t>nguồn</a:t>
            </a:r>
            <a:r>
              <a:rPr lang="en-US" altLang="en-US" dirty="0">
                <a:solidFill>
                  <a:srgbClr val="000000"/>
                </a:solidFill>
                <a:latin typeface="Verdana" panose="020B0604030504040204" pitchFamily="34" charset="0"/>
              </a:rPr>
              <a:t> </a:t>
            </a:r>
            <a:r>
              <a:rPr lang="en-US" altLang="en-US" dirty="0" err="1">
                <a:solidFill>
                  <a:srgbClr val="000000"/>
                </a:solidFill>
                <a:latin typeface="Verdana" panose="020B0604030504040204" pitchFamily="34" charset="0"/>
              </a:rPr>
              <a:t>gốc</a:t>
            </a:r>
            <a:r>
              <a:rPr lang="en-US" altLang="en-US" dirty="0">
                <a:solidFill>
                  <a:srgbClr val="000000"/>
                </a:solidFill>
                <a:latin typeface="Verdana" panose="020B0604030504040204" pitchFamily="34" charset="0"/>
              </a:rPr>
              <a:t> </a:t>
            </a:r>
            <a:r>
              <a:rPr lang="en-US" altLang="en-US" dirty="0" err="1">
                <a:solidFill>
                  <a:srgbClr val="000000"/>
                </a:solidFill>
                <a:latin typeface="Verdana" panose="020B0604030504040204" pitchFamily="34" charset="0"/>
              </a:rPr>
              <a:t>từ</a:t>
            </a:r>
            <a:r>
              <a:rPr lang="en-US" altLang="en-US" dirty="0">
                <a:solidFill>
                  <a:srgbClr val="000000"/>
                </a:solidFill>
                <a:latin typeface="Verdana" panose="020B0604030504040204" pitchFamily="34" charset="0"/>
              </a:rPr>
              <a:t> </a:t>
            </a:r>
            <a:r>
              <a:rPr lang="en-US" altLang="en-US" dirty="0" err="1">
                <a:solidFill>
                  <a:srgbClr val="000000"/>
                </a:solidFill>
                <a:latin typeface="Verdana" panose="020B0604030504040204" pitchFamily="34" charset="0"/>
              </a:rPr>
              <a:t>chuyển</a:t>
            </a:r>
            <a:r>
              <a:rPr lang="en-US" altLang="en-US" dirty="0">
                <a:solidFill>
                  <a:srgbClr val="000000"/>
                </a:solidFill>
                <a:latin typeface="Verdana" panose="020B0604030504040204" pitchFamily="34" charset="0"/>
              </a:rPr>
              <a:t> </a:t>
            </a:r>
            <a:r>
              <a:rPr lang="en-US" altLang="en-US" dirty="0" err="1">
                <a:solidFill>
                  <a:srgbClr val="000000"/>
                </a:solidFill>
                <a:latin typeface="Verdana" panose="020B0604030504040204" pitchFamily="34" charset="0"/>
              </a:rPr>
              <a:t>hóa</a:t>
            </a:r>
            <a:r>
              <a:rPr lang="en-US" altLang="en-US" dirty="0">
                <a:solidFill>
                  <a:srgbClr val="000000"/>
                </a:solidFill>
                <a:latin typeface="Verdana" panose="020B0604030504040204" pitchFamily="34" charset="0"/>
              </a:rPr>
              <a:t>.</a:t>
            </a:r>
          </a:p>
          <a:p>
            <a:pPr eaLnBrk="1" hangingPunct="1"/>
            <a:r>
              <a:rPr lang="en-US" altLang="en-US" dirty="0" err="1">
                <a:solidFill>
                  <a:srgbClr val="000000"/>
                </a:solidFill>
                <a:latin typeface="Verdana" panose="020B0604030504040204" pitchFamily="34" charset="0"/>
              </a:rPr>
              <a:t>Ông</a:t>
            </a:r>
            <a:r>
              <a:rPr lang="en-US" altLang="en-US" dirty="0">
                <a:solidFill>
                  <a:srgbClr val="000000"/>
                </a:solidFill>
                <a:latin typeface="Verdana" panose="020B0604030504040204" pitchFamily="34" charset="0"/>
              </a:rPr>
              <a:t> </a:t>
            </a:r>
            <a:r>
              <a:rPr lang="en-US" altLang="en-US" dirty="0" err="1">
                <a:solidFill>
                  <a:srgbClr val="000000"/>
                </a:solidFill>
                <a:latin typeface="Verdana" panose="020B0604030504040204" pitchFamily="34" charset="0"/>
              </a:rPr>
              <a:t>nhận</a:t>
            </a:r>
            <a:r>
              <a:rPr lang="en-US" altLang="en-US" dirty="0">
                <a:solidFill>
                  <a:srgbClr val="000000"/>
                </a:solidFill>
                <a:latin typeface="Verdana" panose="020B0604030504040204" pitchFamily="34" charset="0"/>
              </a:rPr>
              <a:t> </a:t>
            </a:r>
            <a:r>
              <a:rPr lang="en-US" altLang="en-US" dirty="0" err="1">
                <a:solidFill>
                  <a:srgbClr val="000000"/>
                </a:solidFill>
                <a:latin typeface="Verdana" panose="020B0604030504040204" pitchFamily="34" charset="0"/>
              </a:rPr>
              <a:t>thấy</a:t>
            </a:r>
            <a:r>
              <a:rPr lang="en-US" altLang="en-US" dirty="0">
                <a:solidFill>
                  <a:srgbClr val="000000"/>
                </a:solidFill>
                <a:latin typeface="Verdana" panose="020B0604030504040204" pitchFamily="34" charset="0"/>
              </a:rPr>
              <a:t> </a:t>
            </a:r>
            <a:r>
              <a:rPr lang="en-US" altLang="en-US" dirty="0" err="1">
                <a:solidFill>
                  <a:srgbClr val="000000"/>
                </a:solidFill>
                <a:latin typeface="Verdana" panose="020B0604030504040204" pitchFamily="34" charset="0"/>
              </a:rPr>
              <a:t>các</a:t>
            </a:r>
            <a:r>
              <a:rPr lang="en-US" altLang="en-US" dirty="0">
                <a:solidFill>
                  <a:srgbClr val="000000"/>
                </a:solidFill>
                <a:latin typeface="Verdana" panose="020B0604030504040204" pitchFamily="34" charset="0"/>
              </a:rPr>
              <a:t> </a:t>
            </a:r>
            <a:r>
              <a:rPr lang="en-US" altLang="en-US" dirty="0" err="1">
                <a:solidFill>
                  <a:srgbClr val="000000"/>
                </a:solidFill>
                <a:latin typeface="Verdana" panose="020B0604030504040204" pitchFamily="34" charset="0"/>
              </a:rPr>
              <a:t>bệnh</a:t>
            </a:r>
            <a:r>
              <a:rPr lang="en-US" altLang="en-US" dirty="0">
                <a:solidFill>
                  <a:srgbClr val="000000"/>
                </a:solidFill>
                <a:latin typeface="Verdana" panose="020B0604030504040204" pitchFamily="34" charset="0"/>
              </a:rPr>
              <a:t> </a:t>
            </a:r>
            <a:r>
              <a:rPr lang="en-US" altLang="en-US" dirty="0" err="1">
                <a:solidFill>
                  <a:srgbClr val="000000"/>
                </a:solidFill>
                <a:latin typeface="Verdana" panose="020B0604030504040204" pitchFamily="34" charset="0"/>
              </a:rPr>
              <a:t>nhân</a:t>
            </a:r>
            <a:r>
              <a:rPr lang="en-US" altLang="en-US" dirty="0">
                <a:solidFill>
                  <a:srgbClr val="000000"/>
                </a:solidFill>
                <a:latin typeface="Verdana" panose="020B0604030504040204" pitchFamily="34" charset="0"/>
              </a:rPr>
              <a:t> </a:t>
            </a:r>
            <a:r>
              <a:rPr lang="en-US" altLang="en-US" dirty="0" err="1">
                <a:solidFill>
                  <a:srgbClr val="000000"/>
                </a:solidFill>
                <a:latin typeface="Verdana" panose="020B0604030504040204" pitchFamily="34" charset="0"/>
              </a:rPr>
              <a:t>béo</a:t>
            </a:r>
            <a:r>
              <a:rPr lang="en-US" altLang="en-US" dirty="0">
                <a:solidFill>
                  <a:srgbClr val="000000"/>
                </a:solidFill>
                <a:latin typeface="Verdana" panose="020B0604030504040204" pitchFamily="34" charset="0"/>
              </a:rPr>
              <a:t> </a:t>
            </a:r>
            <a:r>
              <a:rPr lang="en-US" altLang="en-US" dirty="0" err="1">
                <a:solidFill>
                  <a:srgbClr val="000000"/>
                </a:solidFill>
                <a:latin typeface="Verdana" panose="020B0604030504040204" pitchFamily="34" charset="0"/>
              </a:rPr>
              <a:t>phì</a:t>
            </a:r>
            <a:r>
              <a:rPr lang="en-US" altLang="en-US" dirty="0">
                <a:solidFill>
                  <a:srgbClr val="000000"/>
                </a:solidFill>
                <a:latin typeface="Verdana" panose="020B0604030504040204" pitchFamily="34" charset="0"/>
              </a:rPr>
              <a:t> </a:t>
            </a:r>
            <a:r>
              <a:rPr lang="en-US" altLang="en-US" dirty="0" err="1">
                <a:solidFill>
                  <a:srgbClr val="000000"/>
                </a:solidFill>
                <a:latin typeface="Verdana" panose="020B0604030504040204" pitchFamily="34" charset="0"/>
              </a:rPr>
              <a:t>dường</a:t>
            </a:r>
            <a:r>
              <a:rPr lang="en-US" altLang="en-US" dirty="0">
                <a:solidFill>
                  <a:srgbClr val="000000"/>
                </a:solidFill>
                <a:latin typeface="Verdana" panose="020B0604030504040204" pitchFamily="34" charset="0"/>
              </a:rPr>
              <a:t> </a:t>
            </a:r>
            <a:r>
              <a:rPr lang="en-US" altLang="en-US" dirty="0" err="1">
                <a:solidFill>
                  <a:srgbClr val="000000"/>
                </a:solidFill>
                <a:latin typeface="Verdana" panose="020B0604030504040204" pitchFamily="34" charset="0"/>
              </a:rPr>
              <a:t>như</a:t>
            </a:r>
            <a:r>
              <a:rPr lang="en-US" altLang="en-US" dirty="0">
                <a:solidFill>
                  <a:srgbClr val="000000"/>
                </a:solidFill>
                <a:latin typeface="Verdana" panose="020B0604030504040204" pitchFamily="34" charset="0"/>
              </a:rPr>
              <a:t> </a:t>
            </a:r>
            <a:r>
              <a:rPr lang="en-US" altLang="en-US" dirty="0" err="1">
                <a:solidFill>
                  <a:srgbClr val="000000"/>
                </a:solidFill>
                <a:latin typeface="Verdana" panose="020B0604030504040204" pitchFamily="34" charset="0"/>
              </a:rPr>
              <a:t>nghiện</a:t>
            </a:r>
            <a:r>
              <a:rPr lang="en-US" altLang="en-US" dirty="0">
                <a:solidFill>
                  <a:srgbClr val="000000"/>
                </a:solidFill>
                <a:latin typeface="Verdana" panose="020B0604030504040204" pitchFamily="34" charset="0"/>
              </a:rPr>
              <a:t> </a:t>
            </a:r>
            <a:r>
              <a:rPr lang="en-US" altLang="en-US" dirty="0" err="1">
                <a:solidFill>
                  <a:srgbClr val="000000"/>
                </a:solidFill>
                <a:latin typeface="Verdana" panose="020B0604030504040204" pitchFamily="34" charset="0"/>
              </a:rPr>
              <a:t>thức</a:t>
            </a:r>
            <a:r>
              <a:rPr lang="en-US" altLang="en-US" dirty="0">
                <a:solidFill>
                  <a:srgbClr val="000000"/>
                </a:solidFill>
                <a:latin typeface="Verdana" panose="020B0604030504040204" pitchFamily="34" charset="0"/>
              </a:rPr>
              <a:t> </a:t>
            </a:r>
            <a:r>
              <a:rPr lang="en-US" altLang="en-US" dirty="0" err="1">
                <a:solidFill>
                  <a:srgbClr val="000000"/>
                </a:solidFill>
                <a:latin typeface="Verdana" panose="020B0604030504040204" pitchFamily="34" charset="0"/>
              </a:rPr>
              <a:t>ăn</a:t>
            </a:r>
            <a:r>
              <a:rPr lang="en-US" altLang="en-US" dirty="0">
                <a:solidFill>
                  <a:srgbClr val="000000"/>
                </a:solidFill>
                <a:latin typeface="Verdana" panose="020B0604030504040204" pitchFamily="34" charset="0"/>
              </a:rPr>
              <a:t>… </a:t>
            </a:r>
            <a:r>
              <a:rPr lang="en-US" altLang="en-US" dirty="0" err="1">
                <a:solidFill>
                  <a:srgbClr val="000000"/>
                </a:solidFill>
                <a:latin typeface="Verdana" panose="020B0604030504040204" pitchFamily="34" charset="0"/>
              </a:rPr>
              <a:t>Ông</a:t>
            </a:r>
            <a:r>
              <a:rPr lang="en-US" altLang="en-US" dirty="0">
                <a:solidFill>
                  <a:srgbClr val="000000"/>
                </a:solidFill>
                <a:latin typeface="Verdana" panose="020B0604030504040204" pitchFamily="34" charset="0"/>
              </a:rPr>
              <a:t> </a:t>
            </a:r>
            <a:r>
              <a:rPr lang="en-US" altLang="en-US" dirty="0" err="1">
                <a:solidFill>
                  <a:srgbClr val="000000"/>
                </a:solidFill>
                <a:latin typeface="Verdana" panose="020B0604030504040204" pitchFamily="34" charset="0"/>
              </a:rPr>
              <a:t>nghĩ</a:t>
            </a:r>
            <a:r>
              <a:rPr lang="en-US" altLang="en-US" dirty="0">
                <a:solidFill>
                  <a:srgbClr val="000000"/>
                </a:solidFill>
                <a:latin typeface="Verdana" panose="020B0604030504040204" pitchFamily="34" charset="0"/>
              </a:rPr>
              <a:t> </a:t>
            </a:r>
            <a:r>
              <a:rPr lang="en-US" altLang="en-US" dirty="0" err="1">
                <a:solidFill>
                  <a:srgbClr val="000000"/>
                </a:solidFill>
                <a:latin typeface="Verdana" panose="020B0604030504040204" pitchFamily="34" charset="0"/>
              </a:rPr>
              <a:t>về</a:t>
            </a:r>
            <a:r>
              <a:rPr lang="en-US" altLang="en-US" dirty="0">
                <a:solidFill>
                  <a:srgbClr val="000000"/>
                </a:solidFill>
                <a:latin typeface="Verdana" panose="020B0604030504040204" pitchFamily="34" charset="0"/>
              </a:rPr>
              <a:t> </a:t>
            </a:r>
            <a:r>
              <a:rPr lang="en-US" altLang="en-US" dirty="0" err="1">
                <a:solidFill>
                  <a:srgbClr val="000000"/>
                </a:solidFill>
                <a:latin typeface="Verdana" panose="020B0604030504040204" pitchFamily="34" charset="0"/>
              </a:rPr>
              <a:t>việc</a:t>
            </a:r>
            <a:r>
              <a:rPr lang="en-US" altLang="en-US" dirty="0">
                <a:solidFill>
                  <a:srgbClr val="000000"/>
                </a:solidFill>
                <a:latin typeface="Verdana" panose="020B0604030504040204" pitchFamily="34" charset="0"/>
              </a:rPr>
              <a:t> </a:t>
            </a:r>
            <a:r>
              <a:rPr lang="en-US" altLang="en-US" dirty="0" err="1">
                <a:solidFill>
                  <a:srgbClr val="000000"/>
                </a:solidFill>
                <a:latin typeface="Verdana" panose="020B0604030504040204" pitchFamily="34" charset="0"/>
              </a:rPr>
              <a:t>áp</a:t>
            </a:r>
            <a:r>
              <a:rPr lang="en-US" altLang="en-US" dirty="0">
                <a:solidFill>
                  <a:srgbClr val="000000"/>
                </a:solidFill>
                <a:latin typeface="Verdana" panose="020B0604030504040204" pitchFamily="34" charset="0"/>
              </a:rPr>
              <a:t> </a:t>
            </a:r>
            <a:r>
              <a:rPr lang="en-US" altLang="en-US" dirty="0" err="1">
                <a:solidFill>
                  <a:srgbClr val="000000"/>
                </a:solidFill>
                <a:latin typeface="Verdana" panose="020B0604030504040204" pitchFamily="34" charset="0"/>
              </a:rPr>
              <a:t>dụng</a:t>
            </a:r>
            <a:r>
              <a:rPr lang="en-US" altLang="en-US" dirty="0">
                <a:solidFill>
                  <a:srgbClr val="000000"/>
                </a:solidFill>
                <a:latin typeface="Verdana" panose="020B0604030504040204" pitchFamily="34" charset="0"/>
              </a:rPr>
              <a:t> </a:t>
            </a:r>
            <a:r>
              <a:rPr lang="en-US" altLang="en-US" dirty="0" err="1">
                <a:solidFill>
                  <a:srgbClr val="000000"/>
                </a:solidFill>
                <a:latin typeface="Verdana" panose="020B0604030504040204" pitchFamily="34" charset="0"/>
              </a:rPr>
              <a:t>những</a:t>
            </a:r>
            <a:r>
              <a:rPr lang="en-US" altLang="en-US" dirty="0">
                <a:solidFill>
                  <a:srgbClr val="000000"/>
                </a:solidFill>
                <a:latin typeface="Verdana" panose="020B0604030504040204" pitchFamily="34" charset="0"/>
              </a:rPr>
              <a:t> </a:t>
            </a:r>
            <a:r>
              <a:rPr lang="en-US" altLang="en-US" dirty="0" err="1">
                <a:solidFill>
                  <a:srgbClr val="000000"/>
                </a:solidFill>
                <a:latin typeface="Verdana" panose="020B0604030504040204" pitchFamily="34" charset="0"/>
              </a:rPr>
              <a:t>hiểu</a:t>
            </a:r>
            <a:r>
              <a:rPr lang="en-US" altLang="en-US" dirty="0">
                <a:solidFill>
                  <a:srgbClr val="000000"/>
                </a:solidFill>
                <a:latin typeface="Verdana" panose="020B0604030504040204" pitchFamily="34" charset="0"/>
              </a:rPr>
              <a:t> </a:t>
            </a:r>
            <a:r>
              <a:rPr lang="en-US" altLang="en-US" dirty="0" err="1">
                <a:solidFill>
                  <a:srgbClr val="000000"/>
                </a:solidFill>
                <a:latin typeface="Verdana" panose="020B0604030504040204" pitchFamily="34" charset="0"/>
              </a:rPr>
              <a:t>biết</a:t>
            </a:r>
            <a:r>
              <a:rPr lang="en-US" altLang="en-US" dirty="0">
                <a:solidFill>
                  <a:srgbClr val="000000"/>
                </a:solidFill>
                <a:latin typeface="Verdana" panose="020B0604030504040204" pitchFamily="34" charset="0"/>
              </a:rPr>
              <a:t> </a:t>
            </a:r>
            <a:r>
              <a:rPr lang="en-US" altLang="en-US" dirty="0" err="1">
                <a:solidFill>
                  <a:srgbClr val="000000"/>
                </a:solidFill>
                <a:latin typeface="Verdana" panose="020B0604030504040204" pitchFamily="34" charset="0"/>
              </a:rPr>
              <a:t>về</a:t>
            </a:r>
            <a:r>
              <a:rPr lang="en-US" altLang="en-US" dirty="0">
                <a:solidFill>
                  <a:srgbClr val="000000"/>
                </a:solidFill>
                <a:latin typeface="Verdana" panose="020B0604030504040204" pitchFamily="34" charset="0"/>
              </a:rPr>
              <a:t> </a:t>
            </a:r>
            <a:r>
              <a:rPr lang="en-US" altLang="en-US" dirty="0" err="1">
                <a:solidFill>
                  <a:srgbClr val="000000"/>
                </a:solidFill>
                <a:latin typeface="Verdana" panose="020B0604030504040204" pitchFamily="34" charset="0"/>
              </a:rPr>
              <a:t>béo</a:t>
            </a:r>
            <a:r>
              <a:rPr lang="en-US" altLang="en-US" dirty="0">
                <a:solidFill>
                  <a:srgbClr val="000000"/>
                </a:solidFill>
                <a:latin typeface="Verdana" panose="020B0604030504040204" pitchFamily="34" charset="0"/>
              </a:rPr>
              <a:t> </a:t>
            </a:r>
            <a:r>
              <a:rPr lang="en-US" altLang="en-US" dirty="0" err="1">
                <a:solidFill>
                  <a:srgbClr val="000000"/>
                </a:solidFill>
                <a:latin typeface="Verdana" panose="020B0604030504040204" pitchFamily="34" charset="0"/>
              </a:rPr>
              <a:t>phì</a:t>
            </a:r>
            <a:r>
              <a:rPr lang="en-US" altLang="en-US" dirty="0">
                <a:solidFill>
                  <a:srgbClr val="000000"/>
                </a:solidFill>
                <a:latin typeface="Verdana" panose="020B0604030504040204" pitchFamily="34" charset="0"/>
              </a:rPr>
              <a:t> </a:t>
            </a:r>
            <a:r>
              <a:rPr lang="en-US" altLang="en-US" dirty="0" err="1">
                <a:solidFill>
                  <a:srgbClr val="000000"/>
                </a:solidFill>
                <a:latin typeface="Verdana" panose="020B0604030504040204" pitchFamily="34" charset="0"/>
              </a:rPr>
              <a:t>để</a:t>
            </a:r>
            <a:r>
              <a:rPr lang="en-US" altLang="en-US" dirty="0">
                <a:solidFill>
                  <a:srgbClr val="000000"/>
                </a:solidFill>
                <a:latin typeface="Verdana" panose="020B0604030504040204" pitchFamily="34" charset="0"/>
              </a:rPr>
              <a:t> </a:t>
            </a:r>
            <a:r>
              <a:rPr lang="en-US" altLang="en-US" dirty="0" err="1">
                <a:solidFill>
                  <a:srgbClr val="000000"/>
                </a:solidFill>
                <a:latin typeface="Verdana" panose="020B0604030504040204" pitchFamily="34" charset="0"/>
              </a:rPr>
              <a:t>nghiên</a:t>
            </a:r>
            <a:r>
              <a:rPr lang="en-US" altLang="en-US" dirty="0">
                <a:solidFill>
                  <a:srgbClr val="000000"/>
                </a:solidFill>
                <a:latin typeface="Verdana" panose="020B0604030504040204" pitchFamily="34" charset="0"/>
              </a:rPr>
              <a:t> </a:t>
            </a:r>
            <a:r>
              <a:rPr lang="en-US" altLang="en-US" dirty="0" err="1">
                <a:solidFill>
                  <a:srgbClr val="000000"/>
                </a:solidFill>
                <a:latin typeface="Verdana" panose="020B0604030504040204" pitchFamily="34" charset="0"/>
              </a:rPr>
              <a:t>cứu</a:t>
            </a:r>
            <a:r>
              <a:rPr lang="en-US" altLang="en-US" dirty="0">
                <a:solidFill>
                  <a:srgbClr val="000000"/>
                </a:solidFill>
                <a:latin typeface="Verdana" panose="020B0604030504040204" pitchFamily="34" charset="0"/>
              </a:rPr>
              <a:t> </a:t>
            </a:r>
            <a:r>
              <a:rPr lang="en-US" altLang="en-US" dirty="0" err="1">
                <a:solidFill>
                  <a:srgbClr val="000000"/>
                </a:solidFill>
                <a:latin typeface="Verdana" panose="020B0604030504040204" pitchFamily="34" charset="0"/>
              </a:rPr>
              <a:t>nghiện</a:t>
            </a:r>
            <a:endParaRPr lang="en-US" altLang="en-US" dirty="0">
              <a:solidFill>
                <a:srgbClr val="000000"/>
              </a:solidFill>
              <a:latin typeface="Verdana" panose="020B0604030504040204" pitchFamily="34" charset="0"/>
            </a:endParaRPr>
          </a:p>
        </p:txBody>
      </p:sp>
      <p:sp>
        <p:nvSpPr>
          <p:cNvPr id="25604" name="Rectangle 5">
            <a:extLst>
              <a:ext uri="{FF2B5EF4-FFF2-40B4-BE49-F238E27FC236}">
                <a16:creationId xmlns:a16="http://schemas.microsoft.com/office/drawing/2014/main" id="{C0925962-4CD9-4FA4-90CF-09638844BD8E}"/>
              </a:ext>
            </a:extLst>
          </p:cNvPr>
          <p:cNvSpPr>
            <a:spLocks noChangeArrowheads="1"/>
          </p:cNvSpPr>
          <p:nvPr/>
        </p:nvSpPr>
        <p:spPr bwMode="auto">
          <a:xfrm>
            <a:off x="914400" y="5195093"/>
            <a:ext cx="8839200" cy="430213"/>
          </a:xfrm>
          <a:prstGeom prst="rect">
            <a:avLst/>
          </a:prstGeom>
          <a:noFill/>
          <a:ln>
            <a:noFill/>
          </a:ln>
          <a:extLst/>
        </p:spPr>
        <p:txBody>
          <a:bodyPr>
            <a:spAutoFit/>
          </a:bodyPr>
          <a:lstStyle/>
          <a:p>
            <a:pPr>
              <a:spcBef>
                <a:spcPct val="20000"/>
              </a:spcBef>
              <a:buClr>
                <a:schemeClr val="tx2"/>
              </a:buClr>
              <a:buSzPct val="75000"/>
              <a:buFont typeface="Wingdings" charset="0"/>
              <a:buNone/>
              <a:defRPr/>
            </a:pPr>
            <a:r>
              <a:rPr lang="en-US" sz="2200" dirty="0">
                <a:solidFill>
                  <a:schemeClr val="accent3">
                    <a:lumMod val="75000"/>
                  </a:schemeClr>
                </a:solidFill>
                <a:latin typeface="Verdana"/>
                <a:ea typeface="ＭＳ Ｐゴシック" charset="0"/>
                <a:cs typeface="Verdana"/>
              </a:rPr>
              <a:t>(</a:t>
            </a:r>
            <a:r>
              <a:rPr lang="en-US" sz="2200" dirty="0" err="1">
                <a:solidFill>
                  <a:schemeClr val="accent3">
                    <a:lumMod val="75000"/>
                  </a:schemeClr>
                </a:solidFill>
                <a:latin typeface="Verdana"/>
                <a:ea typeface="ＭＳ Ｐゴシック" charset="0"/>
                <a:cs typeface="Verdana"/>
              </a:rPr>
              <a:t>Bệnh</a:t>
            </a:r>
            <a:r>
              <a:rPr lang="en-US" sz="2200" dirty="0">
                <a:solidFill>
                  <a:schemeClr val="accent3">
                    <a:lumMod val="75000"/>
                  </a:schemeClr>
                </a:solidFill>
                <a:latin typeface="Verdana"/>
                <a:ea typeface="ＭＳ Ｐゴシック" charset="0"/>
                <a:cs typeface="Verdana"/>
              </a:rPr>
              <a:t> </a:t>
            </a:r>
            <a:r>
              <a:rPr lang="en-US" sz="2200" dirty="0" err="1">
                <a:solidFill>
                  <a:schemeClr val="accent3">
                    <a:lumMod val="75000"/>
                  </a:schemeClr>
                </a:solidFill>
                <a:latin typeface="Verdana"/>
                <a:ea typeface="ＭＳ Ｐゴシック" charset="0"/>
                <a:cs typeface="Verdana"/>
              </a:rPr>
              <a:t>nhân</a:t>
            </a:r>
            <a:r>
              <a:rPr lang="en-US" sz="2200" dirty="0">
                <a:solidFill>
                  <a:schemeClr val="accent3">
                    <a:lumMod val="75000"/>
                  </a:schemeClr>
                </a:solidFill>
                <a:latin typeface="Verdana"/>
                <a:ea typeface="ＭＳ Ｐゴシック" charset="0"/>
                <a:cs typeface="Verdana"/>
              </a:rPr>
              <a:t> </a:t>
            </a:r>
            <a:r>
              <a:rPr lang="en-US" sz="2200" dirty="0" err="1">
                <a:solidFill>
                  <a:schemeClr val="accent3">
                    <a:lumMod val="75000"/>
                  </a:schemeClr>
                </a:solidFill>
                <a:latin typeface="Verdana"/>
                <a:ea typeface="ＭＳ Ｐゴシック" charset="0"/>
                <a:cs typeface="Verdana"/>
              </a:rPr>
              <a:t>béo</a:t>
            </a:r>
            <a:r>
              <a:rPr lang="en-US" sz="2200" dirty="0">
                <a:solidFill>
                  <a:schemeClr val="accent3">
                    <a:lumMod val="75000"/>
                  </a:schemeClr>
                </a:solidFill>
                <a:latin typeface="Verdana"/>
                <a:ea typeface="ＭＳ Ｐゴシック" charset="0"/>
                <a:cs typeface="Verdana"/>
              </a:rPr>
              <a:t> </a:t>
            </a:r>
            <a:r>
              <a:rPr lang="en-US" sz="2200" dirty="0" err="1">
                <a:solidFill>
                  <a:schemeClr val="accent3">
                    <a:lumMod val="75000"/>
                  </a:schemeClr>
                </a:solidFill>
                <a:latin typeface="Verdana"/>
                <a:ea typeface="ＭＳ Ｐゴシック" charset="0"/>
                <a:cs typeface="Verdana"/>
              </a:rPr>
              <a:t>phì</a:t>
            </a:r>
            <a:r>
              <a:rPr lang="en-US" sz="2200" dirty="0">
                <a:solidFill>
                  <a:schemeClr val="accent3">
                    <a:lumMod val="75000"/>
                  </a:schemeClr>
                </a:solidFill>
                <a:latin typeface="Verdana"/>
                <a:ea typeface="ＭＳ Ｐゴシック" charset="0"/>
                <a:cs typeface="Verdana"/>
              </a:rPr>
              <a:t> </a:t>
            </a:r>
            <a:r>
              <a:rPr lang="en-US" sz="2200" dirty="0" err="1">
                <a:solidFill>
                  <a:schemeClr val="accent3">
                    <a:lumMod val="75000"/>
                  </a:schemeClr>
                </a:solidFill>
                <a:latin typeface="Verdana"/>
                <a:ea typeface="ＭＳ Ｐゴシック" charset="0"/>
                <a:cs typeface="Verdana"/>
              </a:rPr>
              <a:t>chuyển</a:t>
            </a:r>
            <a:r>
              <a:rPr lang="en-US" sz="2200" dirty="0">
                <a:solidFill>
                  <a:schemeClr val="accent3">
                    <a:lumMod val="75000"/>
                  </a:schemeClr>
                </a:solidFill>
                <a:latin typeface="Verdana"/>
                <a:ea typeface="ＭＳ Ｐゴシック" charset="0"/>
                <a:cs typeface="Verdana"/>
              </a:rPr>
              <a:t> </a:t>
            </a:r>
            <a:r>
              <a:rPr lang="en-US" sz="2200" dirty="0" err="1">
                <a:solidFill>
                  <a:schemeClr val="accent3">
                    <a:lumMod val="75000"/>
                  </a:schemeClr>
                </a:solidFill>
                <a:latin typeface="Verdana"/>
                <a:ea typeface="ＭＳ Ｐゴシック" charset="0"/>
                <a:cs typeface="Verdana"/>
              </a:rPr>
              <a:t>hóa</a:t>
            </a:r>
            <a:r>
              <a:rPr lang="en-US" sz="2200" dirty="0">
                <a:solidFill>
                  <a:schemeClr val="accent3">
                    <a:lumMod val="75000"/>
                  </a:schemeClr>
                </a:solidFill>
                <a:latin typeface="Verdana"/>
                <a:ea typeface="ＭＳ Ｐゴシック" charset="0"/>
                <a:cs typeface="Verdana"/>
              </a:rPr>
              <a:t> </a:t>
            </a:r>
            <a:r>
              <a:rPr lang="en-US" sz="2200" dirty="0" err="1">
                <a:solidFill>
                  <a:schemeClr val="accent3">
                    <a:lumMod val="75000"/>
                  </a:schemeClr>
                </a:solidFill>
                <a:latin typeface="Verdana"/>
                <a:ea typeface="ＭＳ Ｐゴシック" charset="0"/>
                <a:cs typeface="Verdana"/>
              </a:rPr>
              <a:t>thức</a:t>
            </a:r>
            <a:r>
              <a:rPr lang="en-US" sz="2200" dirty="0">
                <a:solidFill>
                  <a:schemeClr val="accent3">
                    <a:lumMod val="75000"/>
                  </a:schemeClr>
                </a:solidFill>
                <a:latin typeface="Verdana"/>
                <a:ea typeface="ＭＳ Ｐゴシック" charset="0"/>
                <a:cs typeface="Verdana"/>
              </a:rPr>
              <a:t> </a:t>
            </a:r>
            <a:r>
              <a:rPr lang="en-US" sz="2200" dirty="0" err="1">
                <a:solidFill>
                  <a:schemeClr val="accent3">
                    <a:lumMod val="75000"/>
                  </a:schemeClr>
                </a:solidFill>
                <a:latin typeface="Verdana"/>
                <a:ea typeface="ＭＳ Ｐゴシック" charset="0"/>
                <a:cs typeface="Verdana"/>
              </a:rPr>
              <a:t>ăn</a:t>
            </a:r>
            <a:r>
              <a:rPr lang="en-US" sz="2200" dirty="0">
                <a:solidFill>
                  <a:schemeClr val="accent3">
                    <a:lumMod val="75000"/>
                  </a:schemeClr>
                </a:solidFill>
                <a:latin typeface="Verdana"/>
                <a:ea typeface="ＭＳ Ｐゴシック" charset="0"/>
                <a:cs typeface="Verdana"/>
              </a:rPr>
              <a:t> </a:t>
            </a:r>
            <a:r>
              <a:rPr lang="en-US" sz="2200" dirty="0" err="1">
                <a:solidFill>
                  <a:schemeClr val="accent3">
                    <a:lumMod val="75000"/>
                  </a:schemeClr>
                </a:solidFill>
                <a:latin typeface="Verdana"/>
                <a:ea typeface="ＭＳ Ｐゴシック" charset="0"/>
                <a:cs typeface="Verdana"/>
              </a:rPr>
              <a:t>khác</a:t>
            </a:r>
            <a:r>
              <a:rPr lang="en-US" sz="2200" dirty="0">
                <a:solidFill>
                  <a:schemeClr val="accent3">
                    <a:lumMod val="75000"/>
                  </a:schemeClr>
                </a:solidFill>
                <a:latin typeface="Verdana"/>
                <a:ea typeface="ＭＳ Ｐゴシック" charset="0"/>
                <a:cs typeface="Verdana"/>
              </a:rPr>
              <a:t> </a:t>
            </a:r>
            <a:r>
              <a:rPr lang="en-US" sz="2200" dirty="0" err="1">
                <a:solidFill>
                  <a:schemeClr val="accent3">
                    <a:lumMod val="75000"/>
                  </a:schemeClr>
                </a:solidFill>
                <a:latin typeface="Verdana"/>
                <a:ea typeface="ＭＳ Ｐゴシック" charset="0"/>
                <a:cs typeface="Verdana"/>
              </a:rPr>
              <a:t>thường</a:t>
            </a:r>
            <a:r>
              <a:rPr lang="en-US" sz="2200" dirty="0">
                <a:solidFill>
                  <a:schemeClr val="accent3">
                    <a:lumMod val="75000"/>
                  </a:schemeClr>
                </a:solidFill>
                <a:latin typeface="Verdana"/>
                <a:ea typeface="ＭＳ Ｐゴシック" charset="0"/>
                <a:cs typeface="Verdana"/>
              </a:rPr>
              <a:t>)</a:t>
            </a:r>
          </a:p>
        </p:txBody>
      </p:sp>
      <p:sp>
        <p:nvSpPr>
          <p:cNvPr id="21508" name="Rectangle 2">
            <a:extLst>
              <a:ext uri="{FF2B5EF4-FFF2-40B4-BE49-F238E27FC236}">
                <a16:creationId xmlns:a16="http://schemas.microsoft.com/office/drawing/2014/main" id="{2D518E90-627C-453B-B0AA-BC7BC8A57173}"/>
              </a:ext>
            </a:extLst>
          </p:cNvPr>
          <p:cNvSpPr>
            <a:spLocks noGrp="1" noChangeArrowheads="1"/>
          </p:cNvSpPr>
          <p:nvPr>
            <p:ph type="title"/>
          </p:nvPr>
        </p:nvSpPr>
        <p:spPr>
          <a:xfrm>
            <a:off x="685800" y="304800"/>
            <a:ext cx="8229600" cy="641350"/>
          </a:xfrm>
        </p:spPr>
        <p:txBody>
          <a:bodyPr/>
          <a:lstStyle/>
          <a:p>
            <a:pPr eaLnBrk="1" hangingPunct="1"/>
            <a:r>
              <a:rPr lang="en-US" altLang="en-US" sz="3600" b="1">
                <a:solidFill>
                  <a:srgbClr val="000000"/>
                </a:solidFill>
                <a:latin typeface="Verdana" panose="020B0604030504040204" pitchFamily="34" charset="0"/>
              </a:rPr>
              <a:t>Bác sỹ Vincent P. Dole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3">
            <a:extLst>
              <a:ext uri="{FF2B5EF4-FFF2-40B4-BE49-F238E27FC236}">
                <a16:creationId xmlns:a16="http://schemas.microsoft.com/office/drawing/2014/main" id="{9ABCC72B-CCB1-4A88-846A-75682A233507}"/>
              </a:ext>
            </a:extLst>
          </p:cNvPr>
          <p:cNvSpPr>
            <a:spLocks noGrp="1" noChangeArrowheads="1"/>
          </p:cNvSpPr>
          <p:nvPr>
            <p:ph idx="1"/>
          </p:nvPr>
        </p:nvSpPr>
        <p:spPr>
          <a:xfrm>
            <a:off x="762000" y="1066800"/>
            <a:ext cx="7772400" cy="2286000"/>
          </a:xfrm>
        </p:spPr>
        <p:txBody>
          <a:bodyPr>
            <a:normAutofit lnSpcReduction="10000"/>
          </a:bodyPr>
          <a:lstStyle/>
          <a:p>
            <a:pPr eaLnBrk="1" hangingPunct="1"/>
            <a:endParaRPr lang="en-US" altLang="en-US">
              <a:solidFill>
                <a:schemeClr val="tx1"/>
              </a:solidFill>
              <a:latin typeface="Verdana" panose="020B0604030504040204" pitchFamily="34" charset="0"/>
            </a:endParaRPr>
          </a:p>
          <a:p>
            <a:pPr eaLnBrk="1" hangingPunct="1"/>
            <a:r>
              <a:rPr lang="en-US" altLang="en-US">
                <a:solidFill>
                  <a:schemeClr val="tx1"/>
                </a:solidFill>
                <a:latin typeface="Verdana" panose="020B0604030504040204" pitchFamily="34" charset="0"/>
              </a:rPr>
              <a:t>Năm 1956, bà viết cuốn “người nghiện ma túy xem như là bệnh nhân”, c</a:t>
            </a:r>
            <a:r>
              <a:rPr lang="vi-VN" altLang="en-US">
                <a:solidFill>
                  <a:schemeClr val="tx1"/>
                </a:solidFill>
              </a:rPr>
              <a:t>uốn sách này đi trước nhiều thập kỷ so với quan điểm đương thời</a:t>
            </a:r>
            <a:endParaRPr lang="en-US" altLang="en-US">
              <a:solidFill>
                <a:schemeClr val="tx1"/>
              </a:solidFill>
              <a:latin typeface="Verdana" panose="020B0604030504040204" pitchFamily="34" charset="0"/>
            </a:endParaRPr>
          </a:p>
        </p:txBody>
      </p:sp>
      <p:sp>
        <p:nvSpPr>
          <p:cNvPr id="22531" name="Rectangle 2">
            <a:extLst>
              <a:ext uri="{FF2B5EF4-FFF2-40B4-BE49-F238E27FC236}">
                <a16:creationId xmlns:a16="http://schemas.microsoft.com/office/drawing/2014/main" id="{ED778BE6-E5AB-4C8A-80B9-1FC5F2B47CEB}"/>
              </a:ext>
            </a:extLst>
          </p:cNvPr>
          <p:cNvSpPr txBox="1">
            <a:spLocks noChangeArrowheads="1"/>
          </p:cNvSpPr>
          <p:nvPr/>
        </p:nvSpPr>
        <p:spPr bwMode="auto">
          <a:xfrm>
            <a:off x="685800" y="304800"/>
            <a:ext cx="82296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r>
              <a:rPr lang="en-US" altLang="en-US" sz="3600" b="1">
                <a:latin typeface="Verdana" panose="020B0604030504040204" pitchFamily="34" charset="0"/>
              </a:rPr>
              <a:t>Bác sỹ. Marie Nyswander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a:extLst>
              <a:ext uri="{FF2B5EF4-FFF2-40B4-BE49-F238E27FC236}">
                <a16:creationId xmlns:a16="http://schemas.microsoft.com/office/drawing/2014/main" id="{EAC4E7EC-3C5B-47B5-A3DA-CB14B9464067}"/>
              </a:ext>
            </a:extLst>
          </p:cNvPr>
          <p:cNvSpPr>
            <a:spLocks noGrp="1" noChangeArrowheads="1"/>
          </p:cNvSpPr>
          <p:nvPr>
            <p:ph idx="1"/>
          </p:nvPr>
        </p:nvSpPr>
        <p:spPr>
          <a:xfrm>
            <a:off x="762000" y="1066800"/>
            <a:ext cx="7696200" cy="5105400"/>
          </a:xfrm>
        </p:spPr>
        <p:txBody>
          <a:bodyPr/>
          <a:lstStyle/>
          <a:p>
            <a:r>
              <a:rPr lang="vi-VN" altLang="en-US" sz="2400">
                <a:solidFill>
                  <a:schemeClr val="tx1"/>
                </a:solidFill>
                <a:latin typeface="Verdana" panose="020B0604030504040204" pitchFamily="34" charset="0"/>
              </a:rPr>
              <a:t>2 người nghiện - đều là nam giới có lịch sử nghiện trên 8 năm</a:t>
            </a:r>
          </a:p>
          <a:p>
            <a:r>
              <a:rPr lang="en-US" altLang="en-US" sz="2400">
                <a:solidFill>
                  <a:schemeClr val="tx1"/>
                </a:solidFill>
                <a:latin typeface="Verdana" panose="020B0604030504040204" pitchFamily="34" charset="0"/>
              </a:rPr>
              <a:t>Cả 2 người này đều được sử dụng morphine với số lượng họ cần</a:t>
            </a:r>
          </a:p>
          <a:p>
            <a:r>
              <a:rPr lang="en-US" altLang="en-US" sz="2400">
                <a:solidFill>
                  <a:schemeClr val="tx1"/>
                </a:solidFill>
                <a:latin typeface="Verdana" panose="020B0604030504040204" pitchFamily="34" charset="0"/>
              </a:rPr>
              <a:t>Xem TV và chờ liều morphine kế tiếp</a:t>
            </a:r>
          </a:p>
          <a:p>
            <a:r>
              <a:rPr lang="en-US" altLang="en-US" sz="2400">
                <a:solidFill>
                  <a:schemeClr val="tx1"/>
                </a:solidFill>
                <a:latin typeface="Verdana" panose="020B0604030504040204" pitchFamily="34" charset="0"/>
              </a:rPr>
              <a:t>Chắc chắn morphin không phải là thuốc điều trị duy trì tốt. Các nhà nghiên cứu nhận thấy rằng đã thất bại nên họ chuyển bệnh nhân sang dụng methadone (rồi sau đó họ áp dụng tiêu chuẩn để chuẩn bị cho họ trước khi xuất viện)</a:t>
            </a:r>
            <a:endParaRPr lang="vi-VN" altLang="en-US" sz="2400">
              <a:solidFill>
                <a:schemeClr val="tx1"/>
              </a:solidFill>
              <a:latin typeface="Verdana" panose="020B0604030504040204" pitchFamily="34" charset="0"/>
            </a:endParaRPr>
          </a:p>
        </p:txBody>
      </p:sp>
      <p:sp>
        <p:nvSpPr>
          <p:cNvPr id="23555" name="Rectangle 2">
            <a:extLst>
              <a:ext uri="{FF2B5EF4-FFF2-40B4-BE49-F238E27FC236}">
                <a16:creationId xmlns:a16="http://schemas.microsoft.com/office/drawing/2014/main" id="{A0B5F99B-219F-4BFB-B88F-0D326D22AD9E}"/>
              </a:ext>
            </a:extLst>
          </p:cNvPr>
          <p:cNvSpPr txBox="1">
            <a:spLocks noChangeArrowheads="1"/>
          </p:cNvSpPr>
          <p:nvPr/>
        </p:nvSpPr>
        <p:spPr bwMode="auto">
          <a:xfrm>
            <a:off x="685800" y="304800"/>
            <a:ext cx="82296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r>
              <a:rPr lang="en-US" altLang="en-US" sz="3600" b="1">
                <a:latin typeface="Verdana" panose="020B0604030504040204" pitchFamily="34" charset="0"/>
              </a:rPr>
              <a:t>Nghiên cứu đầu tiên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
            <a:extLst>
              <a:ext uri="{FF2B5EF4-FFF2-40B4-BE49-F238E27FC236}">
                <a16:creationId xmlns:a16="http://schemas.microsoft.com/office/drawing/2014/main" id="{6FFEC088-72E9-45B3-9A06-BBF376B69B8E}"/>
              </a:ext>
            </a:extLst>
          </p:cNvPr>
          <p:cNvSpPr>
            <a:spLocks noGrp="1" noChangeArrowheads="1"/>
          </p:cNvSpPr>
          <p:nvPr>
            <p:ph idx="1"/>
          </p:nvPr>
        </p:nvSpPr>
        <p:spPr>
          <a:xfrm>
            <a:off x="685800" y="1066800"/>
            <a:ext cx="7772400" cy="3124200"/>
          </a:xfrm>
        </p:spPr>
        <p:txBody>
          <a:bodyPr>
            <a:normAutofit fontScale="92500" lnSpcReduction="20000"/>
          </a:bodyPr>
          <a:lstStyle/>
          <a:p>
            <a:pPr eaLnBrk="1" hangingPunct="1"/>
            <a:r>
              <a:rPr lang="vi-VN" altLang="en-US" sz="2800">
                <a:solidFill>
                  <a:schemeClr val="tx1"/>
                </a:solidFill>
                <a:latin typeface="Verdana" panose="020B0604030504040204" pitchFamily="34" charset="0"/>
              </a:rPr>
              <a:t>MMT là một chất tổng hợp và khác với morphine. Như vậy, những nhà nghiên cứu nghĩ rằng họ có thể thử nghiệm với methadone tương tự với morphine </a:t>
            </a:r>
            <a:r>
              <a:rPr lang="en-US" altLang="en-US" sz="2800">
                <a:solidFill>
                  <a:schemeClr val="tx1"/>
                </a:solidFill>
                <a:latin typeface="Verdana" panose="020B0604030504040204" pitchFamily="34" charset="0"/>
              </a:rPr>
              <a:t>để so sánh</a:t>
            </a:r>
            <a:endParaRPr lang="en-US" altLang="en-US" sz="2600">
              <a:solidFill>
                <a:schemeClr val="tx1"/>
              </a:solidFill>
              <a:latin typeface="Verdana" panose="020B0604030504040204" pitchFamily="34" charset="0"/>
            </a:endParaRPr>
          </a:p>
          <a:p>
            <a:r>
              <a:rPr lang="vi-VN" altLang="en-US" sz="2800">
                <a:solidFill>
                  <a:schemeClr val="tx1"/>
                </a:solidFill>
                <a:latin typeface="Verdana" panose="020B0604030504040204" pitchFamily="34" charset="0"/>
              </a:rPr>
              <a:t>Bệnh nhân bắt đầu thử dùng methadone với liều tăng dần</a:t>
            </a:r>
          </a:p>
          <a:p>
            <a:r>
              <a:rPr lang="vi-VN" altLang="en-US" sz="2800">
                <a:solidFill>
                  <a:schemeClr val="tx1"/>
                </a:solidFill>
                <a:latin typeface="Verdana" panose="020B0604030504040204" pitchFamily="34" charset="0"/>
              </a:rPr>
              <a:t>Bệnh nhân thấy phấn khởi và..có </a:t>
            </a:r>
            <a:r>
              <a:rPr lang="en-US" altLang="en-US" sz="2800">
                <a:solidFill>
                  <a:schemeClr val="tx1"/>
                </a:solidFill>
                <a:latin typeface="Verdana" panose="020B0604030504040204" pitchFamily="34" charset="0"/>
              </a:rPr>
              <a:t>một số thay đổi</a:t>
            </a:r>
            <a:endParaRPr lang="vi-VN" altLang="en-US" sz="2800">
              <a:solidFill>
                <a:schemeClr val="tx1"/>
              </a:solidFill>
              <a:latin typeface="Verdana" panose="020B0604030504040204" pitchFamily="34" charset="0"/>
            </a:endParaRPr>
          </a:p>
        </p:txBody>
      </p:sp>
      <p:sp>
        <p:nvSpPr>
          <p:cNvPr id="24579" name="Rectangle 2">
            <a:extLst>
              <a:ext uri="{FF2B5EF4-FFF2-40B4-BE49-F238E27FC236}">
                <a16:creationId xmlns:a16="http://schemas.microsoft.com/office/drawing/2014/main" id="{3CEE6A3D-1BBC-485B-B507-4903A7707C17}"/>
              </a:ext>
            </a:extLst>
          </p:cNvPr>
          <p:cNvSpPr txBox="1">
            <a:spLocks noChangeArrowheads="1"/>
          </p:cNvSpPr>
          <p:nvPr/>
        </p:nvSpPr>
        <p:spPr bwMode="auto">
          <a:xfrm>
            <a:off x="685800" y="304800"/>
            <a:ext cx="82296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r>
              <a:rPr lang="vi-VN" altLang="en-US" sz="3600" b="1">
                <a:latin typeface="Verdana" panose="020B0604030504040204" pitchFamily="34" charset="0"/>
              </a:rPr>
              <a:t>Thay đổi trong nghiên cứu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a:extLst>
              <a:ext uri="{FF2B5EF4-FFF2-40B4-BE49-F238E27FC236}">
                <a16:creationId xmlns:a16="http://schemas.microsoft.com/office/drawing/2014/main" id="{098A3BCD-3B01-4014-BCA8-C07E86954196}"/>
              </a:ext>
            </a:extLst>
          </p:cNvPr>
          <p:cNvSpPr>
            <a:spLocks noGrp="1" noChangeArrowheads="1"/>
          </p:cNvSpPr>
          <p:nvPr>
            <p:ph idx="1"/>
          </p:nvPr>
        </p:nvSpPr>
        <p:spPr>
          <a:xfrm>
            <a:off x="685800" y="1295400"/>
            <a:ext cx="7772400" cy="3505200"/>
          </a:xfrm>
        </p:spPr>
        <p:txBody>
          <a:bodyPr>
            <a:normAutofit fontScale="92500"/>
          </a:bodyPr>
          <a:lstStyle/>
          <a:p>
            <a:pPr eaLnBrk="1" hangingPunct="1">
              <a:lnSpc>
                <a:spcPct val="90000"/>
              </a:lnSpc>
            </a:pPr>
            <a:r>
              <a:rPr lang="vi-VN" altLang="en-US" sz="2400" dirty="0">
                <a:solidFill>
                  <a:schemeClr val="tx1"/>
                </a:solidFill>
                <a:latin typeface="Verdana" panose="020B0604030504040204" pitchFamily="34" charset="0"/>
              </a:rPr>
              <a:t>Sau nhiều tuần điều trị methadone, bệnh nhân bắt đầu cư xử khác đi, một bệnh bắt đầu vẽ, một bệnh nhân khác mong muốn hoàn thành trung học.</a:t>
            </a:r>
          </a:p>
          <a:p>
            <a:pPr eaLnBrk="1" hangingPunct="1">
              <a:lnSpc>
                <a:spcPct val="90000"/>
              </a:lnSpc>
            </a:pPr>
            <a:r>
              <a:rPr lang="en-US" altLang="en-US" sz="2400" dirty="0">
                <a:solidFill>
                  <a:schemeClr val="tx1"/>
                </a:solidFill>
                <a:latin typeface="Verdana" panose="020B0604030504040204" pitchFamily="34" charset="0"/>
              </a:rPr>
              <a:t>Q</a:t>
            </a:r>
            <a:r>
              <a:rPr lang="vi-VN" altLang="en-US" sz="2400" dirty="0">
                <a:solidFill>
                  <a:schemeClr val="tx1"/>
                </a:solidFill>
                <a:latin typeface="Verdana" panose="020B0604030504040204" pitchFamily="34" charset="0"/>
              </a:rPr>
              <a:t>uyết định </a:t>
            </a:r>
            <a:r>
              <a:rPr lang="en-US" altLang="en-US" sz="2400" dirty="0" err="1">
                <a:solidFill>
                  <a:schemeClr val="tx1"/>
                </a:solidFill>
                <a:latin typeface="Verdana" panose="020B0604030504040204" pitchFamily="34" charset="0"/>
              </a:rPr>
              <a:t>cho</a:t>
            </a:r>
            <a:r>
              <a:rPr lang="en-US" altLang="en-US" sz="2400" dirty="0">
                <a:solidFill>
                  <a:schemeClr val="tx1"/>
                </a:solidFill>
                <a:latin typeface="Verdana" panose="020B0604030504040204" pitchFamily="34" charset="0"/>
              </a:rPr>
              <a:t> BN </a:t>
            </a:r>
            <a:r>
              <a:rPr lang="en-US" altLang="en-US" sz="2400" dirty="0" err="1">
                <a:solidFill>
                  <a:schemeClr val="tx1"/>
                </a:solidFill>
                <a:latin typeface="Verdana" panose="020B0604030504040204" pitchFamily="34" charset="0"/>
              </a:rPr>
              <a:t>rời</a:t>
            </a:r>
            <a:r>
              <a:rPr lang="en-US" altLang="en-US" sz="2400" dirty="0">
                <a:solidFill>
                  <a:schemeClr val="tx1"/>
                </a:solidFill>
                <a:latin typeface="Verdana" panose="020B0604030504040204" pitchFamily="34" charset="0"/>
              </a:rPr>
              <a:t> BV </a:t>
            </a:r>
            <a:r>
              <a:rPr lang="en-US" altLang="en-US" sz="2400" dirty="0" err="1">
                <a:solidFill>
                  <a:schemeClr val="tx1"/>
                </a:solidFill>
                <a:latin typeface="Verdana" panose="020B0604030504040204" pitchFamily="34" charset="0"/>
              </a:rPr>
              <a:t>trong</a:t>
            </a:r>
            <a:r>
              <a:rPr lang="en-US" altLang="en-US" sz="2400" dirty="0">
                <a:solidFill>
                  <a:schemeClr val="tx1"/>
                </a:solidFill>
                <a:latin typeface="Verdana" panose="020B0604030504040204" pitchFamily="34" charset="0"/>
              </a:rPr>
              <a:t> </a:t>
            </a:r>
            <a:r>
              <a:rPr lang="en-US" altLang="en-US" sz="2400" dirty="0" err="1">
                <a:solidFill>
                  <a:schemeClr val="tx1"/>
                </a:solidFill>
                <a:latin typeface="Verdana" panose="020B0604030504040204" pitchFamily="34" charset="0"/>
              </a:rPr>
              <a:t>ngày</a:t>
            </a:r>
            <a:r>
              <a:rPr lang="en-US" altLang="en-US" sz="2400" dirty="0">
                <a:solidFill>
                  <a:schemeClr val="tx1"/>
                </a:solidFill>
                <a:latin typeface="Verdana" panose="020B0604030504040204" pitchFamily="34" charset="0"/>
              </a:rPr>
              <a:t> </a:t>
            </a:r>
            <a:r>
              <a:rPr lang="vi-VN" altLang="en-US" sz="2400" dirty="0">
                <a:solidFill>
                  <a:schemeClr val="tx1"/>
                </a:solidFill>
                <a:latin typeface="Verdana" panose="020B0604030504040204" pitchFamily="34" charset="0"/>
              </a:rPr>
              <a:t>để theo đuổi </a:t>
            </a:r>
            <a:r>
              <a:rPr lang="en-US" altLang="en-US" sz="2400" dirty="0" err="1">
                <a:solidFill>
                  <a:schemeClr val="tx1"/>
                </a:solidFill>
                <a:latin typeface="Verdana" panose="020B0604030504040204" pitchFamily="34" charset="0"/>
              </a:rPr>
              <a:t>các</a:t>
            </a:r>
            <a:r>
              <a:rPr lang="en-US" altLang="en-US" sz="2400" dirty="0">
                <a:solidFill>
                  <a:schemeClr val="tx1"/>
                </a:solidFill>
                <a:latin typeface="Verdana" panose="020B0604030504040204" pitchFamily="34" charset="0"/>
              </a:rPr>
              <a:t> </a:t>
            </a:r>
            <a:r>
              <a:rPr lang="en-US" altLang="en-US" sz="2400" dirty="0" err="1">
                <a:solidFill>
                  <a:schemeClr val="tx1"/>
                </a:solidFill>
                <a:latin typeface="Verdana" panose="020B0604030504040204" pitchFamily="34" charset="0"/>
              </a:rPr>
              <a:t>mục</a:t>
            </a:r>
            <a:r>
              <a:rPr lang="en-US" altLang="en-US" sz="2400" dirty="0">
                <a:solidFill>
                  <a:schemeClr val="tx1"/>
                </a:solidFill>
                <a:latin typeface="Verdana" panose="020B0604030504040204" pitchFamily="34" charset="0"/>
              </a:rPr>
              <a:t> </a:t>
            </a:r>
            <a:r>
              <a:rPr lang="en-US" altLang="en-US" sz="2400" dirty="0" err="1">
                <a:solidFill>
                  <a:schemeClr val="tx1"/>
                </a:solidFill>
                <a:latin typeface="Verdana" panose="020B0604030504040204" pitchFamily="34" charset="0"/>
              </a:rPr>
              <a:t>đích</a:t>
            </a:r>
            <a:r>
              <a:rPr lang="vi-VN" altLang="en-US" sz="2400" dirty="0">
                <a:solidFill>
                  <a:schemeClr val="tx1"/>
                </a:solidFill>
                <a:latin typeface="Verdana" panose="020B0604030504040204" pitchFamily="34" charset="0"/>
              </a:rPr>
              <a:t> và buổi tối quay lại bệnh viện</a:t>
            </a:r>
          </a:p>
          <a:p>
            <a:pPr eaLnBrk="1" hangingPunct="1">
              <a:lnSpc>
                <a:spcPct val="90000"/>
              </a:lnSpc>
            </a:pPr>
            <a:r>
              <a:rPr lang="vi-VN" altLang="en-US" sz="2400" dirty="0">
                <a:solidFill>
                  <a:schemeClr val="tx1"/>
                </a:solidFill>
                <a:latin typeface="Verdana" panose="020B0604030504040204" pitchFamily="34" charset="0"/>
              </a:rPr>
              <a:t>Cả hai dần dần bớt thèm thuốc và lấy</a:t>
            </a:r>
            <a:r>
              <a:rPr lang="en-GB" altLang="en-US" sz="2400" dirty="0">
                <a:solidFill>
                  <a:schemeClr val="tx1"/>
                </a:solidFill>
                <a:latin typeface="Verdana" panose="020B0604030504040204" pitchFamily="34" charset="0"/>
              </a:rPr>
              <a:t> </a:t>
            </a:r>
            <a:r>
              <a:rPr lang="en-GB" altLang="en-US" sz="2400" dirty="0" err="1">
                <a:solidFill>
                  <a:schemeClr val="tx1"/>
                </a:solidFill>
                <a:latin typeface="Verdana" panose="020B0604030504040204" pitchFamily="34" charset="0"/>
              </a:rPr>
              <a:t>lại</a:t>
            </a:r>
            <a:r>
              <a:rPr lang="en-GB" altLang="en-US" sz="2400" dirty="0">
                <a:solidFill>
                  <a:schemeClr val="tx1"/>
                </a:solidFill>
                <a:latin typeface="Verdana" panose="020B0604030504040204" pitchFamily="34" charset="0"/>
              </a:rPr>
              <a:t> đ</a:t>
            </a:r>
            <a:r>
              <a:rPr lang="vi-VN" altLang="en-US" sz="2400" dirty="0">
                <a:solidFill>
                  <a:schemeClr val="tx1"/>
                </a:solidFill>
                <a:latin typeface="Verdana" panose="020B0604030504040204" pitchFamily="34" charset="0"/>
              </a:rPr>
              <a:t>ư</a:t>
            </a:r>
            <a:r>
              <a:rPr lang="en-GB" altLang="en-US" sz="2400" dirty="0" err="1">
                <a:solidFill>
                  <a:schemeClr val="tx1"/>
                </a:solidFill>
                <a:latin typeface="Verdana" panose="020B0604030504040204" pitchFamily="34" charset="0"/>
              </a:rPr>
              <a:t>ợc</a:t>
            </a:r>
            <a:r>
              <a:rPr lang="en-GB" altLang="en-US" sz="2400" dirty="0">
                <a:solidFill>
                  <a:schemeClr val="tx1"/>
                </a:solidFill>
                <a:latin typeface="Verdana" panose="020B0604030504040204" pitchFamily="34" charset="0"/>
              </a:rPr>
              <a:t> khả </a:t>
            </a:r>
            <a:r>
              <a:rPr lang="en-GB" altLang="en-US" sz="2400" dirty="0" err="1">
                <a:solidFill>
                  <a:schemeClr val="tx1"/>
                </a:solidFill>
                <a:latin typeface="Verdana" panose="020B0604030504040204" pitchFamily="34" charset="0"/>
              </a:rPr>
              <a:t>năng</a:t>
            </a:r>
            <a:r>
              <a:rPr lang="vi-VN" altLang="en-US" sz="2400" dirty="0">
                <a:solidFill>
                  <a:schemeClr val="tx1"/>
                </a:solidFill>
                <a:latin typeface="Verdana" panose="020B0604030504040204" pitchFamily="34" charset="0"/>
              </a:rPr>
              <a:t> của họ</a:t>
            </a:r>
          </a:p>
          <a:p>
            <a:pPr eaLnBrk="1" hangingPunct="1">
              <a:lnSpc>
                <a:spcPct val="90000"/>
              </a:lnSpc>
            </a:pPr>
            <a:r>
              <a:rPr lang="vi-VN" altLang="en-US" sz="2400" dirty="0">
                <a:solidFill>
                  <a:schemeClr val="tx1"/>
                </a:solidFill>
                <a:latin typeface="Verdana" panose="020B0604030504040204" pitchFamily="34" charset="0"/>
              </a:rPr>
              <a:t>4 bệnh nhân khác </a:t>
            </a:r>
            <a:r>
              <a:rPr lang="en-GB" altLang="en-US" sz="2400" dirty="0" err="1">
                <a:solidFill>
                  <a:schemeClr val="tx1"/>
                </a:solidFill>
                <a:latin typeface="Verdana" panose="020B0604030504040204" pitchFamily="34" charset="0"/>
              </a:rPr>
              <a:t>tham</a:t>
            </a:r>
            <a:r>
              <a:rPr lang="en-GB" altLang="en-US" sz="2400" dirty="0">
                <a:solidFill>
                  <a:schemeClr val="tx1"/>
                </a:solidFill>
                <a:latin typeface="Verdana" panose="020B0604030504040204" pitchFamily="34" charset="0"/>
              </a:rPr>
              <a:t> </a:t>
            </a:r>
            <a:r>
              <a:rPr lang="en-GB" altLang="en-US" sz="2400" dirty="0" err="1">
                <a:solidFill>
                  <a:schemeClr val="tx1"/>
                </a:solidFill>
                <a:latin typeface="Verdana" panose="020B0604030504040204" pitchFamily="34" charset="0"/>
              </a:rPr>
              <a:t>gia</a:t>
            </a:r>
            <a:r>
              <a:rPr lang="en-GB" altLang="en-US" sz="2400" dirty="0">
                <a:solidFill>
                  <a:schemeClr val="tx1"/>
                </a:solidFill>
                <a:latin typeface="Verdana" panose="020B0604030504040204" pitchFamily="34" charset="0"/>
              </a:rPr>
              <a:t> </a:t>
            </a:r>
            <a:r>
              <a:rPr lang="en-GB" altLang="en-US" sz="2400" dirty="0" err="1">
                <a:solidFill>
                  <a:schemeClr val="tx1"/>
                </a:solidFill>
                <a:latin typeface="Verdana" panose="020B0604030504040204" pitchFamily="34" charset="0"/>
              </a:rPr>
              <a:t>điều</a:t>
            </a:r>
            <a:r>
              <a:rPr lang="en-GB" altLang="en-US" sz="2400" dirty="0">
                <a:solidFill>
                  <a:schemeClr val="tx1"/>
                </a:solidFill>
                <a:latin typeface="Verdana" panose="020B0604030504040204" pitchFamily="34" charset="0"/>
              </a:rPr>
              <a:t> trị </a:t>
            </a:r>
            <a:r>
              <a:rPr lang="vi-VN" altLang="en-US" sz="2400" dirty="0">
                <a:solidFill>
                  <a:schemeClr val="tx1"/>
                </a:solidFill>
                <a:latin typeface="Verdana" panose="020B0604030504040204" pitchFamily="34" charset="0"/>
              </a:rPr>
              <a:t>và có kết quả tương tự</a:t>
            </a:r>
          </a:p>
          <a:p>
            <a:pPr eaLnBrk="1" hangingPunct="1">
              <a:lnSpc>
                <a:spcPct val="90000"/>
              </a:lnSpc>
              <a:buFont typeface="Wingdings 2" panose="05020102010507070707" pitchFamily="18" charset="2"/>
              <a:buNone/>
            </a:pPr>
            <a:endParaRPr lang="en-US" altLang="en-US" sz="2400" dirty="0">
              <a:solidFill>
                <a:schemeClr val="tx1"/>
              </a:solidFill>
              <a:latin typeface="Verdana" panose="020B0604030504040204" pitchFamily="34" charset="0"/>
            </a:endParaRPr>
          </a:p>
        </p:txBody>
      </p:sp>
      <p:sp>
        <p:nvSpPr>
          <p:cNvPr id="25603" name="Rectangle 2">
            <a:extLst>
              <a:ext uri="{FF2B5EF4-FFF2-40B4-BE49-F238E27FC236}">
                <a16:creationId xmlns:a16="http://schemas.microsoft.com/office/drawing/2014/main" id="{6C090D3A-075D-41FB-9048-ADFC1D369530}"/>
              </a:ext>
            </a:extLst>
          </p:cNvPr>
          <p:cNvSpPr txBox="1">
            <a:spLocks noChangeArrowheads="1"/>
          </p:cNvSpPr>
          <p:nvPr/>
        </p:nvSpPr>
        <p:spPr bwMode="auto">
          <a:xfrm>
            <a:off x="266700" y="152400"/>
            <a:ext cx="86106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Times New Roman" panose="02020603050405020304" pitchFamily="18" charset="0"/>
                <a:ea typeface="MS PGothic" panose="020B0600070205080204" pitchFamily="34" charset="-128"/>
              </a:defRPr>
            </a:lvl1pPr>
            <a:lvl2pPr marL="742950" indent="-285750" eaLnBrk="0" hangingPunct="0">
              <a:defRPr sz="2400">
                <a:solidFill>
                  <a:schemeClr val="tx1"/>
                </a:solidFill>
                <a:latin typeface="Times New Roman" panose="02020603050405020304" pitchFamily="18" charset="0"/>
                <a:ea typeface="MS PGothic" panose="020B0600070205080204" pitchFamily="34" charset="-128"/>
              </a:defRPr>
            </a:lvl2pPr>
            <a:lvl3pPr marL="1143000" indent="-228600" eaLnBrk="0" hangingPunct="0">
              <a:defRPr sz="2400">
                <a:solidFill>
                  <a:schemeClr val="tx1"/>
                </a:solidFill>
                <a:latin typeface="Times New Roman" panose="02020603050405020304" pitchFamily="18" charset="0"/>
                <a:ea typeface="MS PGothic" panose="020B0600070205080204" pitchFamily="34" charset="-128"/>
              </a:defRPr>
            </a:lvl3pPr>
            <a:lvl4pPr marL="1600200" indent="-228600" eaLnBrk="0" hangingPunct="0">
              <a:defRPr sz="2400">
                <a:solidFill>
                  <a:schemeClr val="tx1"/>
                </a:solidFill>
                <a:latin typeface="Times New Roman" panose="02020603050405020304" pitchFamily="18" charset="0"/>
                <a:ea typeface="MS PGothic" panose="020B0600070205080204" pitchFamily="34" charset="-128"/>
              </a:defRPr>
            </a:lvl4pPr>
            <a:lvl5pPr marL="2057400" indent="-228600" eaLnBrk="0" hangingPunct="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eaLnBrk="1" hangingPunct="1"/>
            <a:r>
              <a:rPr lang="en-US" altLang="en-US" sz="3600" b="1" dirty="0" err="1">
                <a:latin typeface="Verdana" panose="020B0604030504040204" pitchFamily="34" charset="0"/>
              </a:rPr>
              <a:t>Những</a:t>
            </a:r>
            <a:r>
              <a:rPr lang="en-US" altLang="en-US" sz="3600" b="1" dirty="0">
                <a:latin typeface="Verdana" panose="020B0604030504040204" pitchFamily="34" charset="0"/>
              </a:rPr>
              <a:t> </a:t>
            </a:r>
            <a:r>
              <a:rPr lang="en-US" altLang="en-US" sz="3600" b="1" dirty="0" err="1">
                <a:latin typeface="Verdana" panose="020B0604030504040204" pitchFamily="34" charset="0"/>
              </a:rPr>
              <a:t>thay</a:t>
            </a:r>
            <a:r>
              <a:rPr lang="en-US" altLang="en-US" sz="3600" b="1" dirty="0">
                <a:latin typeface="Verdana" panose="020B0604030504040204" pitchFamily="34" charset="0"/>
              </a:rPr>
              <a:t> </a:t>
            </a:r>
            <a:r>
              <a:rPr lang="en-US" altLang="en-US" sz="3600" b="1" dirty="0" err="1">
                <a:latin typeface="Verdana" panose="020B0604030504040204" pitchFamily="34" charset="0"/>
              </a:rPr>
              <a:t>đổi</a:t>
            </a:r>
            <a:r>
              <a:rPr lang="en-US" altLang="en-US" sz="3600" b="1" dirty="0">
                <a:latin typeface="Verdana" panose="020B0604030504040204" pitchFamily="34" charset="0"/>
              </a:rPr>
              <a:t> </a:t>
            </a:r>
            <a:r>
              <a:rPr lang="en-US" altLang="en-US" sz="3600" b="1" dirty="0" err="1">
                <a:latin typeface="Verdana" panose="020B0604030504040204" pitchFamily="34" charset="0"/>
              </a:rPr>
              <a:t>đáng</a:t>
            </a:r>
            <a:r>
              <a:rPr lang="en-US" altLang="en-US" sz="3600" b="1" dirty="0">
                <a:latin typeface="Verdana" panose="020B0604030504040204" pitchFamily="34" charset="0"/>
              </a:rPr>
              <a:t> </a:t>
            </a:r>
            <a:r>
              <a:rPr lang="en-US" altLang="en-US" sz="3600" b="1" dirty="0" err="1">
                <a:latin typeface="Verdana" panose="020B0604030504040204" pitchFamily="34" charset="0"/>
              </a:rPr>
              <a:t>ngạc</a:t>
            </a:r>
            <a:r>
              <a:rPr lang="en-US" altLang="en-US" sz="3600" b="1" dirty="0">
                <a:latin typeface="Verdana" panose="020B0604030504040204" pitchFamily="34" charset="0"/>
              </a:rPr>
              <a:t> </a:t>
            </a:r>
            <a:r>
              <a:rPr lang="en-US" altLang="en-US" sz="3600" b="1" dirty="0" err="1">
                <a:latin typeface="Verdana" panose="020B0604030504040204" pitchFamily="34" charset="0"/>
              </a:rPr>
              <a:t>nhiên</a:t>
            </a:r>
            <a:endParaRPr lang="en-US" altLang="en-US" sz="3600" b="1" dirty="0">
              <a:latin typeface="Verdana" panose="020B0604030504040204"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4353</TotalTime>
  <Words>3194</Words>
  <Application>Microsoft Office PowerPoint</Application>
  <PresentationFormat>On-screen Show (4:3)</PresentationFormat>
  <Paragraphs>249</Paragraphs>
  <Slides>36</Slides>
  <Notes>20</Notes>
  <HiddenSlides>0</HiddenSlides>
  <MMClips>0</MMClips>
  <ScaleCrop>false</ScaleCrop>
  <HeadingPairs>
    <vt:vector size="8" baseType="variant">
      <vt:variant>
        <vt:lpstr>Fonts Used</vt:lpstr>
      </vt:variant>
      <vt:variant>
        <vt:i4>12</vt:i4>
      </vt:variant>
      <vt:variant>
        <vt:lpstr>Theme</vt:lpstr>
      </vt:variant>
      <vt:variant>
        <vt:i4>1</vt:i4>
      </vt:variant>
      <vt:variant>
        <vt:lpstr>Embedded OLE Servers</vt:lpstr>
      </vt:variant>
      <vt:variant>
        <vt:i4>4</vt:i4>
      </vt:variant>
      <vt:variant>
        <vt:lpstr>Slide Titles</vt:lpstr>
      </vt:variant>
      <vt:variant>
        <vt:i4>36</vt:i4>
      </vt:variant>
    </vt:vector>
  </HeadingPairs>
  <TitlesOfParts>
    <vt:vector size="53" baseType="lpstr">
      <vt:lpstr>ＭＳ Ｐゴシック</vt:lpstr>
      <vt:lpstr>ＭＳ Ｐゴシック</vt:lpstr>
      <vt:lpstr>Yu Gothic</vt:lpstr>
      <vt:lpstr>Angsana New</vt:lpstr>
      <vt:lpstr>Arial</vt:lpstr>
      <vt:lpstr>Calibri</vt:lpstr>
      <vt:lpstr>Helvetica</vt:lpstr>
      <vt:lpstr>Tahoma</vt:lpstr>
      <vt:lpstr>Times New Roman</vt:lpstr>
      <vt:lpstr>Verdana</vt:lpstr>
      <vt:lpstr>Wingdings</vt:lpstr>
      <vt:lpstr>Wingdings 2</vt:lpstr>
      <vt:lpstr>Office Theme</vt:lpstr>
      <vt:lpstr>Microsoft Excel 97-2003 Worksheet</vt:lpstr>
      <vt:lpstr>Chart</vt:lpstr>
      <vt:lpstr>Microsoft Office Word 2007 Document</vt:lpstr>
      <vt:lpstr>Worksheet</vt:lpstr>
      <vt:lpstr>Giới thiệu chương trình methadone và một số kết quả đạt được trong chương trình methadone</vt:lpstr>
      <vt:lpstr>Nội dung bài trình bày</vt:lpstr>
      <vt:lpstr>PowerPoint Presentation</vt:lpstr>
      <vt:lpstr>New York – Đầu thập niên 1960</vt:lpstr>
      <vt:lpstr>Bác sỹ Vincent P. Dole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Giảm tội phạm và viêm gan lây qua đường máu ở thành phố New York 1971 -1973* </vt:lpstr>
      <vt:lpstr>Methadone tác dụng như thế nào?</vt:lpstr>
      <vt:lpstr>Phong tỏa ma túy</vt:lpstr>
      <vt:lpstr>Liều đúng là gì?</vt:lpstr>
      <vt:lpstr>PowerPoint Presentation</vt:lpstr>
      <vt:lpstr>PowerPoint Presentation</vt:lpstr>
      <vt:lpstr>PowerPoint Presentation</vt:lpstr>
      <vt:lpstr>PowerPoint Presentation</vt:lpstr>
      <vt:lpstr>Bài học từ Tây Ban Nha</vt:lpstr>
      <vt:lpstr>Chi phí điều trị/ngày/người</vt:lpstr>
      <vt:lpstr>So sánh chi phí/người/năm</vt:lpstr>
      <vt:lpstr>PowerPoint Presentation</vt:lpstr>
      <vt:lpstr>Mở rộng chương trình MMT tại Việt Nam</vt:lpstr>
      <vt:lpstr>Lợi ích của việc điều trị nghiện CDTP bằng thuốc Methadone</vt:lpstr>
      <vt:lpstr>1. Một số KQ đánh giá ban đầu  (BYT, 2010)</vt:lpstr>
      <vt:lpstr>2. Tuân thủ điều trị</vt:lpstr>
      <vt:lpstr>3. Giảm sử dụng ma túy</vt:lpstr>
      <vt:lpstr>4. Giảm hành vi NC lây nhiễm HIV</vt:lpstr>
      <vt:lpstr>5. Giảm hành vi vi phạm pháp luật</vt:lpstr>
      <vt:lpstr>6. Giảm xung đột trong gia đình</vt:lpstr>
      <vt:lpstr>7. Gia tăng tỉ lệ BN có việc làm</vt:lpstr>
      <vt:lpstr>8. Hiệu quả kinh tế cao</vt:lpstr>
      <vt:lpstr>9. Giảm lây nhiễm HIV </vt:lpstr>
      <vt:lpstr>PowerPoint Presentation</vt:lpstr>
    </vt:vector>
  </TitlesOfParts>
  <Company>UMKC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Hobbs, Erin</dc:creator>
  <cp:lastModifiedBy>DELL</cp:lastModifiedBy>
  <cp:revision>140</cp:revision>
  <dcterms:created xsi:type="dcterms:W3CDTF">2012-12-05T14:23:24Z</dcterms:created>
  <dcterms:modified xsi:type="dcterms:W3CDTF">2019-02-26T06:40:03Z</dcterms:modified>
</cp:coreProperties>
</file>