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</p:sldMasterIdLst>
  <p:notesMasterIdLst>
    <p:notesMasterId r:id="rId43"/>
  </p:notesMasterIdLst>
  <p:sldIdLst>
    <p:sldId id="269" r:id="rId2"/>
    <p:sldId id="271" r:id="rId3"/>
    <p:sldId id="273" r:id="rId4"/>
    <p:sldId id="275" r:id="rId5"/>
    <p:sldId id="277" r:id="rId6"/>
    <p:sldId id="279" r:id="rId7"/>
    <p:sldId id="281" r:id="rId8"/>
    <p:sldId id="283" r:id="rId9"/>
    <p:sldId id="285" r:id="rId10"/>
    <p:sldId id="287" r:id="rId11"/>
    <p:sldId id="289" r:id="rId12"/>
    <p:sldId id="291" r:id="rId13"/>
    <p:sldId id="293" r:id="rId14"/>
    <p:sldId id="295" r:id="rId15"/>
    <p:sldId id="297" r:id="rId16"/>
    <p:sldId id="299" r:id="rId17"/>
    <p:sldId id="301" r:id="rId18"/>
    <p:sldId id="303" r:id="rId19"/>
    <p:sldId id="305" r:id="rId20"/>
    <p:sldId id="307" r:id="rId21"/>
    <p:sldId id="309" r:id="rId22"/>
    <p:sldId id="311" r:id="rId23"/>
    <p:sldId id="315" r:id="rId24"/>
    <p:sldId id="317" r:id="rId25"/>
    <p:sldId id="319" r:id="rId26"/>
    <p:sldId id="321" r:id="rId27"/>
    <p:sldId id="323" r:id="rId28"/>
    <p:sldId id="325" r:id="rId29"/>
    <p:sldId id="327" r:id="rId30"/>
    <p:sldId id="329" r:id="rId31"/>
    <p:sldId id="331" r:id="rId32"/>
    <p:sldId id="333" r:id="rId33"/>
    <p:sldId id="335" r:id="rId34"/>
    <p:sldId id="337" r:id="rId35"/>
    <p:sldId id="339" r:id="rId36"/>
    <p:sldId id="341" r:id="rId37"/>
    <p:sldId id="343" r:id="rId38"/>
    <p:sldId id="345" r:id="rId39"/>
    <p:sldId id="347" r:id="rId40"/>
    <p:sldId id="348" r:id="rId41"/>
    <p:sldId id="34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lIns="91440" tIns="45720" rIns="91440" bIns="45720"/>
          <a:lstStyle>
            <a:lvl1pPr lvl="0" algn="l" rtl="0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lIns="91440" tIns="45720" rIns="91440" bIns="45720"/>
          <a:lstStyle>
            <a:lvl1pPr lvl="0" algn="r" rtl="0">
              <a:defRPr sz="1200"/>
            </a:lvl1pPr>
          </a:lstStyle>
          <a:p>
            <a:endParaRPr/>
          </a:p>
        </p:txBody>
      </p:sp>
      <p:sp>
        <p:nvSpPr>
          <p:cNvPr id="4" name="Slide Image Placeholder 3"/>
          <p:cNvSpPr txBox="1"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lIns="91440" tIns="45720" rIns="91440" bIns="45720"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6"/>
          </a:xfrm>
          <a:prstGeom prst="rect">
            <a:avLst/>
          </a:prstGeom>
        </p:spPr>
        <p:txBody>
          <a:bodyPr lIns="91440" tIns="45720" rIns="91440" bIns="45720" anchor="b"/>
          <a:lstStyle>
            <a:lvl1pPr lvl="0" algn="l" rtl="0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6"/>
          </a:xfrm>
          <a:prstGeom prst="rect">
            <a:avLst/>
          </a:prstGeom>
        </p:spPr>
        <p:txBody>
          <a:bodyPr lIns="91440" tIns="45720" rIns="91440" bIns="45720" anchor="b"/>
          <a:lstStyle>
            <a:lvl1pPr lvl="0" algn="r" rtl="0">
              <a:defRPr sz="1200"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904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lvl="0" algn="l" rtl="0">
      <a:defRPr sz="1200">
        <a:solidFill>
          <a:schemeClr val="tx1"/>
        </a:solidFill>
        <a:latin typeface="Calibri"/>
      </a:defRPr>
    </a:lvl1pPr>
    <a:lvl2pPr marL="457200" lvl="0" algn="l" rtl="0">
      <a:defRPr sz="1200">
        <a:solidFill>
          <a:schemeClr val="tx1"/>
        </a:solidFill>
        <a:latin typeface="Calibri"/>
      </a:defRPr>
    </a:lvl2pPr>
    <a:lvl3pPr marL="914400" lvl="0" algn="l" rtl="0">
      <a:defRPr sz="1200">
        <a:solidFill>
          <a:schemeClr val="tx1"/>
        </a:solidFill>
        <a:latin typeface="Calibri"/>
      </a:defRPr>
    </a:lvl3pPr>
    <a:lvl4pPr marL="1371600" lvl="0" algn="l" rtl="0">
      <a:defRPr sz="1200">
        <a:solidFill>
          <a:schemeClr val="tx1"/>
        </a:solidFill>
        <a:latin typeface="Calibri"/>
      </a:defRPr>
    </a:lvl4pPr>
    <a:lvl5pPr marL="1828800" lvl="0" algn="l" rtl="0">
      <a:defRPr sz="1200">
        <a:solidFill>
          <a:schemeClr val="tx1"/>
        </a:solidFill>
        <a:latin typeface="Calibri"/>
      </a:defRPr>
    </a:lvl5pPr>
    <a:lvl6pPr marL="2286000" lvl="0" algn="l" rtl="0">
      <a:defRPr sz="1200">
        <a:solidFill>
          <a:schemeClr val="tx1"/>
        </a:solidFill>
        <a:latin typeface="Calibri"/>
      </a:defRPr>
    </a:lvl6pPr>
    <a:lvl7pPr marL="2743200" lvl="0" algn="l" rtl="0">
      <a:defRPr sz="1200">
        <a:solidFill>
          <a:schemeClr val="tx1"/>
        </a:solidFill>
        <a:latin typeface="Calibri"/>
      </a:defRPr>
    </a:lvl7pPr>
    <a:lvl8pPr marL="3200400" lvl="0" algn="l" rtl="0">
      <a:defRPr sz="1200">
        <a:solidFill>
          <a:schemeClr val="tx1"/>
        </a:solidFill>
        <a:latin typeface="Calibri"/>
      </a:defRPr>
    </a:lvl8pPr>
    <a:lvl9pPr marL="3657600" lvl="0" algn="l" rtl="0">
      <a:defRPr sz="1200">
        <a:solidFill>
          <a:schemeClr val="tx1"/>
        </a:solidFill>
        <a:latin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Amphetamine làm</a:t>
            </a:r>
            <a:r>
              <a:rPr baseline="0"/>
              <a:t> gia tăng nồng độ dopamine và norepinephrine trong khe synapse qua 3 cơ chế:</a:t>
            </a:r>
          </a:p>
          <a:p>
            <a:pPr marL="228600" lvl="0" indent="-228600" rtl="0">
              <a:buAutoNum type="arabicPeriod"/>
            </a:pPr>
            <a:r>
              <a:rPr baseline="0"/>
              <a:t>Gia tăng phóng thích các chất này vào khe synapse</a:t>
            </a:r>
          </a:p>
          <a:p>
            <a:pPr marL="228600" lvl="0" indent="-228600" rtl="0">
              <a:buAutoNum type="arabicPeriod"/>
            </a:pPr>
            <a:r>
              <a:rPr baseline="0"/>
              <a:t>Ức chế quá trình tái hấp thu các chất này về lại neuron tiền synapse (ức chế protein vận chuyển tái hấp thu)</a:t>
            </a:r>
          </a:p>
          <a:p>
            <a:pPr marL="228600" lvl="0" indent="-228600" rtl="0">
              <a:buAutoNum type="arabicPeriod"/>
            </a:pPr>
            <a:r>
              <a:rPr baseline="0"/>
              <a:t>Ức chế enzyme phân hủy các chất này (mono amine oxidase – MAO)</a:t>
            </a:r>
          </a:p>
          <a:p>
            <a:pPr marL="0" lvl="0" indent="0" rtl="0">
              <a:buNone/>
            </a:pPr>
            <a:endParaRPr baseline="0"/>
          </a:p>
          <a:p>
            <a:pPr lvl="0" rtl="0"/>
            <a:r>
              <a:rPr sz="1200" b="0" i="0">
                <a:solidFill>
                  <a:schemeClr val="tx1"/>
                </a:solidFill>
                <a:latin typeface="Calibri"/>
              </a:rPr>
              <a:t>"Low-dose amphetamine can modify the action of dopamine and noradrenaline in the brain. Amphetamine increases the concentration of dopamine in the synaptic cleft in 3 ways:</a:t>
            </a:r>
          </a:p>
          <a:p>
            <a:pPr lvl="1" rtl="0"/>
            <a:r>
              <a:rPr sz="1200" b="0" i="0">
                <a:solidFill>
                  <a:schemeClr val="tx1"/>
                </a:solidFill>
                <a:latin typeface="Calibri"/>
              </a:rPr>
              <a:t>(1) It can bind to the pre-synaptic membrane of dopaminergic neurones and induce the release of dopamine from the nerve terminal;</a:t>
            </a:r>
          </a:p>
          <a:p>
            <a:pPr lvl="1" rtl="0"/>
            <a:r>
              <a:rPr sz="1200" b="0" i="0">
                <a:solidFill>
                  <a:schemeClr val="tx1"/>
                </a:solidFill>
                <a:latin typeface="Calibri"/>
              </a:rPr>
              <a:t>(2) amphetamine can interact with dopamine containing synaptic vesicles, releasing free dopamine into the nerve terminal; and</a:t>
            </a:r>
          </a:p>
          <a:p>
            <a:pPr lvl="1" rtl="0"/>
            <a:r>
              <a:rPr sz="1200" b="0" i="0">
                <a:solidFill>
                  <a:schemeClr val="tx1"/>
                </a:solidFill>
                <a:latin typeface="Calibri"/>
              </a:rPr>
              <a:t>(3) amphetamine can bind to the dopamine re-uptake transporter, causing it to act in reverse and transport free dopamine out of the nerve terminal.</a:t>
            </a:r>
          </a:p>
          <a:p>
            <a:pPr lvl="0" rtl="0"/>
            <a:r>
              <a:rPr sz="1200" b="0" i="0">
                <a:solidFill>
                  <a:schemeClr val="tx1"/>
                </a:solidFill>
                <a:latin typeface="Calibri"/>
              </a:rPr>
              <a:t> Amphetamine can also cause an increased release of noradrenaline into the synaptic cleft."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Một</a:t>
            </a:r>
            <a:r>
              <a:rPr baseline="0"/>
              <a:t> đường sử dụng khác được MSM hay dùng là qua ngã hậu môn (“booty bumped”): pha loãng với nước rồi bơm vào hậu môn bằng xylanh không gắn kim.</a:t>
            </a:r>
          </a:p>
          <a:p>
            <a:pPr lvl="0" rtl="0"/>
            <a:r>
              <a:rPr baseline="0"/>
              <a:t>Thời gian bắt đầu thấy cảm giác phê sau khi sử dụng:</a:t>
            </a:r>
          </a:p>
          <a:p>
            <a:pPr marL="171450" lvl="0" indent="-171450" rtl="0">
              <a:buFont typeface="Arial"/>
              <a:buChar char="•"/>
            </a:pPr>
            <a:r>
              <a:rPr baseline="0"/>
              <a:t>Hút: 7 – 10 giây</a:t>
            </a:r>
          </a:p>
          <a:p>
            <a:pPr marL="171450" lvl="0" indent="-171450" rtl="0">
              <a:buFont typeface="Arial"/>
              <a:buChar char="•"/>
            </a:pPr>
            <a:r>
              <a:rPr baseline="0"/>
              <a:t>Tiêm: 15 – 30 giây</a:t>
            </a:r>
          </a:p>
          <a:p>
            <a:pPr marL="171450" lvl="0" indent="-171450" rtl="0">
              <a:buFont typeface="Arial"/>
              <a:buChar char="•"/>
            </a:pPr>
            <a:r>
              <a:rPr baseline="0"/>
              <a:t>Hít: 3 – 5 phút</a:t>
            </a:r>
          </a:p>
          <a:p>
            <a:pPr marL="171450" lvl="0" indent="-171450" rtl="0">
              <a:buFont typeface="Arial"/>
              <a:buChar char="•"/>
            </a:pPr>
            <a:r>
              <a:rPr baseline="0"/>
              <a:t>Uống: 20 – 30 phút</a:t>
            </a:r>
          </a:p>
          <a:p>
            <a:pPr marL="171450" lvl="0" indent="-171450" rtl="0">
              <a:buFont typeface="Arial"/>
              <a:buChar char="•"/>
            </a:pPr>
            <a:r>
              <a:rPr baseline="0"/>
              <a:t>Booty bumped: 3 – 5 phút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Trên</a:t>
            </a:r>
            <a:r>
              <a:rPr baseline="0"/>
              <a:t> hình này chỉ thấy nam, nhưng mà nữ cũng rất hay sử dụng ma túy đá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Dị</a:t>
            </a:r>
            <a:r>
              <a:rPr baseline="0"/>
              <a:t> cảm da: cảm thấy như có sâu bọ bò trong da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 txBox="1"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Notes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có</a:t>
            </a:r>
            <a:r>
              <a:rPr baseline="0"/>
              <a:t> thể gây nghiện (khác với thuốc lắc). Nhưng tỉ lệ thỏa tiêu chuẩn chẩn đoán nghiện là 17%. Đa số sử dụng ở mức độ lạm dụng.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/>
          <p:cNvSpPr txBox="1">
            <a:spLocks noGrp="1"/>
          </p:cNvSpPr>
          <p:nvPr>
            <p:ph type="body"/>
          </p:nvPr>
        </p:nvSpPr>
        <p:spPr>
          <a:xfrm>
            <a:off x="685800" y="609600"/>
            <a:ext cx="7086600" cy="5334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 lvl="0" rtl="0">
              <a:defRPr sz="6000"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lvl="0" indent="0" rtl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 rtl="0"/>
            <a:r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543675" y="365125"/>
            <a:ext cx="1971675" cy="5811839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9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 lvl="0" rtl="0">
              <a:defRPr sz="3200"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1" cy="4873625"/>
          </a:xfrm>
          <a:prstGeom prst="rect">
            <a:avLst/>
          </a:prstGeom>
        </p:spPr>
        <p:txBody>
          <a:bodyPr/>
          <a:lstStyle>
            <a:lvl1pPr lvl="0" rtl="0">
              <a:defRPr sz="3200"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lvl="0" indent="0" rtl="0">
              <a:buNone/>
              <a:defRPr sz="1600"/>
            </a:lvl1pPr>
          </a:lstStyle>
          <a:p>
            <a:pPr lvl="0" rtl="0"/>
            <a:r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lvl="0" algn="ctr" rtl="0">
              <a:defRPr sz="6000"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lvl="0" indent="0" algn="ctr" rtl="0">
              <a:buNone/>
              <a:defRPr sz="2400"/>
            </a:lvl1pPr>
          </a:lstStyle>
          <a:p>
            <a:pPr lvl="0" rtl="0"/>
            <a:r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1" cy="1325563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1" cy="823912"/>
          </a:xfrm>
          <a:prstGeom prst="rect">
            <a:avLst/>
          </a:prstGeom>
        </p:spPr>
        <p:txBody>
          <a:bodyPr anchor="b"/>
          <a:lstStyle>
            <a:lvl1pPr marL="0" lvl="0" indent="0" rtl="0">
              <a:buNone/>
              <a:defRPr sz="2400" b="1"/>
            </a:lvl1pPr>
          </a:lstStyle>
          <a:p>
            <a:pPr lvl="0" rtl="0"/>
            <a:r>
              <a:t>Click to edit Master text styles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>
            <a:off x="629842" y="2505075"/>
            <a:ext cx="3868341" cy="368458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2" cy="823912"/>
          </a:xfrm>
          <a:prstGeom prst="rect">
            <a:avLst/>
          </a:prstGeom>
        </p:spPr>
        <p:txBody>
          <a:bodyPr anchor="b"/>
          <a:lstStyle>
            <a:lvl1pPr marL="0" lvl="0" indent="0" rtl="0">
              <a:buNone/>
              <a:defRPr sz="2400" b="1"/>
            </a:lvl1pPr>
          </a:lstStyle>
          <a:p>
            <a:pPr lvl="0" rtl="0"/>
            <a:r>
              <a:t>Click to edit Master text styles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sz="quarter" idx="4"/>
          </p:nvPr>
        </p:nvSpPr>
        <p:spPr>
          <a:xfrm>
            <a:off x="4629150" y="2505075"/>
            <a:ext cx="3887392" cy="368458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9437" y="0"/>
            <a:ext cx="8409709" cy="1330036"/>
          </a:xfrm>
          <a:prstGeom prst="rect">
            <a:avLst/>
          </a:prstGeom>
          <a:ln>
            <a:noFill/>
          </a:ln>
        </p:spPr>
        <p:txBody>
          <a:bodyPr/>
          <a:lstStyle>
            <a:lvl1pPr lvl="0" algn="ctr" rtl="0">
              <a:defRPr b="1">
                <a:latin typeface="Calibri"/>
              </a:defRPr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39437" y="1825625"/>
            <a:ext cx="8409709" cy="4351338"/>
          </a:xfrm>
          <a:prstGeom prst="rect">
            <a:avLst/>
          </a:prstGeom>
        </p:spPr>
        <p:txBody>
          <a:bodyPr/>
          <a:lstStyle>
            <a:lvl1pPr lvl="0" algn="just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  <p:sp>
        <p:nvSpPr>
          <p:cNvPr id="7" name="Straight Connector 6"/>
          <p:cNvSpPr/>
          <p:nvPr/>
        </p:nvSpPr>
        <p:spPr>
          <a:xfrm>
            <a:off x="1205346" y="1330036"/>
            <a:ext cx="6629399" cy="0"/>
          </a:xfrm>
          <a:prstGeom prst="line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miter/>
          </a:ln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 lvl="0" rtl="0">
              <a:defRPr sz="3200"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3887391" y="987426"/>
            <a:ext cx="4629151" cy="4873625"/>
          </a:xfrm>
          <a:prstGeom prst="rect">
            <a:avLst/>
          </a:prstGeom>
        </p:spPr>
        <p:txBody>
          <a:bodyPr anchor="t"/>
          <a:lstStyle>
            <a:lvl1pPr marL="0" lvl="0" indent="0" rtl="0">
              <a:buNone/>
              <a:defRPr sz="3200"/>
            </a:lvl1pPr>
          </a:lstStyle>
          <a:p>
            <a:pPr lvl="0" rtl="0"/>
            <a:r>
              <a:t>Click icon to add picture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lvl="0" indent="0" rtl="0">
              <a:buNone/>
              <a:defRPr sz="1600"/>
            </a:lvl1pPr>
          </a:lstStyle>
          <a:p>
            <a:pPr lvl="0" rtl="0"/>
            <a:r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rtl="0">
              <a:defRPr/>
            </a:lvl1pPr>
          </a:lstStyle>
          <a:p>
            <a:pPr lvl="0" rtl="0"/>
            <a:r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lIns="91440" tIns="45720" rIns="91440" bIns="45720"/>
          <a:lstStyle>
            <a:lvl1pPr lvl="0" rtl="0">
              <a:defRPr/>
            </a:lvl1pPr>
          </a:lstStyle>
          <a:p>
            <a:pPr lvl="0" rtl="0"/>
            <a:r>
              <a:t>Click to edit Master text styles</a:t>
            </a:r>
          </a:p>
          <a:p>
            <a:pPr lvl="1" rtl="0"/>
            <a:r>
              <a:t>Second level</a:t>
            </a:r>
          </a:p>
          <a:p>
            <a:pPr lvl="2" rtl="0"/>
            <a:r>
              <a:t>Third level</a:t>
            </a:r>
          </a:p>
          <a:p>
            <a:pPr lvl="3" rtl="0"/>
            <a:r>
              <a:t>Fourth level</a:t>
            </a:r>
          </a:p>
          <a:p>
            <a:pPr lvl="4" rtl="0"/>
            <a:r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7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7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7"/>
          </a:xfrm>
          <a:prstGeom prst="rect">
            <a:avLst/>
          </a:prstGeom>
        </p:spPr>
        <p:txBody>
          <a:bodyPr lIns="91440" tIns="45720" rIns="91440" bIns="45720" anchor="ctr"/>
          <a:lstStyle>
            <a:lvl1pPr lvl="0"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8DBA3-52F9-4AF4-A6A4-FA4D7DB2F99C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lvl="0" algn="l" rtl="0">
        <a:lnSpc>
          <a:spcPct val="90000"/>
        </a:lnSpc>
        <a:buNone/>
        <a:defRPr sz="4400">
          <a:solidFill>
            <a:schemeClr val="tx1"/>
          </a:solidFill>
          <a:latin typeface="Calibri Light"/>
        </a:defRPr>
      </a:lvl1pPr>
    </p:titleStyle>
    <p:bodyStyle>
      <a:lvl1pPr marL="228600" lvl="0" indent="-228600" algn="l" rtl="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Calibri"/>
        </a:defRPr>
      </a:lvl1pPr>
      <a:lvl2pPr marL="685800" lvl="0" indent="-228600" algn="l" rtl="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Calibri"/>
        </a:defRPr>
      </a:lvl2pPr>
      <a:lvl3pPr marL="1143000" lvl="0" indent="-228600" algn="l" rtl="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Calibri"/>
        </a:defRPr>
      </a:lvl3pPr>
      <a:lvl4pPr marL="16002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4pPr>
      <a:lvl5pPr marL="20574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5pPr>
      <a:lvl6pPr marL="25146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6pPr>
      <a:lvl7pPr marL="29718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7pPr>
      <a:lvl8pPr marL="34290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8pPr>
      <a:lvl9pPr marL="3886200" lvl="0" indent="-228600" algn="l" rtl="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libri"/>
        </a:defRPr>
      </a:lvl9pPr>
    </p:bodyStyle>
    <p:otherStyle>
      <a:lvl1pPr marL="0" lvl="0" algn="l" rtl="0">
        <a:defRPr sz="1800">
          <a:solidFill>
            <a:schemeClr val="tx1"/>
          </a:solidFill>
          <a:latin typeface="Calibri"/>
        </a:defRPr>
      </a:lvl1pPr>
      <a:lvl2pPr marL="457200" lvl="0" algn="l" rtl="0">
        <a:defRPr sz="1800">
          <a:solidFill>
            <a:schemeClr val="tx1"/>
          </a:solidFill>
          <a:latin typeface="Calibri"/>
        </a:defRPr>
      </a:lvl2pPr>
      <a:lvl3pPr marL="914400" lvl="0" algn="l" rtl="0">
        <a:defRPr sz="1800">
          <a:solidFill>
            <a:schemeClr val="tx1"/>
          </a:solidFill>
          <a:latin typeface="Calibri"/>
        </a:defRPr>
      </a:lvl3pPr>
      <a:lvl4pPr marL="1371600" lvl="0" algn="l" rtl="0">
        <a:defRPr sz="1800">
          <a:solidFill>
            <a:schemeClr val="tx1"/>
          </a:solidFill>
          <a:latin typeface="Calibri"/>
        </a:defRPr>
      </a:lvl4pPr>
      <a:lvl5pPr marL="1828800" lvl="0" algn="l" rtl="0">
        <a:defRPr sz="1800">
          <a:solidFill>
            <a:schemeClr val="tx1"/>
          </a:solidFill>
          <a:latin typeface="Calibri"/>
        </a:defRPr>
      </a:lvl5pPr>
      <a:lvl6pPr marL="2286000" lvl="0" algn="l" rtl="0">
        <a:defRPr sz="1800">
          <a:solidFill>
            <a:schemeClr val="tx1"/>
          </a:solidFill>
          <a:latin typeface="Calibri"/>
        </a:defRPr>
      </a:lvl6pPr>
      <a:lvl7pPr marL="2743200" lvl="0" algn="l" rtl="0">
        <a:defRPr sz="1800">
          <a:solidFill>
            <a:schemeClr val="tx1"/>
          </a:solidFill>
          <a:latin typeface="Calibri"/>
        </a:defRPr>
      </a:lvl7pPr>
      <a:lvl8pPr marL="3200400" lvl="0" algn="l" rtl="0">
        <a:defRPr sz="1800">
          <a:solidFill>
            <a:schemeClr val="tx1"/>
          </a:solidFill>
          <a:latin typeface="Calibri"/>
        </a:defRPr>
      </a:lvl8pPr>
      <a:lvl9pPr marL="3657600" lvl="0" algn="l" rtl="0">
        <a:defRPr sz="1800">
          <a:solidFill>
            <a:schemeClr val="tx1"/>
          </a:solidFill>
          <a:latin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363748" y="971954"/>
            <a:ext cx="8364984" cy="89454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lvl="0" rtl="0">
              <a:defRPr/>
            </a:lvl1pPr>
          </a:lstStyle>
          <a:p>
            <a:pPr lvl="0" rtl="0"/>
            <a:r>
              <a:rPr b="1">
                <a:latin typeface="Calibri"/>
              </a:rPr>
              <a:t>Methamphetamine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532312" y="4543369"/>
            <a:ext cx="7909366" cy="2201676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lvl="0" rtl="0">
              <a:defRPr/>
            </a:lvl1pPr>
          </a:lstStyle>
          <a:p>
            <a:pPr lvl="0" rtl="0">
              <a:spcAft>
                <a:spcPts val="600"/>
              </a:spcAft>
            </a:pPr>
            <a:r>
              <a:rPr b="1" dirty="0" err="1"/>
              <a:t>Biên</a:t>
            </a:r>
            <a:r>
              <a:rPr b="1" dirty="0"/>
              <a:t> </a:t>
            </a:r>
            <a:r>
              <a:rPr b="1" dirty="0" err="1"/>
              <a:t>soạn</a:t>
            </a:r>
            <a:r>
              <a:rPr b="1" dirty="0"/>
              <a:t>: </a:t>
            </a:r>
            <a:r>
              <a:rPr b="1" dirty="0" err="1"/>
              <a:t>ThS</a:t>
            </a:r>
            <a:r>
              <a:rPr b="1" dirty="0"/>
              <a:t>. BS. NGUYỄN SONG CHÍ TRUNG</a:t>
            </a:r>
          </a:p>
          <a:p>
            <a:pPr lvl="0" rtl="0">
              <a:lnSpc>
                <a:spcPct val="120000"/>
              </a:lnSpc>
            </a:pPr>
            <a:r>
              <a:rPr dirty="0" err="1"/>
              <a:t>Trung</a:t>
            </a:r>
            <a:r>
              <a:rPr dirty="0"/>
              <a:t> </a:t>
            </a:r>
            <a:r>
              <a:rPr dirty="0" err="1"/>
              <a:t>tâm</a:t>
            </a:r>
            <a:r>
              <a:rPr dirty="0"/>
              <a:t> </a:t>
            </a:r>
            <a:r>
              <a:rPr dirty="0" err="1"/>
              <a:t>chuyển</a:t>
            </a:r>
            <a:r>
              <a:rPr dirty="0"/>
              <a:t> </a:t>
            </a:r>
            <a:r>
              <a:rPr dirty="0" err="1"/>
              <a:t>giao</a:t>
            </a:r>
            <a:r>
              <a:rPr dirty="0"/>
              <a:t> </a:t>
            </a:r>
            <a:r>
              <a:rPr dirty="0" err="1"/>
              <a:t>công</a:t>
            </a:r>
            <a:r>
              <a:rPr dirty="0"/>
              <a:t> </a:t>
            </a:r>
            <a:r>
              <a:rPr dirty="0" err="1"/>
              <a:t>nghệ</a:t>
            </a:r>
            <a:r>
              <a:rPr dirty="0"/>
              <a:t> </a:t>
            </a:r>
            <a:r>
              <a:rPr dirty="0" err="1"/>
              <a:t>điều</a:t>
            </a:r>
            <a:r>
              <a:rPr dirty="0"/>
              <a:t> </a:t>
            </a:r>
            <a:r>
              <a:rPr dirty="0" err="1"/>
              <a:t>trị</a:t>
            </a:r>
            <a:r>
              <a:rPr dirty="0"/>
              <a:t> </a:t>
            </a:r>
            <a:r>
              <a:rPr dirty="0" err="1"/>
              <a:t>nghiện</a:t>
            </a:r>
            <a:r>
              <a:rPr dirty="0"/>
              <a:t> </a:t>
            </a:r>
            <a:r>
              <a:rPr dirty="0" err="1"/>
              <a:t>và</a:t>
            </a:r>
            <a:r>
              <a:rPr dirty="0"/>
              <a:t> HIV (VHATTC)</a:t>
            </a:r>
          </a:p>
          <a:p>
            <a:pPr lvl="0" rtl="0">
              <a:lnSpc>
                <a:spcPct val="120000"/>
              </a:lnSpc>
            </a:pPr>
            <a:r>
              <a:rPr dirty="0" err="1"/>
              <a:t>Đại</a:t>
            </a:r>
            <a:r>
              <a:rPr dirty="0"/>
              <a:t> </a:t>
            </a:r>
            <a:r>
              <a:rPr dirty="0" err="1"/>
              <a:t>học</a:t>
            </a:r>
            <a:r>
              <a:rPr dirty="0"/>
              <a:t> Y </a:t>
            </a:r>
            <a:r>
              <a:rPr dirty="0" err="1"/>
              <a:t>Dược</a:t>
            </a:r>
            <a:r>
              <a:rPr dirty="0"/>
              <a:t> TP.HCM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2109063" y="1866497"/>
            <a:ext cx="4755862" cy="267687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77236" y="175557"/>
            <a:ext cx="2096038" cy="53877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680354" y="246986"/>
            <a:ext cx="1731773" cy="53877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/>
          <a:srcRect t="2938" b="2938"/>
          <a:stretch>
            <a:fillRect/>
          </a:stretch>
        </p:blipFill>
        <p:spPr>
          <a:xfrm>
            <a:off x="7367876" y="60448"/>
            <a:ext cx="1073802" cy="10106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Cơ chế tác động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651898" y="1714147"/>
            <a:ext cx="4083730" cy="435133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Gia tăng phóng thích dopamine trong não bộ (gấp 26 lần).</a:t>
            </a:r>
          </a:p>
          <a:p>
            <a:pPr lvl="0" rtl="0"/>
            <a:r>
              <a:t>Gia tăng hoạt động của noradrenaline.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690689"/>
            <a:ext cx="4257675" cy="5167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Dược lí của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39437" y="1825625"/>
            <a:ext cx="8409709" cy="473450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lvl="0" rtl="0">
              <a:defRPr/>
            </a:lvl1pPr>
          </a:lstStyle>
          <a:p>
            <a:pPr lvl="0" rtl="0"/>
            <a:r>
              <a:t>Chất kích thần mạnh: gia tăng hoạt động tâm sinh lí</a:t>
            </a:r>
          </a:p>
          <a:p>
            <a:pPr lvl="0" rtl="0"/>
            <a:r>
              <a:t>Đường hút và tiêm cho tác dụng nhanh (cảm giác “phê” xuất hiện trong vài phút sau sử dụng)</a:t>
            </a:r>
          </a:p>
          <a:p>
            <a:pPr lvl="0" rtl="0"/>
            <a:r>
              <a:t>Chuyển hóa chậm nên tác dụng kéo dài (&gt;12 giờ)</a:t>
            </a:r>
          </a:p>
          <a:p>
            <a:pPr marL="269875" lvl="0" indent="0" rtl="0">
              <a:buNone/>
            </a:pPr>
            <a:r>
              <a:t>Thời gian bán hủy: 11-12 giờ</a:t>
            </a:r>
          </a:p>
          <a:p>
            <a:pPr marL="269875" lvl="0" indent="0" rtl="0">
              <a:buNone/>
            </a:pPr>
            <a:r>
              <a:rPr sz="2400"/>
              <a:t>Amphetamine: 8 giờ</a:t>
            </a:r>
          </a:p>
          <a:p>
            <a:pPr marL="269875" lvl="0" indent="0" rtl="0">
              <a:buNone/>
            </a:pPr>
            <a:r>
              <a:rPr sz="2400"/>
              <a:t>MDMA: 4 – 6 giờ</a:t>
            </a:r>
          </a:p>
          <a:p>
            <a:pPr marL="269875" lvl="0" indent="0" rtl="0">
              <a:buNone/>
            </a:pPr>
            <a:r>
              <a:rPr sz="2400"/>
              <a:t>Cocain: 30 – 60 phút</a:t>
            </a:r>
          </a:p>
          <a:p>
            <a:pPr marL="269875" lvl="0" indent="0" rtl="0">
              <a:buNone/>
            </a:pPr>
            <a:r>
              <a:rPr sz="2400"/>
              <a:t>Heroin: 8 – 30 phút</a:t>
            </a:r>
          </a:p>
          <a:p>
            <a:pPr lvl="0" rtl="0"/>
            <a:r>
              <a:t>Xuất hiện dung nạp nhanh (cảm giác phê sướng nhanh chóng mất đi sau vài lần sử dụng)</a:t>
            </a:r>
          </a:p>
          <a:p>
            <a:pPr lvl="0" rtl="0"/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Đường sử dụng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2688269" y="4527611"/>
            <a:ext cx="5354295" cy="1604963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Tại VN, phần lớn hút METH, sử dụng “nỏ” hoặc “cóng” </a:t>
            </a:r>
          </a:p>
          <a:p>
            <a:pPr lvl="0" rtl="0"/>
            <a:r>
              <a:t>Một số ít sử dụng đường tiêm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 t="21205" b="14126"/>
          <a:stretch>
            <a:fillRect/>
          </a:stretch>
        </p:blipFill>
        <p:spPr>
          <a:xfrm>
            <a:off x="1009942" y="1690689"/>
            <a:ext cx="6669242" cy="16910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87877" y="3497802"/>
            <a:ext cx="656948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t>Hút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86723" y="3497802"/>
            <a:ext cx="656948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t>Tiêm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4043" y="3497802"/>
            <a:ext cx="656948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t>Hít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2998" y="3497802"/>
            <a:ext cx="806387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t>Uống</a:t>
            </a:r>
          </a:p>
        </p:txBody>
      </p:sp>
      <p:pic>
        <p:nvPicPr>
          <p:cNvPr id="9" name="Picture 8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75520" y="3983217"/>
            <a:ext cx="2099506" cy="2356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Kiểu sử dụng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0" lvl="0" indent="0" rtl="0">
              <a:buNone/>
            </a:pPr>
            <a:r>
              <a:t>Khác nhau nhiều giữa những người sử dụng</a:t>
            </a:r>
          </a:p>
          <a:p>
            <a:pPr lvl="0" rtl="0"/>
            <a:r>
              <a:t>“Binge”: đợt kéo dài 3-4 ngày, liên tục đến kiệt sức, sau đó ngủ li bì từ 24-48 giờ</a:t>
            </a:r>
          </a:p>
          <a:p>
            <a:pPr lvl="0" rtl="0"/>
            <a:r>
              <a:t>Mạn tính: dùng thường xuyên hầu hết các ngày trong tháng</a:t>
            </a:r>
          </a:p>
          <a:p>
            <a:pPr lvl="0" rtl="0"/>
            <a:r>
              <a:t>“A-ma-tơ”: thỉnh thoảng dùng vào thứ 7, chủ nhật hoặc các dịp lễ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Tác dụng tâm lí của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Tỉnh táo, minh mẫn hơn</a:t>
            </a:r>
          </a:p>
          <a:p>
            <a:pPr lvl="0" rtl="0"/>
            <a:r>
              <a:t>Hưng phấn, sung mãn</a:t>
            </a:r>
          </a:p>
          <a:p>
            <a:pPr lvl="0" rtl="0"/>
            <a:r>
              <a:t>Khỏe khoắn, tràn đầy sinh lực</a:t>
            </a:r>
          </a:p>
          <a:p>
            <a:pPr lvl="0" rtl="0"/>
            <a:r>
              <a:t>Tăng khả năng tập trung, tăng trí nhớ</a:t>
            </a:r>
          </a:p>
          <a:p>
            <a:pPr lvl="0" rtl="0"/>
            <a:r>
              <a:t>Tăng hoạt động có mục đích</a:t>
            </a:r>
          </a:p>
          <a:p>
            <a:pPr lvl="0" rtl="0"/>
            <a:r>
              <a:t>Tăng khả năng giao tiếp, tự tin</a:t>
            </a:r>
          </a:p>
          <a:p>
            <a:pPr lvl="0" rtl="0"/>
            <a:r>
              <a:t>Mất ức chế, tăng hành vi mạo hiểm</a:t>
            </a:r>
          </a:p>
          <a:p>
            <a:pPr lvl="0" rtl="0"/>
            <a:r>
              <a:t>Không cảm thấy đói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Tác dụng sinh lí của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Tăng huyết áp</a:t>
            </a:r>
          </a:p>
          <a:p>
            <a:pPr lvl="0" rtl="0"/>
            <a:r>
              <a:t>Giảm nhịp tim (liều cao gây tăng nhịp tim)</a:t>
            </a:r>
          </a:p>
          <a:p>
            <a:pPr lvl="0" rtl="0"/>
            <a:r>
              <a:t>Tăng thân nhiệt</a:t>
            </a:r>
          </a:p>
          <a:p>
            <a:pPr lvl="0" rtl="0"/>
            <a:r>
              <a:t>Vã mồ hôi</a:t>
            </a:r>
          </a:p>
          <a:p>
            <a:pPr lvl="0" rtl="0"/>
            <a:r>
              <a:t>Thở nhanh</a:t>
            </a:r>
          </a:p>
          <a:p>
            <a:pPr lvl="0" rtl="0"/>
            <a:r>
              <a:t>Đánh trống ngực</a:t>
            </a:r>
          </a:p>
          <a:p>
            <a:pPr lvl="0" rtl="0"/>
            <a:r>
              <a:t>Giãn đồng tử</a:t>
            </a:r>
          </a:p>
          <a:p>
            <a:pPr lvl="0" rtl="0"/>
            <a:r>
              <a:t>Giảm tiết màng nhầy niêm mạc (vd. khô miệng…)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Lý do sử dụng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4739987" cy="2060575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Cảm giác phê sướng tức thời</a:t>
            </a:r>
          </a:p>
          <a:p>
            <a:pPr lvl="0" rtl="0"/>
            <a:r>
              <a:t>Tăng sự tỉnh tảo</a:t>
            </a:r>
          </a:p>
          <a:p>
            <a:pPr lvl="0" rtl="0"/>
            <a:r>
              <a:t>Hết trầm uất</a:t>
            </a:r>
          </a:p>
          <a:p>
            <a:pPr lvl="0" rtl="0"/>
            <a:r>
              <a:t>Tăng khả năng tình dục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 l="4071"/>
          <a:stretch>
            <a:fillRect/>
          </a:stretch>
        </p:blipFill>
        <p:spPr>
          <a:xfrm>
            <a:off x="3955471" y="4381789"/>
            <a:ext cx="5181601" cy="2369126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189229" y="1939478"/>
            <a:ext cx="2947845" cy="2442311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225986" y="4371687"/>
            <a:ext cx="3556303" cy="2369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Nhiễm độc METH (liều cao)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>
            <a:lvl1pPr lvl="0" rtl="0">
              <a:defRPr/>
            </a:lvl1pPr>
          </a:lstStyle>
          <a:p>
            <a:pPr lvl="0" rtl="0"/>
            <a:r>
              <a:t>Tâm lí:</a:t>
            </a:r>
          </a:p>
          <a:p>
            <a:pPr lvl="1" rtl="0"/>
            <a:r>
              <a:t>Lo lắng, căng thẳng, mất ngủ</a:t>
            </a:r>
          </a:p>
          <a:p>
            <a:pPr lvl="1" rtl="0"/>
            <a:r>
              <a:t>Dễ cáu gắt, kích động, gây hấn</a:t>
            </a:r>
          </a:p>
          <a:p>
            <a:pPr lvl="1" rtl="0"/>
            <a:r>
              <a:t>Hành vi lặp đi lặp lại, hành vi lộn xộn</a:t>
            </a:r>
          </a:p>
          <a:p>
            <a:pPr lvl="1" rtl="0"/>
            <a:r>
              <a:t>Ngôn ngữ vô tổ chức</a:t>
            </a:r>
          </a:p>
          <a:p>
            <a:pPr lvl="1" rtl="0"/>
            <a:r>
              <a:t>Nghi ngờ, loạn thần (ảo giác, hoang tưởng)</a:t>
            </a:r>
          </a:p>
          <a:p>
            <a:pPr lvl="0" rtl="0"/>
            <a:r>
              <a:t>Sinh lí - thực thể:</a:t>
            </a:r>
          </a:p>
          <a:p>
            <a:pPr lvl="1" rtl="0"/>
            <a:r>
              <a:t>Loạn nhịp tim</a:t>
            </a:r>
          </a:p>
          <a:p>
            <a:pPr lvl="1" rtl="0"/>
            <a:r>
              <a:t>Nghiến răng</a:t>
            </a:r>
          </a:p>
          <a:p>
            <a:pPr lvl="1" rtl="0"/>
            <a:r>
              <a:t>Co giật</a:t>
            </a:r>
          </a:p>
          <a:p>
            <a:pPr lvl="1" rtl="0"/>
            <a:r>
              <a:t>Dị cảm da →  cào cấu mặt mũi và chân tay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Sử dụng METH lâu dài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Lệ thuộc METH: 17% số người sử dụng</a:t>
            </a:r>
          </a:p>
          <a:p>
            <a:pPr lvl="1" rtl="0">
              <a:buFont typeface="Wingdings"/>
              <a:buChar char="Ø"/>
            </a:pPr>
            <a:r>
              <a:t>Thèm nhớ</a:t>
            </a:r>
          </a:p>
          <a:p>
            <a:pPr lvl="1" rtl="0">
              <a:buFont typeface="Wingdings"/>
              <a:buChar char="Ø"/>
            </a:pPr>
            <a:r>
              <a:t>Hội chứng cai: ăn nhiều, ngủ nhiều, trầm cảm</a:t>
            </a:r>
          </a:p>
          <a:p>
            <a:pPr lvl="0" rtl="0"/>
            <a:r>
              <a:t>Mất hứng thú, mất khoái cảm</a:t>
            </a:r>
          </a:p>
          <a:p>
            <a:pPr lvl="0" rtl="0"/>
            <a:r>
              <a:t>Bất thường khí sắc, hung hãn</a:t>
            </a:r>
          </a:p>
          <a:p>
            <a:pPr lvl="0" rtl="0"/>
            <a:r>
              <a:t>Suy giảm trí nhớ, khả năng tập trung, suy luận</a:t>
            </a:r>
          </a:p>
          <a:p>
            <a:pPr lvl="0" rtl="0"/>
            <a:r>
              <a:t>Loạn thần (hoang tưởng, ảo thanh)</a:t>
            </a:r>
          </a:p>
          <a:p>
            <a:pPr lvl="0" rtl="0"/>
            <a:r>
              <a:t>Hư răng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tình dục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Trong thời gian đầu sử dụng:</a:t>
            </a:r>
          </a:p>
          <a:p>
            <a:pPr lvl="1" rtl="0"/>
            <a:r>
              <a:t>Tăng ham muốn (hứng tình)</a:t>
            </a:r>
          </a:p>
          <a:p>
            <a:pPr lvl="1" rtl="0"/>
            <a:r>
              <a:t>Tăng khoái cảm</a:t>
            </a:r>
          </a:p>
          <a:p>
            <a:pPr lvl="1" rtl="0"/>
            <a:r>
              <a:t>Tăng khả năng quan hệ tình dục</a:t>
            </a:r>
          </a:p>
          <a:p>
            <a:pPr marL="177800" lvl="1" indent="0" rtl="0">
              <a:buNone/>
            </a:pPr>
            <a:r>
              <a:t>Nhưng có khi rối loạn khả năng ngay từ những lần đầu</a:t>
            </a:r>
          </a:p>
          <a:p>
            <a:pPr lvl="0" rtl="0"/>
            <a:r>
              <a:rPr lang="vi-VN">
                <a:latin typeface="Calibri"/>
              </a:rPr>
              <a:t>Tuy nhiên, sau thời gian dài sử dụng:</a:t>
            </a:r>
          </a:p>
          <a:p>
            <a:pPr lvl="1" rtl="0"/>
            <a:r>
              <a:rPr lang="vi-VN">
                <a:latin typeface="Calibri"/>
              </a:rPr>
              <a:t>Giảm ham muốn</a:t>
            </a:r>
          </a:p>
          <a:p>
            <a:pPr lvl="1" rtl="0"/>
            <a:r>
              <a:rPr lang="vi-VN">
                <a:latin typeface="Calibri"/>
              </a:rPr>
              <a:t>Giảm khả năng (rối loạn cương)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Nội dung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514350" lvl="0" indent="-514350" rtl="0">
              <a:buFont typeface="Calibri Light"/>
              <a:buAutoNum type="arabicPeriod"/>
            </a:pPr>
            <a:r>
              <a:t>Giới thiệu về methamphetamine (METH)</a:t>
            </a:r>
          </a:p>
          <a:p>
            <a:pPr lvl="1" rtl="0"/>
            <a:r>
              <a:t>Lịch sử, cấu trúc hóa học</a:t>
            </a:r>
          </a:p>
          <a:p>
            <a:pPr lvl="1" rtl="0"/>
            <a:r>
              <a:t>Tác dụng dược lí</a:t>
            </a:r>
          </a:p>
          <a:p>
            <a:pPr lvl="1" rtl="0"/>
            <a:r>
              <a:t>Tác hại</a:t>
            </a:r>
          </a:p>
          <a:p>
            <a:pPr marL="514350" lvl="0" indent="-514350" rtl="0">
              <a:buFont typeface="Calibri Light"/>
              <a:buAutoNum type="arabicPeriod"/>
            </a:pPr>
            <a:r>
              <a:t>Nghiện METH và loạn thần do METH</a:t>
            </a:r>
          </a:p>
          <a:p>
            <a:pPr marL="514350" lvl="0" indent="-514350" rtl="0">
              <a:buFont typeface="Calibri Light"/>
              <a:buAutoNum type="arabicPeriod"/>
            </a:pPr>
            <a:r>
              <a:t>Methamphetamine và HIV (tham khảo)</a:t>
            </a:r>
          </a:p>
          <a:p>
            <a:pPr lvl="1" rtl="0"/>
            <a:r>
              <a:t>METH và lây nhiễm HIV</a:t>
            </a:r>
          </a:p>
          <a:p>
            <a:pPr lvl="1" rtl="0"/>
            <a:r>
              <a:t>METH và tiến triển của HIV</a:t>
            </a:r>
          </a:p>
          <a:p>
            <a:pPr lvl="1" rtl="0"/>
            <a:r>
              <a:t>METH và điều trị HIV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điều trị methadone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Methadone không ngăn chặn tác dụng của METH</a:t>
            </a:r>
          </a:p>
          <a:p>
            <a:pPr lvl="0" rtl="0"/>
            <a:r>
              <a:t>BN sử dụng METH vì heroin không còn tác dụng như trước đây</a:t>
            </a:r>
          </a:p>
          <a:p>
            <a:pPr lvl="0" rtl="0"/>
            <a:r>
              <a:t>BN sử dụng METH để cai nghiện heroin</a:t>
            </a:r>
          </a:p>
          <a:p>
            <a:pPr lvl="0" rtl="0"/>
            <a:r>
              <a:t>Tác dụng của METH gây khó khăn trong đánh giá hội chứng cai CDTP</a:t>
            </a:r>
          </a:p>
          <a:p>
            <a:pPr marL="269875" lvl="0" indent="0" rtl="0">
              <a:buNone/>
            </a:pPr>
            <a:r>
              <a:rPr sz="2400"/>
              <a:t>Các triệu chứng giống nhau: lo lắng, bồn chồn, nhịp tim nhanh, vã mồ hôi, giãn đồng tử, khó ngủ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không chỉ là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Sản xuất bất hợp pháp nên chứa nhiều tạp chất</a:t>
            </a:r>
          </a:p>
          <a:p>
            <a:pPr lvl="0" rtl="0"/>
            <a:r>
              <a:t>Độ tinh khiết trung bình là 54%</a:t>
            </a:r>
          </a:p>
          <a:p>
            <a:pPr lvl="0" rtl="0"/>
            <a:r>
              <a:t>Các tạp chất trong METH bị tịch thu trái phép:</a:t>
            </a:r>
          </a:p>
          <a:p>
            <a:pPr lvl="1" rtl="0"/>
            <a:r>
              <a:t>Chì</a:t>
            </a:r>
          </a:p>
          <a:p>
            <a:pPr lvl="1" rtl="0"/>
            <a:r>
              <a:t>Quinine</a:t>
            </a:r>
          </a:p>
          <a:p>
            <a:pPr lvl="1" rtl="0"/>
            <a:r>
              <a:t>Ether</a:t>
            </a:r>
          </a:p>
          <a:p>
            <a:pPr lvl="1" rtl="0"/>
            <a:r>
              <a:t>Thuốc trừ sâu</a:t>
            </a:r>
          </a:p>
          <a:p>
            <a:pPr lvl="1" rtl="0"/>
            <a:r>
              <a:t>Strychnine</a:t>
            </a:r>
          </a:p>
          <a:p>
            <a:pPr lvl="1" rtl="0"/>
            <a:r>
              <a:t>Hóa chất dùng trong rửa ảnh</a:t>
            </a:r>
          </a:p>
          <a:p>
            <a:pPr lvl="1" rtl="0"/>
            <a:r>
              <a:t>...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Nghiện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Mức độ gây nghiện của METH thấp hơn so với heroin.</a:t>
            </a:r>
          </a:p>
          <a:p>
            <a:pPr lvl="0" rtl="0"/>
            <a:r>
              <a:t>Các triệu chứng nghiện METH:</a:t>
            </a:r>
          </a:p>
          <a:p>
            <a:pPr lvl="1" rtl="0"/>
            <a:r>
              <a:t>Thèm nhớ ++</a:t>
            </a:r>
          </a:p>
          <a:p>
            <a:pPr lvl="1" rtl="0"/>
            <a:r>
              <a:t>Sử dụng mất kiểm soát +</a:t>
            </a:r>
          </a:p>
          <a:p>
            <a:pPr lvl="1" rtl="0"/>
            <a:r>
              <a:t>Hội chứng cai +/-</a:t>
            </a:r>
          </a:p>
          <a:p>
            <a:pPr lvl="1" rtl="0"/>
            <a:r>
              <a:t>Hiện tượng dung nạp +/-</a:t>
            </a:r>
          </a:p>
          <a:p>
            <a:pPr lvl="1" rtl="0"/>
            <a:r>
              <a:t>Sao lãng công việc và các hoạt động sở thích khác</a:t>
            </a:r>
          </a:p>
          <a:p>
            <a:pPr lvl="1" rtl="0"/>
            <a:r>
              <a:t>Sử dụng bất chấp tác hại +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8839200" cy="114300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algn="l" rtl="0"/>
            <a:r>
              <a:t>Diễn tiến bệnh lí nghiện chất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1000" y="1676400"/>
            <a:ext cx="5754547" cy="4343400"/>
            <a:chOff x="1295400" y="1777663"/>
            <a:chExt cx="5981700" cy="4343400"/>
          </a:xfrm>
        </p:grpSpPr>
        <p:sp>
          <p:nvSpPr>
            <p:cNvPr id="4" name="Isosceles Triangle 3"/>
            <p:cNvSpPr/>
            <p:nvPr/>
          </p:nvSpPr>
          <p:spPr>
            <a:xfrm>
              <a:off x="1866900" y="1777663"/>
              <a:ext cx="5410200" cy="4343400"/>
            </a:xfrm>
            <a:prstGeom prst="triangle">
              <a:avLst/>
            </a:prstGeom>
            <a:solidFill>
              <a:schemeClr val="accent1"/>
            </a:solidFill>
            <a:ln w="12700" cap="flat">
              <a:solidFill>
                <a:schemeClr val="accent1">
                  <a:shade val="50000"/>
                </a:schemeClr>
              </a:solidFill>
              <a:miter/>
            </a:ln>
          </p:spPr>
          <p:txBody>
            <a:bodyPr anchor="ctr"/>
            <a:lstStyle>
              <a:lvl1pPr lvl="0" rtl="0">
                <a:defRPr/>
              </a:lvl1pPr>
            </a:lstStyle>
            <a:p>
              <a:endParaRPr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87052" y="5105400"/>
              <a:ext cx="4876800" cy="1015663"/>
            </a:xfrm>
            <a:prstGeom prst="rect">
              <a:avLst/>
            </a:prstGeom>
            <a:noFill/>
          </p:spPr>
          <p:txBody>
            <a:bodyPr wrap="square"/>
            <a:lstStyle>
              <a:lvl1pPr lvl="0" rtl="0">
                <a:defRPr/>
              </a:lvl1pPr>
            </a:lstStyle>
            <a:p>
              <a:pPr lvl="0" algn="ctr" rtl="0"/>
              <a:r>
                <a:rPr sz="6000" b="1">
                  <a:latin typeface="Arial"/>
                </a:rPr>
                <a:t>Thử nghiệm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90800" y="4098373"/>
              <a:ext cx="3886200" cy="830997"/>
            </a:xfrm>
            <a:prstGeom prst="rect">
              <a:avLst/>
            </a:prstGeom>
            <a:noFill/>
          </p:spPr>
          <p:txBody>
            <a:bodyPr wrap="square"/>
            <a:lstStyle>
              <a:lvl1pPr lvl="0" rtl="0">
                <a:defRPr/>
              </a:lvl1pPr>
            </a:lstStyle>
            <a:p>
              <a:pPr lvl="0" algn="ctr" rtl="0"/>
              <a:r>
                <a:rPr sz="4800" b="1">
                  <a:latin typeface="Arial"/>
                </a:rPr>
                <a:t>Có   chủ   ý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33750" y="3337568"/>
              <a:ext cx="2583406" cy="584775"/>
            </a:xfrm>
            <a:prstGeom prst="rect">
              <a:avLst/>
            </a:prstGeom>
            <a:noFill/>
          </p:spPr>
          <p:txBody>
            <a:bodyPr wrap="square"/>
            <a:lstStyle>
              <a:lvl1pPr lvl="0" rtl="0">
                <a:defRPr/>
              </a:lvl1pPr>
            </a:lstStyle>
            <a:p>
              <a:pPr lvl="0" algn="ctr" rtl="0"/>
              <a:r>
                <a:rPr sz="3200" b="1">
                  <a:latin typeface="Arial"/>
                </a:rPr>
                <a:t>Dùng nhiều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48100" y="2476353"/>
              <a:ext cx="1447800" cy="461665"/>
            </a:xfrm>
            <a:prstGeom prst="rect">
              <a:avLst/>
            </a:prstGeom>
            <a:noFill/>
          </p:spPr>
          <p:txBody>
            <a:bodyPr wrap="square"/>
            <a:lstStyle>
              <a:lvl1pPr lvl="0" rtl="0">
                <a:defRPr/>
              </a:lvl1pPr>
            </a:lstStyle>
            <a:p>
              <a:pPr lvl="0" algn="ctr" rtl="0"/>
              <a:r>
                <a:rPr sz="2400" b="1">
                  <a:latin typeface="Arial"/>
                </a:rPr>
                <a:t>Nghiện</a:t>
              </a:r>
            </a:p>
          </p:txBody>
        </p:sp>
        <p:sp>
          <p:nvSpPr>
            <p:cNvPr id="9" name="Up Arrow 8"/>
            <p:cNvSpPr/>
            <p:nvPr/>
          </p:nvSpPr>
          <p:spPr>
            <a:xfrm>
              <a:off x="1295400" y="1777663"/>
              <a:ext cx="609600" cy="4343400"/>
            </a:xfrm>
            <a:prstGeom prst="upArrow">
              <a:avLst/>
            </a:prstGeom>
            <a:solidFill>
              <a:schemeClr val="accent1"/>
            </a:solidFill>
            <a:ln w="12700" cap="flat">
              <a:solidFill>
                <a:schemeClr val="accent1">
                  <a:shade val="50000"/>
                </a:schemeClr>
              </a:solidFill>
              <a:miter/>
            </a:ln>
          </p:spPr>
          <p:txBody>
            <a:bodyPr anchor="ctr"/>
            <a:lstStyle>
              <a:lvl1pPr lvl="0" rtl="0">
                <a:defRPr/>
              </a:lvl1pPr>
            </a:lstStyle>
            <a:p>
              <a:endParaRPr/>
            </a:p>
          </p:txBody>
        </p:sp>
      </p:grpSp>
      <p:sp>
        <p:nvSpPr>
          <p:cNvPr id="10" name="Right Brace 9"/>
          <p:cNvSpPr/>
          <p:nvPr/>
        </p:nvSpPr>
        <p:spPr>
          <a:xfrm>
            <a:off x="6025588" y="3821080"/>
            <a:ext cx="381300" cy="2198720"/>
          </a:xfrm>
          <a:prstGeom prst="rightBrace">
            <a:avLst>
              <a:gd name="adj1" fmla="val 8333"/>
              <a:gd name="adj2" fmla="val 51023"/>
            </a:avLst>
          </a:prstGeom>
          <a:noFill/>
          <a:ln w="28575" cap="flat">
            <a:solidFill>
              <a:schemeClr val="accent1"/>
            </a:solidFill>
            <a:miter/>
          </a:ln>
        </p:spPr>
        <p:txBody>
          <a:bodyPr anchor="ctr"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11" name="Right Brace 10"/>
          <p:cNvSpPr/>
          <p:nvPr/>
        </p:nvSpPr>
        <p:spPr>
          <a:xfrm>
            <a:off x="6011089" y="1726318"/>
            <a:ext cx="381300" cy="2270791"/>
          </a:xfrm>
          <a:prstGeom prst="rightBrace">
            <a:avLst>
              <a:gd name="adj1" fmla="val 8333"/>
              <a:gd name="adj2" fmla="val 51023"/>
            </a:avLst>
          </a:prstGeom>
          <a:noFill/>
          <a:ln w="28575" cap="flat">
            <a:solidFill>
              <a:schemeClr val="accent1"/>
            </a:solidFill>
            <a:miter/>
          </a:ln>
        </p:spPr>
        <p:txBody>
          <a:bodyPr anchor="ctr"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6608753" y="4504941"/>
            <a:ext cx="2133601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rPr sz="2400"/>
              <a:t>Sử dụng trong tầm kiểm soát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08753" y="2486825"/>
            <a:ext cx="2230057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/>
          <a:lstStyle>
            <a:lvl1pPr lvl="0" rtl="0">
              <a:defRPr/>
            </a:lvl1pPr>
          </a:lstStyle>
          <a:p>
            <a:pPr lvl="0" rtl="0"/>
            <a:r>
              <a:rPr sz="2400"/>
              <a:t>Sử dụng ngoài tầm kiểm soát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Hội chứng cai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Ngủ nhiều, li bì</a:t>
            </a:r>
          </a:p>
          <a:p>
            <a:pPr lvl="0" rtl="0"/>
            <a:r>
              <a:t>Ăn nhiều, tăng khẩu vị</a:t>
            </a:r>
          </a:p>
          <a:p>
            <a:pPr lvl="0" rtl="0"/>
            <a:r>
              <a:t>Trầm cảm (buồn chán, bứt rứt, khó chịu)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Loạn thần do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Biểu hiện:</a:t>
            </a:r>
          </a:p>
          <a:p>
            <a:pPr lvl="1" rtl="0"/>
            <a:r>
              <a:t>Hoang tưởng, đa nghi</a:t>
            </a:r>
          </a:p>
          <a:p>
            <a:pPr lvl="1" rtl="0"/>
            <a:r>
              <a:t>Ảo giác </a:t>
            </a:r>
          </a:p>
          <a:p>
            <a:pPr lvl="1" rtl="0"/>
            <a:r>
              <a:t>Hành vi hung hăng, dễ gây hấn</a:t>
            </a:r>
          </a:p>
          <a:p>
            <a:pPr lvl="0" rtl="0"/>
            <a:r>
              <a:t>Diễn tiến:</a:t>
            </a:r>
          </a:p>
          <a:p>
            <a:pPr lvl="1" rtl="0"/>
            <a:r>
              <a:t>Đa số tự hồi phục sau khi ngưng sử dụng METH trong vòng vài ngày, vài tuần.</a:t>
            </a:r>
          </a:p>
          <a:p>
            <a:pPr lvl="1" rtl="0"/>
            <a:r>
              <a:t>Một số trường hợp kéo dài: bệnh lí loạn thần mạn tính.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Loạn thần do METH và nghiện METH là 2 bệnh khác nhau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Sử dụng METH càng thường xuyên, liều càng cao thì nguy cơ bị loạn thần càng cao.</a:t>
            </a:r>
          </a:p>
          <a:p>
            <a:pPr lvl="0" rtl="0"/>
            <a:r>
              <a:t>Tuy nhiên:</a:t>
            </a:r>
          </a:p>
          <a:p>
            <a:pPr lvl="1" rtl="0"/>
            <a:r>
              <a:t>Một số người nghiện METH nhưng không bao giờ bị loạn thần</a:t>
            </a:r>
          </a:p>
          <a:p>
            <a:pPr lvl="1" rtl="0"/>
            <a:r>
              <a:t>Một số người bị loạn thần ngay từ lần sử dụng METH đầu tiên</a:t>
            </a:r>
          </a:p>
          <a:p>
            <a:pPr lvl="0" rtl="0"/>
            <a:endParaRPr/>
          </a:p>
          <a:p>
            <a:pPr lvl="0" rtl="0"/>
            <a:r>
              <a:t>Vì vậy: loạn thần do METH không nhất thiết là dấu hiệu của việc sử dụng METH nặng.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HIV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0" lvl="0" indent="0" rtl="0">
              <a:buNone/>
            </a:pPr>
            <a:r>
              <a:t>METH tác động tiêu cực lên:</a:t>
            </a:r>
          </a:p>
          <a:p>
            <a:pPr lvl="0" rtl="0"/>
            <a:r>
              <a:t>Sự lây truyền HIV</a:t>
            </a:r>
          </a:p>
          <a:p>
            <a:pPr lvl="0" rtl="0"/>
            <a:r>
              <a:t>Tiến triển của nhiễm HIV</a:t>
            </a:r>
          </a:p>
          <a:p>
            <a:pPr lvl="0" rtl="0"/>
            <a:r>
              <a:t>Điều trị HIV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Bệnh nhân HIV sử dụng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Nghiên cứu tại San Francisco: 19-39% người nhiễm HIV sử dụng METH trong năm vừa qua</a:t>
            </a:r>
          </a:p>
          <a:p>
            <a:pPr lvl="0" rtl="0"/>
            <a:r>
              <a:t>Lí do sử dụng METH đặc trưng cho người nhiễm HIV:</a:t>
            </a:r>
          </a:p>
          <a:p>
            <a:pPr lvl="1" rtl="0"/>
            <a:r>
              <a:t>Thoái khỏi sự xa lánh, kì thị, cảm giác cô đơn</a:t>
            </a:r>
          </a:p>
          <a:p>
            <a:pPr lvl="1" rtl="0"/>
            <a:r>
              <a:t>MSM: đối mặt với thành kiến xã hội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gia tăng lây truyền HIV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000" lnSpcReduction="10000"/>
          </a:bodyPr>
          <a:lstStyle>
            <a:lvl1pPr lvl="0" rtl="0">
              <a:defRPr/>
            </a:lvl1pPr>
          </a:lstStyle>
          <a:p>
            <a:pPr lvl="0" rtl="0"/>
            <a:r>
              <a:t>Sử dụng METH tăng nguy cơ nhiễm HIV 1,5 lần</a:t>
            </a:r>
          </a:p>
          <a:p>
            <a:pPr lvl="0" rtl="0"/>
            <a:r>
              <a:t>Hành vi tình dục thiếu kiểm soát</a:t>
            </a:r>
          </a:p>
          <a:p>
            <a:pPr lvl="1" rtl="0"/>
            <a:r>
              <a:t>Không sử dụng bao cao su</a:t>
            </a:r>
          </a:p>
          <a:p>
            <a:pPr lvl="1" rtl="0"/>
            <a:r>
              <a:t>Quan hệ với người nhiễm, người tiêm chích ma túy</a:t>
            </a:r>
          </a:p>
          <a:p>
            <a:pPr lvl="1" rtl="0"/>
            <a:r>
              <a:t>Có nhiều bạn tình</a:t>
            </a:r>
          </a:p>
          <a:p>
            <a:pPr lvl="0" rtl="0"/>
            <a:r>
              <a:t>Rối loạn cương</a:t>
            </a:r>
          </a:p>
          <a:p>
            <a:pPr lvl="1" rtl="0"/>
            <a:r>
              <a:t>Chuyển sang “bottom” trong quan hệ MSM</a:t>
            </a:r>
          </a:p>
          <a:p>
            <a:pPr lvl="1" rtl="0"/>
            <a:r>
              <a:t>Sử dụng thuốc điều trị RL cương: quan hệ mạnh, kéo dài gây nguy cơ rách bao, tổn thương niêm mạc</a:t>
            </a:r>
          </a:p>
          <a:p>
            <a:pPr lvl="0" rtl="0"/>
            <a:r>
              <a:t>Khô màng nhầy niêm mạc, gây dễ tổn thương niêm mạc</a:t>
            </a:r>
          </a:p>
          <a:p>
            <a:pPr lvl="0" rtl="0"/>
            <a:r>
              <a:t>Sử dụng bơm tiêm chung khi tiêm chích METH</a:t>
            </a:r>
          </a:p>
          <a:p>
            <a:pPr lvl="0" rtl="0"/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Giới thiệu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08709" y="1825625"/>
            <a:ext cx="8388929" cy="4351338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Methamphetamine (METH): “ma túy đá”, “hàng đá”</a:t>
            </a:r>
          </a:p>
          <a:p>
            <a:pPr lvl="0" rtl="0"/>
            <a:r>
              <a:t>Theo WHO: ma túy trái phép phổ biến nhất sau cần sa</a:t>
            </a:r>
          </a:p>
          <a:p>
            <a:pPr marL="269875" lvl="0" indent="0" rtl="0">
              <a:buNone/>
            </a:pPr>
            <a:r>
              <a:rPr sz="2400"/>
              <a:t>35 triệu người sử dụng trên thế giới</a:t>
            </a:r>
          </a:p>
          <a:p>
            <a:pPr lvl="0" rtl="0"/>
            <a:r>
              <a:t>Rất phổ biến trong cộng đồng MSM và liên quan đến lây nhiễm HIV</a:t>
            </a:r>
          </a:p>
          <a:p>
            <a:pPr marL="177800" lvl="0" indent="0" rtl="0">
              <a:buNone/>
            </a:pPr>
            <a:r>
              <a:rPr sz="2400"/>
              <a:t>San Francisco năm 2003:</a:t>
            </a:r>
          </a:p>
          <a:p>
            <a:pPr marL="539750" lvl="0" indent="0" rtl="0">
              <a:buNone/>
            </a:pPr>
            <a:r>
              <a:rPr sz="2400"/>
              <a:t>- 40% người đồng tính nam đã thử dùng METH</a:t>
            </a:r>
          </a:p>
          <a:p>
            <a:pPr marL="539750" lvl="0" indent="0" rtl="0">
              <a:buNone/>
            </a:pPr>
            <a:r>
              <a:rPr sz="2400"/>
              <a:t>- Gần 1/3 trường hợp nhiễm HIV mới ở nam đã dùng METH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diễn tiến HIV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làm suy yếu hệ thống miễn dịch cơ thể, khiến diễn tiến HIV nặng hơn</a:t>
            </a:r>
          </a:p>
          <a:p>
            <a:pPr lvl="0" rtl="0"/>
            <a:r>
              <a:t>Tuân thủ điều trị HIV kém, ít đi khám</a:t>
            </a:r>
          </a:p>
          <a:p>
            <a:pPr marL="269875" lvl="0" indent="0" rtl="0">
              <a:buNone/>
            </a:pPr>
            <a:r>
              <a:t>→ nguy cơ kháng thuốc cao hơn</a:t>
            </a:r>
          </a:p>
          <a:p>
            <a:pPr lvl="0" rtl="0"/>
            <a:r>
              <a:t>Sử dụng METH để tự chữa các triệu chứng liên quan HIV (vd. mệt mỏi)</a:t>
            </a:r>
          </a:p>
          <a:p>
            <a:pPr marL="269875" lvl="0" indent="0" rtl="0">
              <a:buNone/>
            </a:pPr>
            <a:r>
              <a:t>→ các biến chứng quan trọng không được phát hiện và điều trị (vd. thiếu máu)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HIV diễn tiến nhanh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Báo cáo 1 trường hợp ở New York tháng 2/2005:</a:t>
            </a:r>
          </a:p>
          <a:p>
            <a:pPr marL="0" lvl="0" indent="0" rtl="0">
              <a:buNone/>
            </a:pPr>
            <a:r>
              <a:rPr sz="2400"/>
              <a:t>Bn nam 46 tuổi, phát hiện HIV(+) vào tháng 12/2004, dòng MDR. Bn XN HIV(-) vào tháng 5/2003, có triệu chứng nhiễm HIV cấp vào tháng 11/2004. CD4 = 80 cuối tháng 12/2004, và còn 28 vài tuần sau đó. Bn hiện đang sử dụng METH, tiền sử quan hệ tình dục không an toàn với 14 bạn tình nam khác nhau.</a:t>
            </a:r>
          </a:p>
          <a:p>
            <a:pPr lvl="0" rtl="0"/>
            <a:r>
              <a:t>Nghiên cứu của Talloczy và cộng sự (2007): </a:t>
            </a:r>
          </a:p>
          <a:p>
            <a:pPr lvl="1" rtl="0"/>
            <a:r>
              <a:t>METH ức chế xử lí, trình diện kháng nguyên và thực bào</a:t>
            </a:r>
          </a:p>
          <a:p>
            <a:pPr lvl="1" rtl="0"/>
            <a:r>
              <a:t>METH tạo điều kiện cho </a:t>
            </a:r>
            <a:r>
              <a:rPr i="1"/>
              <a:t>Candida albicans </a:t>
            </a:r>
            <a:r>
              <a:t>và </a:t>
            </a:r>
            <a:r>
              <a:rPr i="1"/>
              <a:t>Cryptococcus neoformans</a:t>
            </a:r>
            <a:r>
              <a:t> nhân lên trong tế bào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24691" y="1690689"/>
            <a:ext cx="6601692" cy="3657166"/>
          </a:xfrm>
          <a:prstGeom prst="rect">
            <a:avLst/>
          </a:prstGeom>
        </p:spPr>
      </p:pic>
      <p:sp>
        <p:nvSpPr>
          <p:cNvPr id="3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HIV và METH đều hại não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6666997" y="1906735"/>
            <a:ext cx="2397027" cy="1411255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0" lvl="0" indent="0" rtl="0">
              <a:buNone/>
            </a:pPr>
            <a:r>
              <a:rPr sz="2400"/>
              <a:t>Nghiên cứu của Rippeth và cộng sự (2003)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4855" y="5558275"/>
            <a:ext cx="8298873" cy="1015664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algn="just" rtl="0"/>
            <a:r>
              <a:rPr sz="2000"/>
              <a:t>Lệ thuộc METH và nhiễm HIV có tác động hiệp đồng lên chức năng nhận thức:</a:t>
            </a:r>
          </a:p>
          <a:p>
            <a:pPr lvl="0" algn="just" rtl="0"/>
            <a:r>
              <a:rPr sz="2000"/>
              <a:t>Tỉ lệ suy giảm nhận thức ở nhóm bn vừa nhiễm HIV vừa lệ thuộc METH là 58%, cao nhất so với nhóm chỉ nhiễm HIV hoặc chỉ lệ thuộc METH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điều trị HIV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BN sử dụng METH tuân thủ điều trị ARV kém hơn</a:t>
            </a:r>
          </a:p>
          <a:p>
            <a:pPr marL="177800" lvl="0" indent="0" rtl="0">
              <a:buNone/>
            </a:pPr>
            <a:r>
              <a:rPr sz="2400"/>
              <a:t>Halkitis (2002): MSM sử dụng METH bỏ 12 liều, so với 4 liều nếu không sử dụng METH, trong vòng 2 tháng</a:t>
            </a:r>
          </a:p>
          <a:p>
            <a:pPr lvl="0" rtl="0"/>
            <a:r>
              <a:t>Ngay cả khi tuân thủ điều trị tốt, METH cũng làm giảm hiệu quả điều trị</a:t>
            </a:r>
          </a:p>
          <a:p>
            <a:pPr marL="177800" lvl="0" indent="0" rtl="0">
              <a:buNone/>
            </a:pPr>
            <a:r>
              <a:rPr sz="2400"/>
              <a:t>Carrico (2007): BN sử dụng chất kích thích thường xuyên (bao gồm METH) có tải lượng virus cao gấp 5 lần</a:t>
            </a:r>
          </a:p>
          <a:p>
            <a:pPr marL="177800" lvl="0" indent="0" rtl="0">
              <a:buNone/>
            </a:pPr>
            <a:r>
              <a:rPr sz="2400"/>
              <a:t>Sau khi hiệu chỉnh về tuân thủ điều trị, sử dụng chất kích thích thường xuyên vẫn liên quan đến 50% tăng tải lượng HIV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và thuốc PI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ATS được chuyển hóa bởi CYP2D6 (hệ enzyme P450)</a:t>
            </a:r>
          </a:p>
          <a:p>
            <a:pPr lvl="0" rtl="0"/>
            <a:r>
              <a:t>Ritonavir ức chế men CYP2D6, có thể gây tăng nồng độ của METH và MDMA từ 3-10 lần</a:t>
            </a:r>
          </a:p>
          <a:p>
            <a:pPr lvl="0" rtl="0"/>
            <a:r>
              <a:t>Báo cáo 3 trường hợp tử vong:</a:t>
            </a:r>
          </a:p>
          <a:p>
            <a:pPr lvl="1" rtl="0"/>
            <a:r>
              <a:t>1 bn HIV đang điều trị ritonavir, stavudine, saquinavir tử vong sau khi tiêm chích METH</a:t>
            </a:r>
          </a:p>
          <a:p>
            <a:pPr lvl="1" rtl="0"/>
            <a:r>
              <a:t>2 bn đang điều trị ritonavir tử vong sau khi uống “ectasy”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Tác hại khác liên quan HIV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Vệ sinh răng lợi kém (do khô miệng, nghiến răng)</a:t>
            </a:r>
          </a:p>
          <a:p>
            <a:pPr lvl="0" rtl="0"/>
            <a:r>
              <a:t>Ăn uống kém, sụt cân</a:t>
            </a:r>
          </a:p>
          <a:p>
            <a:pPr lvl="0" rtl="0"/>
            <a:r>
              <a:t>Trầm cảm, xa lánh xã hội</a:t>
            </a:r>
          </a:p>
          <a:p>
            <a:pPr lvl="0" rtl="0"/>
            <a:r>
              <a:t>Tổn thương da và các hệ cơ quan tim mạch, hô hấp, gan, cơ, dây thần kinh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4527045"/>
            <a:ext cx="2237941" cy="223794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/>
          <a:srcRect l="8914" r="4794"/>
          <a:stretch>
            <a:fillRect/>
          </a:stretch>
        </p:blipFill>
        <p:spPr>
          <a:xfrm>
            <a:off x="2314589" y="4527045"/>
            <a:ext cx="2073838" cy="2067358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5"/>
          <a:srcRect l="6349" t="2925" r="27777" b="5415"/>
          <a:stretch>
            <a:fillRect/>
          </a:stretch>
        </p:blipFill>
        <p:spPr>
          <a:xfrm>
            <a:off x="4515715" y="4527045"/>
            <a:ext cx="2195946" cy="2182524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6838950" y="4527045"/>
            <a:ext cx="2305050" cy="173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Điều trị lạm dụng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Các biện pháp sau có hiệu quả tương đương:</a:t>
            </a:r>
          </a:p>
          <a:p>
            <a:pPr lvl="1" rtl="0"/>
            <a:r>
              <a:t>Can thiệp nhận thức hành vi</a:t>
            </a:r>
          </a:p>
          <a:p>
            <a:pPr lvl="1" rtl="0"/>
            <a:r>
              <a:t>12 bước</a:t>
            </a:r>
          </a:p>
          <a:p>
            <a:pPr lvl="1" rtl="0"/>
            <a:r>
              <a:t>Xét nghiệm tìm chất ma túy</a:t>
            </a:r>
          </a:p>
          <a:p>
            <a:pPr lvl="1" rtl="0"/>
            <a:r>
              <a:t>Khen thưởng (Contingency Management)</a:t>
            </a:r>
          </a:p>
          <a:p>
            <a:pPr lvl="0" rtl="0"/>
            <a:r>
              <a:t>Chưa có thuốc điều trị hiệu quả</a:t>
            </a:r>
          </a:p>
          <a:p>
            <a:pPr lvl="0" rtl="0"/>
            <a:r>
              <a:t>Cắt cơn đơn thuần không mang lại hiệu quả</a:t>
            </a:r>
          </a:p>
          <a:p>
            <a:pPr lvl="0" rtl="0"/>
            <a:r>
              <a:t>Điều trị có thể giảm thiểu hành vi nguy cơ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Điều trị lạm dụng METH (tiếp theo)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0" lvl="0" indent="0" rtl="0">
              <a:buNone/>
            </a:pPr>
            <a:r>
              <a:t>Nghiên cứu của Ellis và cộng sự (2003) cho thấy:</a:t>
            </a:r>
          </a:p>
          <a:p>
            <a:pPr marL="0" lvl="0" indent="0" rtl="0">
              <a:buNone/>
            </a:pPr>
            <a:r>
              <a:t>Nhóm hiện đang sử dụng METH đáp ứng điều trị ARV kém hơn (tải lượng HIV cao hơn) so với nhóm hiện không sử dụng METH</a:t>
            </a:r>
          </a:p>
          <a:p>
            <a:pPr marL="0" lvl="0" indent="0" rtl="0">
              <a:buNone/>
            </a:pPr>
            <a:r>
              <a:rPr b="1"/>
              <a:t>Nhóm có tiền sử lệ thuộc nhưng hiện không còn sử dụng METH đáp ứng điều trị ARV tương đương với nhóm chưa từng sử dụng METH</a:t>
            </a:r>
          </a:p>
          <a:p>
            <a:pPr marL="0" lvl="0" indent="0" rtl="0">
              <a:buNone/>
            </a:pPr>
            <a:r>
              <a:t>Như vậy: Nếu bn ngưng sử dụng METH, hiệu quả điều trị ARV trở về bình thường (như người chưa từng sử dụng METH)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Điều trị RL tâm thần do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Loạn thần, kích động thường tự khỏi trong vòng vài ngày đến vài tuần sau khi ngưng sử dụng</a:t>
            </a:r>
          </a:p>
          <a:p>
            <a:pPr marL="269875" lvl="0" indent="0" rtl="0">
              <a:buNone/>
            </a:pPr>
            <a:r>
              <a:rPr sz="2400"/>
              <a:t>Một số trường hợp kéo dài hơn (30%)</a:t>
            </a:r>
          </a:p>
          <a:p>
            <a:pPr marL="269875" lvl="0" indent="0" rtl="0">
              <a:buNone/>
            </a:pPr>
            <a:r>
              <a:rPr sz="2400"/>
              <a:t>Điều trị: thuốc chống loạn thần (olanzapine), thuốc ổn định khí sắc (valproate)</a:t>
            </a:r>
          </a:p>
          <a:p>
            <a:pPr lvl="0" rtl="0"/>
            <a:r>
              <a:t>Trầm cảm có thể trở thành mạn tính</a:t>
            </a:r>
          </a:p>
          <a:p>
            <a:pPr marL="269875" lvl="0" indent="0" rtl="0">
              <a:buNone/>
            </a:pPr>
            <a:r>
              <a:rPr sz="2400"/>
              <a:t>Điều trị: thuốc chống trầm cảm (fluoxetine)</a:t>
            </a:r>
          </a:p>
          <a:p>
            <a:pPr marL="269875" lvl="0" indent="0" rtl="0">
              <a:buNone/>
            </a:pPr>
            <a:r>
              <a:rPr sz="2400"/>
              <a:t>Ít BN chịu theo dõi điều trị trầm cảm</a:t>
            </a:r>
          </a:p>
          <a:p>
            <a:pPr marL="269875" lvl="0" indent="0" rtl="0">
              <a:buNone/>
            </a:pPr>
            <a:r>
              <a:rPr sz="2400"/>
              <a:t>Là lí do khiến bệnh nhân tái sử dụng METH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KẾT LUẬN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là chất kích thần, có thể gây loạn thần và gây nghiện</a:t>
            </a:r>
          </a:p>
          <a:p>
            <a:pPr lvl="0" rtl="0"/>
            <a:r>
              <a:t>Hội chứng cai của METH thường nhẹ, nên nhiều BN ngộ nhận sử dụng METH để cai nghiện heroin</a:t>
            </a:r>
          </a:p>
          <a:p>
            <a:pPr lvl="0" rtl="0"/>
            <a:r>
              <a:t>Sử dụng METH sẽ làm nặng hơn hội chứng cai heroin</a:t>
            </a:r>
          </a:p>
          <a:p>
            <a:pPr lvl="0" rtl="0"/>
            <a:r>
              <a:t>Tỉ lệ nghiện METH không cao, đa số BN có vấn đề lạm dụng METH.</a:t>
            </a:r>
          </a:p>
          <a:p>
            <a:pPr lvl="0" rtl="0"/>
            <a:r>
              <a:t>Không nhất thiết phải nghiện METH mới bị loạn thần do METH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sz="4000"/>
              <a:t>Chất kích thích dạng amphetamine</a:t>
            </a:r>
            <a:br/>
            <a:r>
              <a:rPr sz="3200"/>
              <a:t>Amphetamine-Type Stimulant (ATS)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Amphetamine </a:t>
            </a:r>
            <a:r>
              <a:rPr sz="2400"/>
              <a:t>(“hồng phiến”)</a:t>
            </a:r>
          </a:p>
          <a:p>
            <a:pPr lvl="0" rtl="0"/>
            <a:r>
              <a:t>Methamphetamine (METH)</a:t>
            </a:r>
          </a:p>
          <a:p>
            <a:pPr lvl="0" rtl="0"/>
            <a:r>
              <a:t>3,4-Methylenedioxymethamphetamine</a:t>
            </a:r>
          </a:p>
          <a:p>
            <a:pPr marL="269875" lvl="0" indent="0" rtl="0">
              <a:buNone/>
            </a:pPr>
            <a:r>
              <a:rPr sz="2400"/>
              <a:t>MDMA – “thuốc lắc”, “ecstasy”</a:t>
            </a:r>
          </a:p>
          <a:p>
            <a:pPr lvl="0" rtl="0"/>
            <a:r>
              <a:t>Ephedrine, pseudoephedrine (thuốc cảm cúm)</a:t>
            </a:r>
          </a:p>
          <a:p>
            <a:pPr lvl="0" rtl="0"/>
            <a:r>
              <a:t>Methylphenidate</a:t>
            </a:r>
          </a:p>
          <a:p>
            <a:pPr marL="269875" lvl="0" indent="0" rtl="0">
              <a:buNone/>
            </a:pPr>
            <a:r>
              <a:rPr sz="2400"/>
              <a:t>Ritalin® - thuốc trị tăng động giảm chú ý ở trẻ em</a:t>
            </a:r>
          </a:p>
          <a:p>
            <a:pPr lvl="0" rtl="0"/>
            <a:r>
              <a:t>…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dirty="0" err="1"/>
              <a:t>Khuyến</a:t>
            </a:r>
            <a:r>
              <a:rPr dirty="0"/>
              <a:t> </a:t>
            </a:r>
            <a:r>
              <a:rPr dirty="0" err="1"/>
              <a:t>nghị</a:t>
            </a:r>
            <a:endParaRPr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Hỏi BN về việc sử dụng METH/ATS trước đây và hiện giờ</a:t>
            </a:r>
          </a:p>
          <a:p>
            <a:pPr lvl="0" rtl="0"/>
            <a:r>
              <a:t>Xét nghiệm nước tiểu tìm ma túy với BN có tiền sử, hoặc nghi ngờ, sử dụng METH</a:t>
            </a:r>
          </a:p>
          <a:p>
            <a:pPr lvl="0" rtl="0"/>
            <a:r>
              <a:t>Tăng cường giáo dục thông tin về METH </a:t>
            </a:r>
          </a:p>
          <a:p>
            <a:pPr lvl="0" rtl="0"/>
            <a:r>
              <a:t>Lồng ghép điều trị lạm dụng METH để cải thiện hiệu quả điều trị duy trì methadone và HIV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Tài liệu tham khảo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rPr sz="2600"/>
              <a:t>ATS, Medical Perspectives, Gavin Bart (SAMHSA), 5/2014</a:t>
            </a:r>
          </a:p>
          <a:p>
            <a:pPr lvl="0" rtl="0"/>
            <a:r>
              <a:rPr sz="2600"/>
              <a:t>Methamphetamine, Peter Banys (FHI360), 9/2015</a:t>
            </a:r>
          </a:p>
          <a:p>
            <a:pPr lvl="0" rtl="0"/>
            <a:r>
              <a:rPr sz="2600"/>
              <a:t>Pharmacology and Abuse of Cocaine, Amphetamines, Ecstasy and Related Designer Drugs, Freye E., 2010</a:t>
            </a:r>
          </a:p>
          <a:p>
            <a:pPr lvl="0" rtl="0"/>
            <a:r>
              <a:rPr sz="2600"/>
              <a:t>The impact of crystal methamphetamine use on HIV-positive individuals. Halkitis P. GMHC 2009</a:t>
            </a:r>
          </a:p>
          <a:p>
            <a:pPr lvl="0" rtl="0"/>
            <a:r>
              <a:rPr sz="2600"/>
              <a:t>Crystal Meth and HIV/AIDS: The Perfect Storm? - NEJM Journal Watch</a:t>
            </a:r>
          </a:p>
          <a:p>
            <a:pPr lvl="0" rtl="0"/>
            <a:r>
              <a:rPr sz="2600"/>
              <a:t>Follow-Up of the Single Case of Multidrug-Resistant HIV and Rapid Disease Progression - NEJM Journal Watch</a:t>
            </a:r>
          </a:p>
          <a:p>
            <a:pPr lvl="0" rtl="0"/>
            <a:endParaRPr sz="2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Lịch sử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1893: METH được tổng hợp từ ephedrine tại Nhật</a:t>
            </a:r>
          </a:p>
          <a:p>
            <a:pPr lvl="0" rtl="0"/>
            <a:r>
              <a:t>Thế chiến thứ 2: quân đội sử dụng nhiều để giúp tỉnh táo, chống mệt mỏi</a:t>
            </a:r>
          </a:p>
          <a:p>
            <a:pPr lvl="0" rtl="0"/>
            <a:r>
              <a:t>1950s: thuốc điều trị nghẹt mũi, viêm xoang, béo phì, ngủ rũ (narcolepsy), trầm cảm</a:t>
            </a:r>
          </a:p>
          <a:p>
            <a:pPr lvl="0" rtl="0"/>
            <a:r>
              <a:t>1960s: tiêm METH để chữa nghiện heroin tại Mĩ</a:t>
            </a:r>
          </a:p>
          <a:p>
            <a:pPr lvl="0" rtl="0"/>
            <a:r>
              <a:t>Hiện tại: thuốc trị bệnh tăng động giảm chú ý (ADHD), béo phì tại Mĩ (</a:t>
            </a:r>
            <a:r>
              <a:rPr i="1"/>
              <a:t>Desoxyn®</a:t>
            </a:r>
            <a:r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Các “đại dịch” METH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Sau Thế chiến thứ hai tại Nhật: kho METH do quân đội Đức để lại</a:t>
            </a:r>
          </a:p>
          <a:p>
            <a:pPr lvl="0" rtl="0"/>
            <a:r>
              <a:t>1960s: METH sản xuất và sử dụng bất hợp pháp ở phương Tây</a:t>
            </a:r>
          </a:p>
          <a:p>
            <a:pPr marL="269875" lvl="0" indent="0" rtl="0">
              <a:buNone/>
            </a:pPr>
            <a:r>
              <a:t>San Diego trở thành “thủ đô của METH” ở Bắc Mĩ</a:t>
            </a:r>
          </a:p>
          <a:p>
            <a:pPr lvl="0" rtl="0"/>
            <a:r>
              <a:t>1980s: ma túy đá (crystal METH/ice) xuất hiện tại Hawaii</a:t>
            </a:r>
          </a:p>
          <a:p>
            <a:pPr lvl="0" rtl="0"/>
            <a:r>
              <a:t>2000s: Đông Nam Á trở thành điểm nóng, bắt đầu từ Thái Lan rồi lan sang các nước lân cận.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METH tại Việt Nam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Xuất hiện lần đầu tại Hà Nội và TP.HCM những năm 2006 và 2007</a:t>
            </a:r>
          </a:p>
          <a:p>
            <a:pPr lvl="0" rtl="0"/>
            <a:r>
              <a:t>Dần dần được “giới ăn chơi” ưa chuộng hơn so với thuốc lắc</a:t>
            </a:r>
          </a:p>
          <a:p>
            <a:pPr lvl="0" rtl="0"/>
            <a:r>
              <a:t>Trở thành ma túy thứ 2 tại Việt Nam (sau heroin)</a:t>
            </a:r>
          </a:p>
          <a:p>
            <a:pPr lvl="0" rtl="0"/>
            <a:r>
              <a:t>Người nghiện METH càng ngày chiếm tỉ lệ càng cao trong các trung tâm cai nghiện</a:t>
            </a:r>
          </a:p>
          <a:p>
            <a:pPr lvl="0" rtl="0"/>
            <a:r>
              <a:t>Tỉ lệ người nhiễm HIV sử dụng METH?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Cấu trúc hóa học</a:t>
            </a:r>
          </a:p>
        </p:txBody>
      </p:sp>
      <p:pic>
        <p:nvPicPr>
          <p:cNvPr id="3" name="Picture 2"/>
          <p:cNvPicPr/>
          <p:nvPr/>
        </p:nvPicPr>
        <p:blipFill>
          <a:blip r:embed="rId3"/>
          <a:srcRect r="35514" b="23304"/>
          <a:stretch>
            <a:fillRect/>
          </a:stretch>
        </p:blipFill>
        <p:spPr>
          <a:xfrm>
            <a:off x="219752" y="1690689"/>
            <a:ext cx="2163230" cy="2572846"/>
          </a:xfrm>
          <a:prstGeom prst="rect">
            <a:avLst/>
          </a:prstGeom>
          <a:noFill/>
        </p:spPr>
      </p:pic>
      <p:pic>
        <p:nvPicPr>
          <p:cNvPr id="4" name="Picture 3"/>
          <p:cNvPicPr/>
          <p:nvPr/>
        </p:nvPicPr>
        <p:blipFill>
          <a:blip r:embed="rId4"/>
          <a:srcRect r="7250"/>
          <a:stretch>
            <a:fillRect/>
          </a:stretch>
        </p:blipFill>
        <p:spPr>
          <a:xfrm>
            <a:off x="3060328" y="1781415"/>
            <a:ext cx="2944548" cy="3387337"/>
          </a:xfrm>
          <a:prstGeom prst="rect">
            <a:avLst/>
          </a:prstGeom>
          <a:solidFill>
            <a:srgbClr val="DDDDDD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>
              <a:srgbClr val="000000">
                <a:alpha val="41000"/>
              </a:srgb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6685062" y="1716707"/>
            <a:ext cx="2182556" cy="2456901"/>
          </a:xfrm>
          <a:prstGeom prst="rect">
            <a:avLst/>
          </a:prstGeom>
          <a:ln w="317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49331" y="5628438"/>
            <a:ext cx="7645339" cy="923331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marL="285750" lvl="0" indent="-285750" rtl="0">
              <a:buFont typeface="Arial"/>
              <a:buChar char="•"/>
            </a:pPr>
            <a:r>
              <a:t>METH có cấu trúc tương tự với chất dẫn truyền thần kinh catecholamine (dopamine, norepinephrine)</a:t>
            </a:r>
          </a:p>
          <a:p>
            <a:pPr marL="285750" lvl="0" indent="-285750" rtl="0">
              <a:buFont typeface="Arial"/>
              <a:buChar char="•"/>
            </a:pPr>
            <a:r>
              <a:t>Có thể được tổng hợp từ Ephedrine/Pseudoephedrine (thuốc cảm)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lvl="0" rtl="0"/>
            <a:r>
              <a:t>Ba dạng methamphetamine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28650" y="5078976"/>
            <a:ext cx="7886700" cy="1081180"/>
          </a:xfrm>
          <a:prstGeom prst="rect">
            <a:avLst/>
          </a:prstGeom>
        </p:spPr>
        <p:txBody>
          <a:bodyPr/>
          <a:lstStyle>
            <a:lvl1pPr lvl="0" rtl="0">
              <a:defRPr/>
            </a:lvl1pPr>
          </a:lstStyle>
          <a:p>
            <a:pPr marL="0" lvl="0" indent="0" rtl="0">
              <a:buNone/>
            </a:pPr>
            <a:r>
              <a:t>Dạng tinh thể có độ tinh khiết cao nhất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 l="11836" t="5599" r="10101" b="19229"/>
          <a:stretch>
            <a:fillRect/>
          </a:stretch>
        </p:blipFill>
        <p:spPr>
          <a:xfrm>
            <a:off x="3066270" y="1870916"/>
            <a:ext cx="2823100" cy="2009472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256829" y="1870916"/>
            <a:ext cx="2887171" cy="200947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>
            <a:lvl1pPr lvl="0" rtl="0">
              <a:defRPr/>
            </a:lvl1pPr>
          </a:lstStyle>
          <a:p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628650" y="4003829"/>
            <a:ext cx="1359948" cy="646331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algn="ctr" rtl="0"/>
            <a:r>
              <a:t>Tinh thể</a:t>
            </a:r>
          </a:p>
          <a:p>
            <a:pPr lvl="0" algn="ctr" rtl="0"/>
            <a:r>
              <a:t>(ma túy đá)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86074" y="4003829"/>
            <a:ext cx="665826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algn="ctr" rtl="0"/>
            <a:r>
              <a:t>Bột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67500" y="4060615"/>
            <a:ext cx="1021898" cy="369332"/>
          </a:xfrm>
          <a:prstGeom prst="rect">
            <a:avLst/>
          </a:prstGeom>
          <a:noFill/>
        </p:spPr>
        <p:txBody>
          <a:bodyPr wrap="square"/>
          <a:lstStyle>
            <a:lvl1pPr lvl="0" rtl="0">
              <a:defRPr/>
            </a:lvl1pPr>
          </a:lstStyle>
          <a:p>
            <a:pPr lvl="0" algn="ctr" rtl="0"/>
            <a:r>
              <a:t>Viên nén</a:t>
            </a:r>
          </a:p>
        </p:txBody>
      </p:sp>
      <p:pic>
        <p:nvPicPr>
          <p:cNvPr id="10" name="Picture 9"/>
          <p:cNvPicPr/>
          <p:nvPr/>
        </p:nvPicPr>
        <p:blipFill>
          <a:blip r:embed="rId5"/>
          <a:srcRect l="8843" t="13641" r="8843" b="11791"/>
          <a:stretch>
            <a:fillRect/>
          </a:stretch>
        </p:blipFill>
        <p:spPr>
          <a:xfrm>
            <a:off x="0" y="1899515"/>
            <a:ext cx="2698812" cy="1980873"/>
          </a:xfrm>
          <a:prstGeom prst="rect">
            <a:avLst/>
          </a:prstGeom>
          <a:noFill/>
          <a:ln w="19050">
            <a:solidFill>
              <a:srgbClr val="FF0000"/>
            </a:solidFill>
            <a:miter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2919</Words>
  <Application>Microsoft Office PowerPoint</Application>
  <PresentationFormat>On-screen Show (4:3)</PresentationFormat>
  <Paragraphs>308</Paragraphs>
  <Slides>41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Wingdings</vt:lpstr>
      <vt:lpstr>Office Theme</vt:lpstr>
      <vt:lpstr>Methamphetamine</vt:lpstr>
      <vt:lpstr>Nội dung</vt:lpstr>
      <vt:lpstr>Giới thiệu</vt:lpstr>
      <vt:lpstr>Chất kích thích dạng amphetamine Amphetamine-Type Stimulant (ATS)</vt:lpstr>
      <vt:lpstr>Lịch sử</vt:lpstr>
      <vt:lpstr>Các “đại dịch” METH</vt:lpstr>
      <vt:lpstr>METH tại Việt Nam</vt:lpstr>
      <vt:lpstr>Cấu trúc hóa học</vt:lpstr>
      <vt:lpstr>Ba dạng methamphetamine</vt:lpstr>
      <vt:lpstr>Cơ chế tác động</vt:lpstr>
      <vt:lpstr>Dược lí của METH</vt:lpstr>
      <vt:lpstr>Đường sử dụng</vt:lpstr>
      <vt:lpstr>Kiểu sử dụng</vt:lpstr>
      <vt:lpstr>Tác dụng tâm lí của METH</vt:lpstr>
      <vt:lpstr>Tác dụng sinh lí của METH</vt:lpstr>
      <vt:lpstr>Lý do sử dụng METH</vt:lpstr>
      <vt:lpstr>Nhiễm độc METH (liều cao)</vt:lpstr>
      <vt:lpstr>Sử dụng METH lâu dài</vt:lpstr>
      <vt:lpstr>METH và tình dục</vt:lpstr>
      <vt:lpstr>METH và điều trị methadone</vt:lpstr>
      <vt:lpstr>METH không chỉ là METH</vt:lpstr>
      <vt:lpstr>Nghiện METH</vt:lpstr>
      <vt:lpstr>Diễn tiến bệnh lí nghiện chất</vt:lpstr>
      <vt:lpstr>Hội chứng cai METH</vt:lpstr>
      <vt:lpstr>Loạn thần do METH</vt:lpstr>
      <vt:lpstr>Loạn thần do METH và nghiện METH là 2 bệnh khác nhau</vt:lpstr>
      <vt:lpstr>METH và HIV</vt:lpstr>
      <vt:lpstr>Bệnh nhân HIV sử dụng METH</vt:lpstr>
      <vt:lpstr>METH gia tăng lây truyền HIV</vt:lpstr>
      <vt:lpstr>METH và diễn tiến HIV</vt:lpstr>
      <vt:lpstr>METH và HIV diễn tiến nhanh</vt:lpstr>
      <vt:lpstr>HIV và METH đều hại não</vt:lpstr>
      <vt:lpstr>METH và điều trị HIV</vt:lpstr>
      <vt:lpstr>METH và thuốc PI</vt:lpstr>
      <vt:lpstr>Tác hại khác liên quan HIV</vt:lpstr>
      <vt:lpstr>Điều trị lạm dụng METH</vt:lpstr>
      <vt:lpstr>Điều trị lạm dụng METH (tiếp theo)</vt:lpstr>
      <vt:lpstr>Điều trị RL tâm thần do METH</vt:lpstr>
      <vt:lpstr>KẾT LUẬN</vt:lpstr>
      <vt:lpstr>Khuyến nghị</vt:lpstr>
      <vt:lpstr>Tài liệu tham khảo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Methamphetamine</dc:title>
  <dc:creator>nschitrung;dr.phgthao</dc:creator>
  <cp:lastModifiedBy>VHATTC-UMP-VI</cp:lastModifiedBy>
  <cp:revision>3</cp:revision>
  <dcterms:modified xsi:type="dcterms:W3CDTF">2019-02-20T08:13:13Z</dcterms:modified>
</cp:coreProperties>
</file>