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0"/>
  </p:notesMasterIdLst>
  <p:sldIdLst>
    <p:sldId id="292" r:id="rId3"/>
    <p:sldId id="259" r:id="rId4"/>
    <p:sldId id="257" r:id="rId5"/>
    <p:sldId id="286" r:id="rId6"/>
    <p:sldId id="283" r:id="rId7"/>
    <p:sldId id="262" r:id="rId8"/>
    <p:sldId id="263" r:id="rId9"/>
    <p:sldId id="264" r:id="rId10"/>
    <p:sldId id="265" r:id="rId11"/>
    <p:sldId id="266" r:id="rId12"/>
    <p:sldId id="293" r:id="rId13"/>
    <p:sldId id="261" r:id="rId14"/>
    <p:sldId id="290" r:id="rId15"/>
    <p:sldId id="267" r:id="rId16"/>
    <p:sldId id="268" r:id="rId17"/>
    <p:sldId id="269" r:id="rId18"/>
    <p:sldId id="270" r:id="rId19"/>
    <p:sldId id="276" r:id="rId20"/>
    <p:sldId id="279" r:id="rId21"/>
    <p:sldId id="287" r:id="rId22"/>
    <p:sldId id="288" r:id="rId23"/>
    <p:sldId id="291" r:id="rId24"/>
    <p:sldId id="271" r:id="rId25"/>
    <p:sldId id="285" r:id="rId26"/>
    <p:sldId id="272" r:id="rId27"/>
    <p:sldId id="274" r:id="rId28"/>
    <p:sldId id="277"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23" autoAdjust="0"/>
    <p:restoredTop sz="94660"/>
  </p:normalViewPr>
  <p:slideViewPr>
    <p:cSldViewPr snapToGrid="0">
      <p:cViewPr varScale="1">
        <p:scale>
          <a:sx n="111" d="100"/>
          <a:sy n="111" d="100"/>
        </p:scale>
        <p:origin x="113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3D1D45-3841-49BE-ABDA-E7FAB07E04AB}" type="doc">
      <dgm:prSet loTypeId="urn:microsoft.com/office/officeart/2005/8/layout/vList6" loCatId="list" qsTypeId="urn:microsoft.com/office/officeart/2005/8/quickstyle/simple1" qsCatId="simple" csTypeId="urn:microsoft.com/office/officeart/2005/8/colors/accent1_2" csCatId="accent1" phldr="1"/>
      <dgm:spPr/>
    </dgm:pt>
    <dgm:pt modelId="{1D11122D-6F6C-4A4D-BD0E-5C5FCA98DD1D}">
      <dgm:prSet phldrT="[Text]"/>
      <dgm:spPr/>
      <dgm:t>
        <a:bodyPr/>
        <a:lstStyle/>
        <a:p>
          <a:r>
            <a:rPr lang="en-US" dirty="0" err="1"/>
            <a:t>Luật</a:t>
          </a:r>
          <a:r>
            <a:rPr lang="en-US" dirty="0"/>
            <a:t> </a:t>
          </a:r>
          <a:r>
            <a:rPr lang="en-US" dirty="0" err="1"/>
            <a:t>pháp</a:t>
          </a:r>
          <a:endParaRPr lang="en-US" dirty="0"/>
        </a:p>
      </dgm:t>
    </dgm:pt>
    <dgm:pt modelId="{DC462E9E-E65B-42A8-9CE9-1380300D1F33}" type="parTrans" cxnId="{2E2E5A9F-C596-4193-9E01-91B66E986FB2}">
      <dgm:prSet/>
      <dgm:spPr/>
      <dgm:t>
        <a:bodyPr/>
        <a:lstStyle/>
        <a:p>
          <a:endParaRPr lang="en-US"/>
        </a:p>
      </dgm:t>
    </dgm:pt>
    <dgm:pt modelId="{925A7D58-9459-4158-B27D-265BB2EA4248}" type="sibTrans" cxnId="{2E2E5A9F-C596-4193-9E01-91B66E986FB2}">
      <dgm:prSet/>
      <dgm:spPr/>
      <dgm:t>
        <a:bodyPr/>
        <a:lstStyle/>
        <a:p>
          <a:endParaRPr lang="en-US"/>
        </a:p>
      </dgm:t>
    </dgm:pt>
    <dgm:pt modelId="{497277F7-B55A-4516-98BB-D438CA8BF675}">
      <dgm:prSet phldrT="[Text]"/>
      <dgm:spPr/>
      <dgm:t>
        <a:bodyPr/>
        <a:lstStyle/>
        <a:p>
          <a:r>
            <a:rPr lang="en-US" dirty="0" err="1"/>
            <a:t>Tác</a:t>
          </a:r>
          <a:r>
            <a:rPr lang="en-US" dirty="0"/>
            <a:t> </a:t>
          </a:r>
          <a:r>
            <a:rPr lang="en-US" dirty="0" err="1"/>
            <a:t>động</a:t>
          </a:r>
          <a:r>
            <a:rPr lang="en-US" dirty="0"/>
            <a:t> </a:t>
          </a:r>
          <a:r>
            <a:rPr lang="en-US" dirty="0" err="1"/>
            <a:t>não</a:t>
          </a:r>
          <a:r>
            <a:rPr lang="en-US" dirty="0"/>
            <a:t> </a:t>
          </a:r>
          <a:r>
            <a:rPr lang="en-US" dirty="0" err="1"/>
            <a:t>bộ</a:t>
          </a:r>
          <a:r>
            <a:rPr lang="en-US" dirty="0"/>
            <a:t>, </a:t>
          </a:r>
          <a:r>
            <a:rPr lang="en-US" dirty="0" err="1"/>
            <a:t>hành</a:t>
          </a:r>
          <a:r>
            <a:rPr lang="en-US" dirty="0"/>
            <a:t> vi</a:t>
          </a:r>
        </a:p>
      </dgm:t>
    </dgm:pt>
    <dgm:pt modelId="{BE7D8768-95F7-49EB-8C05-2A9BE305F28C}" type="parTrans" cxnId="{64568777-E949-40CD-A01F-CCE9648F5DA7}">
      <dgm:prSet/>
      <dgm:spPr/>
      <dgm:t>
        <a:bodyPr/>
        <a:lstStyle/>
        <a:p>
          <a:endParaRPr lang="en-US"/>
        </a:p>
      </dgm:t>
    </dgm:pt>
    <dgm:pt modelId="{E0829D96-83CC-4E94-A7C1-DA616D25A666}" type="sibTrans" cxnId="{64568777-E949-40CD-A01F-CCE9648F5DA7}">
      <dgm:prSet/>
      <dgm:spPr/>
      <dgm:t>
        <a:bodyPr/>
        <a:lstStyle/>
        <a:p>
          <a:endParaRPr lang="en-US"/>
        </a:p>
      </dgm:t>
    </dgm:pt>
    <dgm:pt modelId="{7585DE63-E7F4-4843-B3E7-B0C7DFF563BF}">
      <dgm:prSet phldrT="[Text]"/>
      <dgm:spPr/>
      <dgm:t>
        <a:bodyPr/>
        <a:lstStyle/>
        <a:p>
          <a:r>
            <a:rPr lang="en-US" dirty="0" err="1"/>
            <a:t>Nguồn</a:t>
          </a:r>
          <a:r>
            <a:rPr lang="en-US" dirty="0"/>
            <a:t> </a:t>
          </a:r>
          <a:r>
            <a:rPr lang="en-US" dirty="0" err="1"/>
            <a:t>gốc</a:t>
          </a:r>
          <a:endParaRPr lang="en-US" dirty="0"/>
        </a:p>
      </dgm:t>
    </dgm:pt>
    <dgm:pt modelId="{FBC5C027-D974-42CE-93CF-E1DF9A26BA56}" type="parTrans" cxnId="{D09A55CB-EADD-429B-BBEB-8AE0B4A68EB0}">
      <dgm:prSet/>
      <dgm:spPr/>
      <dgm:t>
        <a:bodyPr/>
        <a:lstStyle/>
        <a:p>
          <a:endParaRPr lang="en-US"/>
        </a:p>
      </dgm:t>
    </dgm:pt>
    <dgm:pt modelId="{F838DE76-3822-48C5-9622-5A57B089E71A}" type="sibTrans" cxnId="{D09A55CB-EADD-429B-BBEB-8AE0B4A68EB0}">
      <dgm:prSet/>
      <dgm:spPr/>
      <dgm:t>
        <a:bodyPr/>
        <a:lstStyle/>
        <a:p>
          <a:endParaRPr lang="en-US"/>
        </a:p>
      </dgm:t>
    </dgm:pt>
    <dgm:pt modelId="{1DC230F0-5241-4092-AC15-0E2BE9DBFFC3}">
      <dgm:prSet/>
      <dgm:spPr/>
      <dgm:t>
        <a:bodyPr/>
        <a:lstStyle/>
        <a:p>
          <a:r>
            <a:rPr lang="en-US" dirty="0" err="1"/>
            <a:t>Hợp</a:t>
          </a:r>
          <a:r>
            <a:rPr lang="en-US" dirty="0"/>
            <a:t> </a:t>
          </a:r>
          <a:r>
            <a:rPr lang="en-US" dirty="0" err="1"/>
            <a:t>pháp</a:t>
          </a:r>
          <a:r>
            <a:rPr lang="en-US" dirty="0"/>
            <a:t> # </a:t>
          </a:r>
          <a:r>
            <a:rPr lang="en-US" dirty="0" err="1"/>
            <a:t>bất</a:t>
          </a:r>
          <a:r>
            <a:rPr lang="en-US" dirty="0"/>
            <a:t> </a:t>
          </a:r>
          <a:r>
            <a:rPr lang="en-US" dirty="0" err="1"/>
            <a:t>hợp</a:t>
          </a:r>
          <a:r>
            <a:rPr lang="en-US" dirty="0"/>
            <a:t> </a:t>
          </a:r>
          <a:r>
            <a:rPr lang="en-US" dirty="0" err="1"/>
            <a:t>pháp</a:t>
          </a:r>
          <a:endParaRPr lang="en-US" dirty="0"/>
        </a:p>
      </dgm:t>
    </dgm:pt>
    <dgm:pt modelId="{C21ECC88-65E9-44E5-85D8-C524516866FB}" type="parTrans" cxnId="{9E361317-A6AD-4445-9B9F-D3B8D23A998A}">
      <dgm:prSet/>
      <dgm:spPr/>
    </dgm:pt>
    <dgm:pt modelId="{DA5B62E1-39E4-4F29-99D6-94EC532AA340}" type="sibTrans" cxnId="{9E361317-A6AD-4445-9B9F-D3B8D23A998A}">
      <dgm:prSet/>
      <dgm:spPr/>
    </dgm:pt>
    <dgm:pt modelId="{54201843-961E-4650-A551-FF9953E9DC71}">
      <dgm:prSet/>
      <dgm:spPr/>
      <dgm:t>
        <a:bodyPr/>
        <a:lstStyle/>
        <a:p>
          <a:r>
            <a:rPr lang="en-US" dirty="0" err="1"/>
            <a:t>Khích</a:t>
          </a:r>
          <a:r>
            <a:rPr lang="en-US" dirty="0"/>
            <a:t> </a:t>
          </a:r>
          <a:r>
            <a:rPr lang="en-US" dirty="0" err="1"/>
            <a:t>thần</a:t>
          </a:r>
          <a:r>
            <a:rPr lang="en-US" dirty="0"/>
            <a:t>, </a:t>
          </a:r>
          <a:r>
            <a:rPr lang="en-US" dirty="0" err="1"/>
            <a:t>yên</a:t>
          </a:r>
          <a:r>
            <a:rPr lang="en-US" dirty="0"/>
            <a:t> </a:t>
          </a:r>
          <a:r>
            <a:rPr lang="en-US" dirty="0" err="1"/>
            <a:t>dịu</a:t>
          </a:r>
          <a:r>
            <a:rPr lang="en-US" dirty="0"/>
            <a:t>, </a:t>
          </a:r>
          <a:r>
            <a:rPr lang="en-US" dirty="0" err="1"/>
            <a:t>ảo</a:t>
          </a:r>
          <a:r>
            <a:rPr lang="en-US" dirty="0"/>
            <a:t> </a:t>
          </a:r>
          <a:r>
            <a:rPr lang="en-US" dirty="0" err="1"/>
            <a:t>giác</a:t>
          </a:r>
          <a:endParaRPr lang="en-US" dirty="0"/>
        </a:p>
      </dgm:t>
    </dgm:pt>
    <dgm:pt modelId="{5F46AC21-3B62-4C97-BA47-3FCDA9A56DED}" type="parTrans" cxnId="{0D8FC36C-C594-4148-8512-6294849E2251}">
      <dgm:prSet/>
      <dgm:spPr/>
    </dgm:pt>
    <dgm:pt modelId="{3062A92E-BDC5-44CA-8426-8BE588A58F87}" type="sibTrans" cxnId="{0D8FC36C-C594-4148-8512-6294849E2251}">
      <dgm:prSet/>
      <dgm:spPr/>
    </dgm:pt>
    <dgm:pt modelId="{84D81976-0ED7-4178-B480-EF701ECA2719}">
      <dgm:prSet/>
      <dgm:spPr/>
      <dgm:t>
        <a:bodyPr/>
        <a:lstStyle/>
        <a:p>
          <a:r>
            <a:rPr lang="en-US" dirty="0" err="1"/>
            <a:t>Tự</a:t>
          </a:r>
          <a:r>
            <a:rPr lang="en-US" dirty="0"/>
            <a:t> </a:t>
          </a:r>
          <a:r>
            <a:rPr lang="en-US" dirty="0" err="1"/>
            <a:t>nhiên</a:t>
          </a:r>
          <a:r>
            <a:rPr lang="en-US" dirty="0"/>
            <a:t>, </a:t>
          </a:r>
          <a:r>
            <a:rPr lang="en-US" dirty="0" err="1"/>
            <a:t>tổng</a:t>
          </a:r>
          <a:r>
            <a:rPr lang="en-US" dirty="0"/>
            <a:t> </a:t>
          </a:r>
          <a:r>
            <a:rPr lang="en-US" dirty="0" err="1"/>
            <a:t>hợp</a:t>
          </a:r>
          <a:r>
            <a:rPr lang="en-US" dirty="0"/>
            <a:t>, </a:t>
          </a:r>
          <a:r>
            <a:rPr lang="en-US" dirty="0" err="1"/>
            <a:t>bán</a:t>
          </a:r>
          <a:r>
            <a:rPr lang="en-US" dirty="0"/>
            <a:t> </a:t>
          </a:r>
          <a:r>
            <a:rPr lang="en-US" dirty="0" err="1"/>
            <a:t>tổng</a:t>
          </a:r>
          <a:r>
            <a:rPr lang="en-US" dirty="0"/>
            <a:t> </a:t>
          </a:r>
          <a:r>
            <a:rPr lang="en-US" dirty="0" err="1"/>
            <a:t>hợp</a:t>
          </a:r>
          <a:endParaRPr lang="en-US" dirty="0"/>
        </a:p>
      </dgm:t>
    </dgm:pt>
    <dgm:pt modelId="{921FC59C-40F0-4A2B-9C2A-6C476EFD5940}" type="parTrans" cxnId="{9D02B90D-A46F-431D-8421-AC1F8FC31132}">
      <dgm:prSet/>
      <dgm:spPr/>
    </dgm:pt>
    <dgm:pt modelId="{FFA70D9F-1C18-4E6A-8B39-B72582CF9BF2}" type="sibTrans" cxnId="{9D02B90D-A46F-431D-8421-AC1F8FC31132}">
      <dgm:prSet/>
      <dgm:spPr/>
    </dgm:pt>
    <dgm:pt modelId="{DA8299B4-BF39-403B-B1BB-37A7307022B6}" type="pres">
      <dgm:prSet presAssocID="{D23D1D45-3841-49BE-ABDA-E7FAB07E04AB}" presName="Name0" presStyleCnt="0">
        <dgm:presLayoutVars>
          <dgm:dir/>
          <dgm:animLvl val="lvl"/>
          <dgm:resizeHandles/>
        </dgm:presLayoutVars>
      </dgm:prSet>
      <dgm:spPr/>
    </dgm:pt>
    <dgm:pt modelId="{2D919338-A3A3-4C4F-AA0E-8576AE688BA2}" type="pres">
      <dgm:prSet presAssocID="{1D11122D-6F6C-4A4D-BD0E-5C5FCA98DD1D}" presName="linNode" presStyleCnt="0"/>
      <dgm:spPr/>
    </dgm:pt>
    <dgm:pt modelId="{446F95D0-1DE9-462F-ABB7-F3F6554FBEB7}" type="pres">
      <dgm:prSet presAssocID="{1D11122D-6F6C-4A4D-BD0E-5C5FCA98DD1D}" presName="parentShp" presStyleLbl="node1" presStyleIdx="0" presStyleCnt="3">
        <dgm:presLayoutVars>
          <dgm:bulletEnabled val="1"/>
        </dgm:presLayoutVars>
      </dgm:prSet>
      <dgm:spPr/>
    </dgm:pt>
    <dgm:pt modelId="{4A8107C3-6ECD-4E40-AD62-6C396434A884}" type="pres">
      <dgm:prSet presAssocID="{1D11122D-6F6C-4A4D-BD0E-5C5FCA98DD1D}" presName="childShp" presStyleLbl="bgAccFollowNode1" presStyleIdx="0" presStyleCnt="3" custLinFactNeighborY="-9923">
        <dgm:presLayoutVars>
          <dgm:bulletEnabled val="1"/>
        </dgm:presLayoutVars>
      </dgm:prSet>
      <dgm:spPr/>
    </dgm:pt>
    <dgm:pt modelId="{E49CCBA7-3881-4785-B98B-C448B1235503}" type="pres">
      <dgm:prSet presAssocID="{925A7D58-9459-4158-B27D-265BB2EA4248}" presName="spacing" presStyleCnt="0"/>
      <dgm:spPr/>
    </dgm:pt>
    <dgm:pt modelId="{6D78FA2C-D8CB-49E9-888D-EC3AE7DA1E89}" type="pres">
      <dgm:prSet presAssocID="{497277F7-B55A-4516-98BB-D438CA8BF675}" presName="linNode" presStyleCnt="0"/>
      <dgm:spPr/>
    </dgm:pt>
    <dgm:pt modelId="{1EE39FD6-8474-499F-A0AA-DAA5CD529135}" type="pres">
      <dgm:prSet presAssocID="{497277F7-B55A-4516-98BB-D438CA8BF675}" presName="parentShp" presStyleLbl="node1" presStyleIdx="1" presStyleCnt="3">
        <dgm:presLayoutVars>
          <dgm:bulletEnabled val="1"/>
        </dgm:presLayoutVars>
      </dgm:prSet>
      <dgm:spPr/>
    </dgm:pt>
    <dgm:pt modelId="{2249B303-A918-4394-B1BB-57C7C0D18D84}" type="pres">
      <dgm:prSet presAssocID="{497277F7-B55A-4516-98BB-D438CA8BF675}" presName="childShp" presStyleLbl="bgAccFollowNode1" presStyleIdx="1" presStyleCnt="3">
        <dgm:presLayoutVars>
          <dgm:bulletEnabled val="1"/>
        </dgm:presLayoutVars>
      </dgm:prSet>
      <dgm:spPr/>
    </dgm:pt>
    <dgm:pt modelId="{B67F5DF9-5EC0-4D20-B0EC-B72347571C94}" type="pres">
      <dgm:prSet presAssocID="{E0829D96-83CC-4E94-A7C1-DA616D25A666}" presName="spacing" presStyleCnt="0"/>
      <dgm:spPr/>
    </dgm:pt>
    <dgm:pt modelId="{CC88CE16-6547-4C1F-82B0-4F5D11FB0608}" type="pres">
      <dgm:prSet presAssocID="{7585DE63-E7F4-4843-B3E7-B0C7DFF563BF}" presName="linNode" presStyleCnt="0"/>
      <dgm:spPr/>
    </dgm:pt>
    <dgm:pt modelId="{8E0F2941-F7DE-4712-B453-1E2F67E52397}" type="pres">
      <dgm:prSet presAssocID="{7585DE63-E7F4-4843-B3E7-B0C7DFF563BF}" presName="parentShp" presStyleLbl="node1" presStyleIdx="2" presStyleCnt="3">
        <dgm:presLayoutVars>
          <dgm:bulletEnabled val="1"/>
        </dgm:presLayoutVars>
      </dgm:prSet>
      <dgm:spPr/>
    </dgm:pt>
    <dgm:pt modelId="{CA023D38-AE27-47AB-B1D8-4F494041F7AC}" type="pres">
      <dgm:prSet presAssocID="{7585DE63-E7F4-4843-B3E7-B0C7DFF563BF}" presName="childShp" presStyleLbl="bgAccFollowNode1" presStyleIdx="2" presStyleCnt="3">
        <dgm:presLayoutVars>
          <dgm:bulletEnabled val="1"/>
        </dgm:presLayoutVars>
      </dgm:prSet>
      <dgm:spPr/>
    </dgm:pt>
  </dgm:ptLst>
  <dgm:cxnLst>
    <dgm:cxn modelId="{FF40A206-151C-438C-BD31-B269AF8BF0CA}" type="presOf" srcId="{1DC230F0-5241-4092-AC15-0E2BE9DBFFC3}" destId="{4A8107C3-6ECD-4E40-AD62-6C396434A884}" srcOrd="0" destOrd="0" presId="urn:microsoft.com/office/officeart/2005/8/layout/vList6"/>
    <dgm:cxn modelId="{9D02B90D-A46F-431D-8421-AC1F8FC31132}" srcId="{7585DE63-E7F4-4843-B3E7-B0C7DFF563BF}" destId="{84D81976-0ED7-4178-B480-EF701ECA2719}" srcOrd="0" destOrd="0" parTransId="{921FC59C-40F0-4A2B-9C2A-6C476EFD5940}" sibTransId="{FFA70D9F-1C18-4E6A-8B39-B72582CF9BF2}"/>
    <dgm:cxn modelId="{E3EC0517-FB11-4A32-B07B-F385BEAC8FDD}" type="presOf" srcId="{7585DE63-E7F4-4843-B3E7-B0C7DFF563BF}" destId="{8E0F2941-F7DE-4712-B453-1E2F67E52397}" srcOrd="0" destOrd="0" presId="urn:microsoft.com/office/officeart/2005/8/layout/vList6"/>
    <dgm:cxn modelId="{9E361317-A6AD-4445-9B9F-D3B8D23A998A}" srcId="{1D11122D-6F6C-4A4D-BD0E-5C5FCA98DD1D}" destId="{1DC230F0-5241-4092-AC15-0E2BE9DBFFC3}" srcOrd="0" destOrd="0" parTransId="{C21ECC88-65E9-44E5-85D8-C524516866FB}" sibTransId="{DA5B62E1-39E4-4F29-99D6-94EC532AA340}"/>
    <dgm:cxn modelId="{F5960822-99A5-4124-B77D-3C5F1FF25665}" type="presOf" srcId="{84D81976-0ED7-4178-B480-EF701ECA2719}" destId="{CA023D38-AE27-47AB-B1D8-4F494041F7AC}" srcOrd="0" destOrd="0" presId="urn:microsoft.com/office/officeart/2005/8/layout/vList6"/>
    <dgm:cxn modelId="{3D65625F-6223-4E26-A330-6791302E9D71}" type="presOf" srcId="{D23D1D45-3841-49BE-ABDA-E7FAB07E04AB}" destId="{DA8299B4-BF39-403B-B1BB-37A7307022B6}" srcOrd="0" destOrd="0" presId="urn:microsoft.com/office/officeart/2005/8/layout/vList6"/>
    <dgm:cxn modelId="{0D8FC36C-C594-4148-8512-6294849E2251}" srcId="{497277F7-B55A-4516-98BB-D438CA8BF675}" destId="{54201843-961E-4650-A551-FF9953E9DC71}" srcOrd="0" destOrd="0" parTransId="{5F46AC21-3B62-4C97-BA47-3FCDA9A56DED}" sibTransId="{3062A92E-BDC5-44CA-8426-8BE588A58F87}"/>
    <dgm:cxn modelId="{31FAEF75-9782-4F65-B8C3-D6C7191E1518}" type="presOf" srcId="{54201843-961E-4650-A551-FF9953E9DC71}" destId="{2249B303-A918-4394-B1BB-57C7C0D18D84}" srcOrd="0" destOrd="0" presId="urn:microsoft.com/office/officeart/2005/8/layout/vList6"/>
    <dgm:cxn modelId="{64568777-E949-40CD-A01F-CCE9648F5DA7}" srcId="{D23D1D45-3841-49BE-ABDA-E7FAB07E04AB}" destId="{497277F7-B55A-4516-98BB-D438CA8BF675}" srcOrd="1" destOrd="0" parTransId="{BE7D8768-95F7-49EB-8C05-2A9BE305F28C}" sibTransId="{E0829D96-83CC-4E94-A7C1-DA616D25A666}"/>
    <dgm:cxn modelId="{54A13C79-C5AC-4D14-B855-030F1757B06D}" type="presOf" srcId="{497277F7-B55A-4516-98BB-D438CA8BF675}" destId="{1EE39FD6-8474-499F-A0AA-DAA5CD529135}" srcOrd="0" destOrd="0" presId="urn:microsoft.com/office/officeart/2005/8/layout/vList6"/>
    <dgm:cxn modelId="{7E52DC8E-52EC-4A10-A72C-EE893F219520}" type="presOf" srcId="{1D11122D-6F6C-4A4D-BD0E-5C5FCA98DD1D}" destId="{446F95D0-1DE9-462F-ABB7-F3F6554FBEB7}" srcOrd="0" destOrd="0" presId="urn:microsoft.com/office/officeart/2005/8/layout/vList6"/>
    <dgm:cxn modelId="{2E2E5A9F-C596-4193-9E01-91B66E986FB2}" srcId="{D23D1D45-3841-49BE-ABDA-E7FAB07E04AB}" destId="{1D11122D-6F6C-4A4D-BD0E-5C5FCA98DD1D}" srcOrd="0" destOrd="0" parTransId="{DC462E9E-E65B-42A8-9CE9-1380300D1F33}" sibTransId="{925A7D58-9459-4158-B27D-265BB2EA4248}"/>
    <dgm:cxn modelId="{D09A55CB-EADD-429B-BBEB-8AE0B4A68EB0}" srcId="{D23D1D45-3841-49BE-ABDA-E7FAB07E04AB}" destId="{7585DE63-E7F4-4843-B3E7-B0C7DFF563BF}" srcOrd="2" destOrd="0" parTransId="{FBC5C027-D974-42CE-93CF-E1DF9A26BA56}" sibTransId="{F838DE76-3822-48C5-9622-5A57B089E71A}"/>
    <dgm:cxn modelId="{5B710E07-39B3-4BF0-A3C1-B0D61B00CBD1}" type="presParOf" srcId="{DA8299B4-BF39-403B-B1BB-37A7307022B6}" destId="{2D919338-A3A3-4C4F-AA0E-8576AE688BA2}" srcOrd="0" destOrd="0" presId="urn:microsoft.com/office/officeart/2005/8/layout/vList6"/>
    <dgm:cxn modelId="{9ACBBCFD-6615-4489-A988-4D7082DB38CE}" type="presParOf" srcId="{2D919338-A3A3-4C4F-AA0E-8576AE688BA2}" destId="{446F95D0-1DE9-462F-ABB7-F3F6554FBEB7}" srcOrd="0" destOrd="0" presId="urn:microsoft.com/office/officeart/2005/8/layout/vList6"/>
    <dgm:cxn modelId="{A5341175-E96E-4D97-9BFF-A4DCA619159F}" type="presParOf" srcId="{2D919338-A3A3-4C4F-AA0E-8576AE688BA2}" destId="{4A8107C3-6ECD-4E40-AD62-6C396434A884}" srcOrd="1" destOrd="0" presId="urn:microsoft.com/office/officeart/2005/8/layout/vList6"/>
    <dgm:cxn modelId="{28E42A23-3383-4C06-A702-86C7F9DFED12}" type="presParOf" srcId="{DA8299B4-BF39-403B-B1BB-37A7307022B6}" destId="{E49CCBA7-3881-4785-B98B-C448B1235503}" srcOrd="1" destOrd="0" presId="urn:microsoft.com/office/officeart/2005/8/layout/vList6"/>
    <dgm:cxn modelId="{4F44344F-5E5C-4857-9000-7855D63EB7A9}" type="presParOf" srcId="{DA8299B4-BF39-403B-B1BB-37A7307022B6}" destId="{6D78FA2C-D8CB-49E9-888D-EC3AE7DA1E89}" srcOrd="2" destOrd="0" presId="urn:microsoft.com/office/officeart/2005/8/layout/vList6"/>
    <dgm:cxn modelId="{CCCFD6A6-D896-45F3-B88B-B1195B3379E6}" type="presParOf" srcId="{6D78FA2C-D8CB-49E9-888D-EC3AE7DA1E89}" destId="{1EE39FD6-8474-499F-A0AA-DAA5CD529135}" srcOrd="0" destOrd="0" presId="urn:microsoft.com/office/officeart/2005/8/layout/vList6"/>
    <dgm:cxn modelId="{AEAAC40E-EA93-4059-8A89-2F9DD8094AF4}" type="presParOf" srcId="{6D78FA2C-D8CB-49E9-888D-EC3AE7DA1E89}" destId="{2249B303-A918-4394-B1BB-57C7C0D18D84}" srcOrd="1" destOrd="0" presId="urn:microsoft.com/office/officeart/2005/8/layout/vList6"/>
    <dgm:cxn modelId="{A9E860E5-0059-4A3E-B1C6-6C634EFAA261}" type="presParOf" srcId="{DA8299B4-BF39-403B-B1BB-37A7307022B6}" destId="{B67F5DF9-5EC0-4D20-B0EC-B72347571C94}" srcOrd="3" destOrd="0" presId="urn:microsoft.com/office/officeart/2005/8/layout/vList6"/>
    <dgm:cxn modelId="{A07ADEB2-A269-4D13-B48E-94AA612256F3}" type="presParOf" srcId="{DA8299B4-BF39-403B-B1BB-37A7307022B6}" destId="{CC88CE16-6547-4C1F-82B0-4F5D11FB0608}" srcOrd="4" destOrd="0" presId="urn:microsoft.com/office/officeart/2005/8/layout/vList6"/>
    <dgm:cxn modelId="{29421A94-6F82-48AE-909C-332C8996BA47}" type="presParOf" srcId="{CC88CE16-6547-4C1F-82B0-4F5D11FB0608}" destId="{8E0F2941-F7DE-4712-B453-1E2F67E52397}" srcOrd="0" destOrd="0" presId="urn:microsoft.com/office/officeart/2005/8/layout/vList6"/>
    <dgm:cxn modelId="{D27CF064-7829-4200-9A80-FD5281801EB2}" type="presParOf" srcId="{CC88CE16-6547-4C1F-82B0-4F5D11FB0608}" destId="{CA023D38-AE27-47AB-B1D8-4F494041F7AC}"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107C3-6ECD-4E40-AD62-6C396434A884}">
      <dsp:nvSpPr>
        <dsp:cNvPr id="0" name=""/>
        <dsp:cNvSpPr/>
      </dsp:nvSpPr>
      <dsp:spPr>
        <a:xfrm>
          <a:off x="3154679" y="0"/>
          <a:ext cx="4732020" cy="101984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n-US" sz="2600" kern="1200" dirty="0" err="1"/>
            <a:t>Hợp</a:t>
          </a:r>
          <a:r>
            <a:rPr lang="en-US" sz="2600" kern="1200" dirty="0"/>
            <a:t> </a:t>
          </a:r>
          <a:r>
            <a:rPr lang="en-US" sz="2600" kern="1200" dirty="0" err="1"/>
            <a:t>pháp</a:t>
          </a:r>
          <a:r>
            <a:rPr lang="en-US" sz="2600" kern="1200" dirty="0"/>
            <a:t> # </a:t>
          </a:r>
          <a:r>
            <a:rPr lang="en-US" sz="2600" kern="1200" dirty="0" err="1"/>
            <a:t>bất</a:t>
          </a:r>
          <a:r>
            <a:rPr lang="en-US" sz="2600" kern="1200" dirty="0"/>
            <a:t> </a:t>
          </a:r>
          <a:r>
            <a:rPr lang="en-US" sz="2600" kern="1200" dirty="0" err="1"/>
            <a:t>hợp</a:t>
          </a:r>
          <a:r>
            <a:rPr lang="en-US" sz="2600" kern="1200" dirty="0"/>
            <a:t> </a:t>
          </a:r>
          <a:r>
            <a:rPr lang="en-US" sz="2600" kern="1200" dirty="0" err="1"/>
            <a:t>pháp</a:t>
          </a:r>
          <a:endParaRPr lang="en-US" sz="2600" kern="1200" dirty="0"/>
        </a:p>
      </dsp:txBody>
      <dsp:txXfrm>
        <a:off x="3154679" y="127481"/>
        <a:ext cx="4349579" cy="764883"/>
      </dsp:txXfrm>
    </dsp:sp>
    <dsp:sp modelId="{446F95D0-1DE9-462F-ABB7-F3F6554FBEB7}">
      <dsp:nvSpPr>
        <dsp:cNvPr id="0" name=""/>
        <dsp:cNvSpPr/>
      </dsp:nvSpPr>
      <dsp:spPr>
        <a:xfrm>
          <a:off x="0" y="0"/>
          <a:ext cx="3154680" cy="1019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US" sz="2900" kern="1200" dirty="0" err="1"/>
            <a:t>Luật</a:t>
          </a:r>
          <a:r>
            <a:rPr lang="en-US" sz="2900" kern="1200" dirty="0"/>
            <a:t> </a:t>
          </a:r>
          <a:r>
            <a:rPr lang="en-US" sz="2900" kern="1200" dirty="0" err="1"/>
            <a:t>pháp</a:t>
          </a:r>
          <a:endParaRPr lang="en-US" sz="2900" kern="1200" dirty="0"/>
        </a:p>
      </dsp:txBody>
      <dsp:txXfrm>
        <a:off x="49785" y="49785"/>
        <a:ext cx="3055110" cy="920274"/>
      </dsp:txXfrm>
    </dsp:sp>
    <dsp:sp modelId="{2249B303-A918-4394-B1BB-57C7C0D18D84}">
      <dsp:nvSpPr>
        <dsp:cNvPr id="0" name=""/>
        <dsp:cNvSpPr/>
      </dsp:nvSpPr>
      <dsp:spPr>
        <a:xfrm>
          <a:off x="3154679" y="1121829"/>
          <a:ext cx="4732020" cy="101984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n-US" sz="2600" kern="1200" dirty="0" err="1"/>
            <a:t>Khích</a:t>
          </a:r>
          <a:r>
            <a:rPr lang="en-US" sz="2600" kern="1200" dirty="0"/>
            <a:t> </a:t>
          </a:r>
          <a:r>
            <a:rPr lang="en-US" sz="2600" kern="1200" dirty="0" err="1"/>
            <a:t>thần</a:t>
          </a:r>
          <a:r>
            <a:rPr lang="en-US" sz="2600" kern="1200" dirty="0"/>
            <a:t>, </a:t>
          </a:r>
          <a:r>
            <a:rPr lang="en-US" sz="2600" kern="1200" dirty="0" err="1"/>
            <a:t>yên</a:t>
          </a:r>
          <a:r>
            <a:rPr lang="en-US" sz="2600" kern="1200" dirty="0"/>
            <a:t> </a:t>
          </a:r>
          <a:r>
            <a:rPr lang="en-US" sz="2600" kern="1200" dirty="0" err="1"/>
            <a:t>dịu</a:t>
          </a:r>
          <a:r>
            <a:rPr lang="en-US" sz="2600" kern="1200" dirty="0"/>
            <a:t>, </a:t>
          </a:r>
          <a:r>
            <a:rPr lang="en-US" sz="2600" kern="1200" dirty="0" err="1"/>
            <a:t>ảo</a:t>
          </a:r>
          <a:r>
            <a:rPr lang="en-US" sz="2600" kern="1200" dirty="0"/>
            <a:t> </a:t>
          </a:r>
          <a:r>
            <a:rPr lang="en-US" sz="2600" kern="1200" dirty="0" err="1"/>
            <a:t>giác</a:t>
          </a:r>
          <a:endParaRPr lang="en-US" sz="2600" kern="1200" dirty="0"/>
        </a:p>
      </dsp:txBody>
      <dsp:txXfrm>
        <a:off x="3154679" y="1249310"/>
        <a:ext cx="4349579" cy="764883"/>
      </dsp:txXfrm>
    </dsp:sp>
    <dsp:sp modelId="{1EE39FD6-8474-499F-A0AA-DAA5CD529135}">
      <dsp:nvSpPr>
        <dsp:cNvPr id="0" name=""/>
        <dsp:cNvSpPr/>
      </dsp:nvSpPr>
      <dsp:spPr>
        <a:xfrm>
          <a:off x="0" y="1121829"/>
          <a:ext cx="3154680" cy="1019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US" sz="2900" kern="1200" dirty="0" err="1"/>
            <a:t>Tác</a:t>
          </a:r>
          <a:r>
            <a:rPr lang="en-US" sz="2900" kern="1200" dirty="0"/>
            <a:t> </a:t>
          </a:r>
          <a:r>
            <a:rPr lang="en-US" sz="2900" kern="1200" dirty="0" err="1"/>
            <a:t>động</a:t>
          </a:r>
          <a:r>
            <a:rPr lang="en-US" sz="2900" kern="1200" dirty="0"/>
            <a:t> </a:t>
          </a:r>
          <a:r>
            <a:rPr lang="en-US" sz="2900" kern="1200" dirty="0" err="1"/>
            <a:t>não</a:t>
          </a:r>
          <a:r>
            <a:rPr lang="en-US" sz="2900" kern="1200" dirty="0"/>
            <a:t> </a:t>
          </a:r>
          <a:r>
            <a:rPr lang="en-US" sz="2900" kern="1200" dirty="0" err="1"/>
            <a:t>bộ</a:t>
          </a:r>
          <a:r>
            <a:rPr lang="en-US" sz="2900" kern="1200" dirty="0"/>
            <a:t>, </a:t>
          </a:r>
          <a:r>
            <a:rPr lang="en-US" sz="2900" kern="1200" dirty="0" err="1"/>
            <a:t>hành</a:t>
          </a:r>
          <a:r>
            <a:rPr lang="en-US" sz="2900" kern="1200" dirty="0"/>
            <a:t> vi</a:t>
          </a:r>
        </a:p>
      </dsp:txBody>
      <dsp:txXfrm>
        <a:off x="49785" y="1171614"/>
        <a:ext cx="3055110" cy="920274"/>
      </dsp:txXfrm>
    </dsp:sp>
    <dsp:sp modelId="{CA023D38-AE27-47AB-B1D8-4F494041F7AC}">
      <dsp:nvSpPr>
        <dsp:cNvPr id="0" name=""/>
        <dsp:cNvSpPr/>
      </dsp:nvSpPr>
      <dsp:spPr>
        <a:xfrm>
          <a:off x="3154679" y="2243659"/>
          <a:ext cx="4732020" cy="1019844"/>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t" anchorCtr="0">
          <a:noAutofit/>
        </a:bodyPr>
        <a:lstStyle/>
        <a:p>
          <a:pPr marL="228600" lvl="1" indent="-228600" algn="l" defTabSz="1155700">
            <a:lnSpc>
              <a:spcPct val="90000"/>
            </a:lnSpc>
            <a:spcBef>
              <a:spcPct val="0"/>
            </a:spcBef>
            <a:spcAft>
              <a:spcPct val="15000"/>
            </a:spcAft>
            <a:buChar char="•"/>
          </a:pPr>
          <a:r>
            <a:rPr lang="en-US" sz="2600" kern="1200" dirty="0" err="1"/>
            <a:t>Tự</a:t>
          </a:r>
          <a:r>
            <a:rPr lang="en-US" sz="2600" kern="1200" dirty="0"/>
            <a:t> </a:t>
          </a:r>
          <a:r>
            <a:rPr lang="en-US" sz="2600" kern="1200" dirty="0" err="1"/>
            <a:t>nhiên</a:t>
          </a:r>
          <a:r>
            <a:rPr lang="en-US" sz="2600" kern="1200" dirty="0"/>
            <a:t>, </a:t>
          </a:r>
          <a:r>
            <a:rPr lang="en-US" sz="2600" kern="1200" dirty="0" err="1"/>
            <a:t>tổng</a:t>
          </a:r>
          <a:r>
            <a:rPr lang="en-US" sz="2600" kern="1200" dirty="0"/>
            <a:t> </a:t>
          </a:r>
          <a:r>
            <a:rPr lang="en-US" sz="2600" kern="1200" dirty="0" err="1"/>
            <a:t>hợp</a:t>
          </a:r>
          <a:r>
            <a:rPr lang="en-US" sz="2600" kern="1200" dirty="0"/>
            <a:t>, </a:t>
          </a:r>
          <a:r>
            <a:rPr lang="en-US" sz="2600" kern="1200" dirty="0" err="1"/>
            <a:t>bán</a:t>
          </a:r>
          <a:r>
            <a:rPr lang="en-US" sz="2600" kern="1200" dirty="0"/>
            <a:t> </a:t>
          </a:r>
          <a:r>
            <a:rPr lang="en-US" sz="2600" kern="1200" dirty="0" err="1"/>
            <a:t>tổng</a:t>
          </a:r>
          <a:r>
            <a:rPr lang="en-US" sz="2600" kern="1200" dirty="0"/>
            <a:t> </a:t>
          </a:r>
          <a:r>
            <a:rPr lang="en-US" sz="2600" kern="1200" dirty="0" err="1"/>
            <a:t>hợp</a:t>
          </a:r>
          <a:endParaRPr lang="en-US" sz="2600" kern="1200" dirty="0"/>
        </a:p>
      </dsp:txBody>
      <dsp:txXfrm>
        <a:off x="3154679" y="2371140"/>
        <a:ext cx="4349579" cy="764883"/>
      </dsp:txXfrm>
    </dsp:sp>
    <dsp:sp modelId="{8E0F2941-F7DE-4712-B453-1E2F67E52397}">
      <dsp:nvSpPr>
        <dsp:cNvPr id="0" name=""/>
        <dsp:cNvSpPr/>
      </dsp:nvSpPr>
      <dsp:spPr>
        <a:xfrm>
          <a:off x="0" y="2243659"/>
          <a:ext cx="3154680" cy="10198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a:lnSpc>
              <a:spcPct val="90000"/>
            </a:lnSpc>
            <a:spcBef>
              <a:spcPct val="0"/>
            </a:spcBef>
            <a:spcAft>
              <a:spcPct val="35000"/>
            </a:spcAft>
            <a:buNone/>
          </a:pPr>
          <a:r>
            <a:rPr lang="en-US" sz="2900" kern="1200" dirty="0" err="1"/>
            <a:t>Nguồn</a:t>
          </a:r>
          <a:r>
            <a:rPr lang="en-US" sz="2900" kern="1200" dirty="0"/>
            <a:t> </a:t>
          </a:r>
          <a:r>
            <a:rPr lang="en-US" sz="2900" kern="1200" dirty="0" err="1"/>
            <a:t>gốc</a:t>
          </a:r>
          <a:endParaRPr lang="en-US" sz="2900" kern="1200" dirty="0"/>
        </a:p>
      </dsp:txBody>
      <dsp:txXfrm>
        <a:off x="49785" y="2293444"/>
        <a:ext cx="3055110" cy="920274"/>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ABC90-416A-433D-930F-9D8945DCA3CA}" type="datetimeFigureOut">
              <a:rPr lang="en-US" smtClean="0"/>
              <a:t>2/20/2019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2C30E0-30AC-455F-9963-842327EBD6B6}" type="slidenum">
              <a:rPr lang="en-US" smtClean="0"/>
              <a:t>‹#›</a:t>
            </a:fld>
            <a:endParaRPr lang="en-US"/>
          </a:p>
        </p:txBody>
      </p:sp>
    </p:spTree>
    <p:extLst>
      <p:ext uri="{BB962C8B-B14F-4D97-AF65-F5344CB8AC3E}">
        <p14:creationId xmlns:p14="http://schemas.microsoft.com/office/powerpoint/2010/main" val="407675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4294967295"/>
          </p:nvPr>
        </p:nvSpPr>
        <p:spPr bwMode="auto">
          <a:xfrm>
            <a:off x="3937000" y="8770938"/>
            <a:ext cx="3009900" cy="461962"/>
          </a:xfrm>
          <a:prstGeom prst="rect">
            <a:avLst/>
          </a:prstGeom>
          <a:noFill/>
          <a:ln>
            <a:miter lim="800000"/>
            <a:headEnd/>
            <a:tailEnd/>
          </a:ln>
        </p:spPr>
        <p:txBody>
          <a:bodyPr/>
          <a:lstStyle/>
          <a:p>
            <a:pPr defTabSz="925513"/>
            <a:fld id="{753CA28D-D580-49FE-B00C-6D17BACB2053}" type="slidenum">
              <a:rPr lang="en-US" sz="1200">
                <a:latin typeface="Helvetica" charset="0"/>
              </a:rPr>
              <a:pPr defTabSz="925513"/>
              <a:t>1</a:t>
            </a:fld>
            <a:endParaRPr lang="en-US" sz="1200">
              <a:latin typeface="Helvetica" charset="0"/>
            </a:endParaRPr>
          </a:p>
        </p:txBody>
      </p:sp>
      <p:sp>
        <p:nvSpPr>
          <p:cNvPr id="23554" name="Rectangle 2"/>
          <p:cNvSpPr>
            <a:spLocks noGrp="1" noRot="1" noChangeAspect="1" noChangeArrowheads="1" noTextEdit="1"/>
          </p:cNvSpPr>
          <p:nvPr>
            <p:ph type="sldImg"/>
          </p:nvPr>
        </p:nvSpPr>
        <p:spPr>
          <a:xfrm>
            <a:off x="1371600" y="1143000"/>
            <a:ext cx="4114800" cy="3086100"/>
          </a:xfrm>
          <a:ln/>
        </p:spPr>
      </p:sp>
      <p:sp>
        <p:nvSpPr>
          <p:cNvPr id="23555" name="Rectangle 3"/>
          <p:cNvSpPr>
            <a:spLocks noGrp="1" noChangeArrowheads="1"/>
          </p:cNvSpPr>
          <p:nvPr>
            <p:ph type="body" idx="1"/>
          </p:nvPr>
        </p:nvSpPr>
        <p:spPr>
          <a:noFill/>
          <a:ln/>
        </p:spPr>
        <p:txBody>
          <a:bodyPr/>
          <a:lstStyle/>
          <a:p>
            <a:pPr eaLnBrk="1" hangingPunct="1"/>
            <a:r>
              <a:rPr lang="en-US" dirty="0"/>
              <a:t>This presentation is designed to provide an overview of the neurobiology of addiction. You will see how the disease of addiction causes compulsive drug use.</a:t>
            </a:r>
          </a:p>
        </p:txBody>
      </p:sp>
    </p:spTree>
    <p:extLst>
      <p:ext uri="{BB962C8B-B14F-4D97-AF65-F5344CB8AC3E}">
        <p14:creationId xmlns:p14="http://schemas.microsoft.com/office/powerpoint/2010/main" val="1333686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B6F2F06-70FD-444E-A80A-7E6C98A52161}" type="slidenum">
              <a:rPr lang="en-US">
                <a:latin typeface="Calibri" panose="020F0502020204030204" pitchFamily="34" charset="0"/>
              </a:rPr>
              <a:pPr/>
              <a:t>16</a:t>
            </a:fld>
            <a:endParaRPr lang="en-US">
              <a:latin typeface="Calibri" panose="020F0502020204030204" pitchFamily="34" charset="0"/>
            </a:endParaRPr>
          </a:p>
        </p:txBody>
      </p:sp>
      <p:sp>
        <p:nvSpPr>
          <p:cNvPr id="3481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defTabSz="914400" eaLnBrk="1" hangingPunct="1">
              <a:spcBef>
                <a:spcPct val="0"/>
              </a:spcBef>
            </a:pPr>
            <a:fld id="{A0EA8D3F-886F-443C-B0AD-C5898BB169FE}" type="slidenum">
              <a:rPr lang="en-GB">
                <a:latin typeface="Times New Roman" panose="02020603050405020304" pitchFamily="18" charset="0"/>
              </a:rPr>
              <a:pPr algn="r" defTabSz="914400" eaLnBrk="1" hangingPunct="1">
                <a:spcBef>
                  <a:spcPct val="0"/>
                </a:spcBef>
              </a:pPr>
              <a:t>16</a:t>
            </a:fld>
            <a:endParaRPr lang="en-GB">
              <a:latin typeface="Times New Roman" panose="02020603050405020304" pitchFamily="18" charset="0"/>
            </a:endParaRPr>
          </a:p>
        </p:txBody>
      </p:sp>
      <p:sp>
        <p:nvSpPr>
          <p:cNvPr id="34820"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21"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a:ea typeface="ＭＳ Ｐゴシック" panose="020B0600070205080204" pitchFamily="34" charset="-128"/>
            </a:endParaRPr>
          </a:p>
        </p:txBody>
      </p:sp>
    </p:spTree>
    <p:extLst>
      <p:ext uri="{BB962C8B-B14F-4D97-AF65-F5344CB8AC3E}">
        <p14:creationId xmlns:p14="http://schemas.microsoft.com/office/powerpoint/2010/main" val="809390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870412A-00E5-4BBC-A1F4-F52570376514}" type="slidenum">
              <a:rPr lang="en-US">
                <a:latin typeface="Calibri" panose="020F0502020204030204" pitchFamily="34" charset="0"/>
              </a:rPr>
              <a:pPr/>
              <a:t>17</a:t>
            </a:fld>
            <a:endParaRPr lang="en-US">
              <a:latin typeface="Calibri" panose="020F0502020204030204" pitchFamily="34" charset="0"/>
            </a:endParaRPr>
          </a:p>
        </p:txBody>
      </p:sp>
      <p:sp>
        <p:nvSpPr>
          <p:cNvPr id="3686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defTabSz="914400" eaLnBrk="1" hangingPunct="1">
              <a:spcBef>
                <a:spcPct val="0"/>
              </a:spcBef>
            </a:pPr>
            <a:fld id="{ED07499A-E0F3-4E05-A0E9-E0AF43C2A6E7}" type="slidenum">
              <a:rPr lang="en-GB">
                <a:latin typeface="Times New Roman" panose="02020603050405020304" pitchFamily="18" charset="0"/>
              </a:rPr>
              <a:pPr algn="r" defTabSz="914400" eaLnBrk="1" hangingPunct="1">
                <a:spcBef>
                  <a:spcPct val="0"/>
                </a:spcBef>
              </a:pPr>
              <a:t>17</a:t>
            </a:fld>
            <a:endParaRPr lang="en-GB">
              <a:latin typeface="Times New Roman" panose="02020603050405020304" pitchFamily="18" charset="0"/>
            </a:endParaRPr>
          </a:p>
        </p:txBody>
      </p:sp>
      <p:sp>
        <p:nvSpPr>
          <p:cNvPr id="36868"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a:ea typeface="ＭＳ Ｐゴシック" panose="020B0600070205080204" pitchFamily="34" charset="-128"/>
            </a:endParaRPr>
          </a:p>
        </p:txBody>
      </p:sp>
    </p:spTree>
    <p:extLst>
      <p:ext uri="{BB962C8B-B14F-4D97-AF65-F5344CB8AC3E}">
        <p14:creationId xmlns:p14="http://schemas.microsoft.com/office/powerpoint/2010/main" val="1623317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80F43EC-9E12-48D9-AACB-F97A652B9BAA}" type="slidenum">
              <a:rPr lang="en-US">
                <a:latin typeface="Calibri" panose="020F0502020204030204" pitchFamily="34" charset="0"/>
              </a:rPr>
              <a:pPr/>
              <a:t>18</a:t>
            </a:fld>
            <a:endParaRPr lang="en-US">
              <a:latin typeface="Calibri" panose="020F0502020204030204" pitchFamily="34" charset="0"/>
            </a:endParaRPr>
          </a:p>
        </p:txBody>
      </p:sp>
      <p:sp>
        <p:nvSpPr>
          <p:cNvPr id="16387"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panose="020B0600070205080204" pitchFamily="34" charset="-128"/>
              </a:rPr>
              <a:t> </a:t>
            </a:r>
            <a:r>
              <a:rPr lang="en-US" b="1">
                <a:ea typeface="ＭＳ Ｐゴシック" panose="020B0600070205080204" pitchFamily="34" charset="-128"/>
              </a:rPr>
              <a:t>Nói: </a:t>
            </a:r>
            <a:r>
              <a:rPr lang="en-US" i="1">
                <a:ea typeface="ＭＳ Ｐゴシック" panose="020B0600070205080204" pitchFamily="34" charset="-128"/>
              </a:rPr>
              <a:t>Nguy cơ nghiện rất khác nhau đối với các loại CGN khác nhau. Bạn có thể thấy trong biểu đồ trên, các gai nhú có chiều cao khác nhau. Gai nhú càng dài thể hiện tỉ lệ số người trở nên lệ thuộc trong số những người đã từng thử CGN đó càng cao. Thuốc lá có tỷ lệ cao nhất 1:3 (cứ 3 người đã từng hút thuốc lá thì sẽ có 1 người nghiện), trong khi đối với heroin thì tỷ lệ là 1:4 đến 1:5. Nói cách khác là chỉ khoảng 20-25% số người đã từng sử dụng heroin sẽ nghiện heroin. </a:t>
            </a:r>
          </a:p>
          <a:p>
            <a:endParaRPr lang="en-US" i="1">
              <a:ea typeface="ＭＳ Ｐゴシック" panose="020B0600070205080204" pitchFamily="34" charset="-128"/>
            </a:endParaRPr>
          </a:p>
          <a:p>
            <a:r>
              <a:rPr lang="en-US" i="1">
                <a:ea typeface="ＭＳ Ｐゴシック" panose="020B0600070205080204" pitchFamily="34" charset="-128"/>
              </a:rPr>
              <a:t>Tỉ lệ này còn phụ thuộc vào văn hóa của từng vùng, miền. Biểu đồ của Anthony dựa trên số liệu của Mỹ. Tỉ lệ này sẽ khác nhau giữa các nền văn hóa và các môi trường khác nhau. Đường dùng và dạng CGN sử dụng cũng ảnh hưởng đến nguy cơ lệ thuộc. Những đường dùng có tác dụng nhanh như tiêm hoặc hít khói (hút) có nguy cơ dẫn đến lệ thuộc cao hơn những đường dùng có tác dụng chậm như uống. Dạng bào chế của CGN cũng có ảnh hưởng, dạng “đá” của cocain có khả năng có nguy cơ cao hơn dạng muối hydrochloride. Yếu tố môi trường, yếu tố liên quan đến CGN và yếu tố cá nhân ,đều có ảnh hưởng đến nguy cơ này. Vì trải nghiệm sử dụng ma túy sẽ bị ảnh hưởng bởi sự tương tác giữa các yếu tố CGN, cá nhân và môi trường nên nguy cơ nghiện cũng sẽ bị ảnh hưởng bởi tương tác giữa các yếu tố này. </a:t>
            </a:r>
            <a:endParaRPr lang="en-US">
              <a:ea typeface="ＭＳ Ｐゴシック" panose="020B0600070205080204" pitchFamily="34" charset="-128"/>
            </a:endParaRPr>
          </a:p>
        </p:txBody>
      </p:sp>
      <p:sp>
        <p:nvSpPr>
          <p:cNvPr id="1638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3F1C18F0-409F-4FCA-A5AB-86496E237097}" type="slidenum">
              <a:rPr lang="en-US"/>
              <a:pPr algn="r" eaLnBrk="1" hangingPunct="1">
                <a:spcBef>
                  <a:spcPct val="0"/>
                </a:spcBef>
              </a:pPr>
              <a:t>18</a:t>
            </a:fld>
            <a:endParaRPr lang="en-US"/>
          </a:p>
        </p:txBody>
      </p:sp>
    </p:spTree>
    <p:extLst>
      <p:ext uri="{BB962C8B-B14F-4D97-AF65-F5344CB8AC3E}">
        <p14:creationId xmlns:p14="http://schemas.microsoft.com/office/powerpoint/2010/main" val="3846949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81100" y="696913"/>
            <a:ext cx="4646613" cy="3484562"/>
          </a:xfrm>
          <a:ln/>
        </p:spPr>
      </p:sp>
      <p:sp>
        <p:nvSpPr>
          <p:cNvPr id="24579" name="Rectangle 3"/>
          <p:cNvSpPr>
            <a:spLocks noGrp="1" noChangeArrowheads="1"/>
          </p:cNvSpPr>
          <p:nvPr>
            <p:ph type="body" idx="1"/>
          </p:nvPr>
        </p:nvSpPr>
        <p:spPr>
          <a:xfrm>
            <a:off x="935038" y="4414838"/>
            <a:ext cx="5137150"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vi-VN"/>
              <a:t>Đây là thiết diện cắt dọc não bộ, và bạn nhớ lại từ lớp học bác sĩ ngày xưa là mỗi vùng khác nhau trên não bộ có một chức năng nhiệm vụ đặc hiệu nhất định. Chúng ta còn nhớ là vùng chẩm chịu trách nhiệm về thị giác</a:t>
            </a:r>
          </a:p>
          <a:p>
            <a:endParaRPr lang="en-US" altLang="vi-VN"/>
          </a:p>
          <a:p>
            <a:r>
              <a:rPr lang="en-US" altLang="vi-VN"/>
              <a:t>Vùng tiểu não chịu trách nhiệm về thăng bằng của cơ thể</a:t>
            </a:r>
          </a:p>
          <a:p>
            <a:endParaRPr lang="en-US" altLang="vi-VN"/>
          </a:p>
          <a:p>
            <a:r>
              <a:rPr lang="en-US" altLang="vi-VN"/>
              <a:t>Vùng mà chúng ta sẽ đề cập ở đây liên quan đến trí nhớ và khoái cảm. Và chúng ta sẽ nói về vùng phán xét. Những vùng này đặc biệt bị ảnh hưởng bởi CGN và góp phần gây biến đổi trở thành nghiện </a:t>
            </a:r>
          </a:p>
          <a:p>
            <a:endParaRPr lang="en-US" altLang="vi-VN"/>
          </a:p>
          <a:p>
            <a:endParaRPr lang="en-US" altLang="vi-VN"/>
          </a:p>
        </p:txBody>
      </p:sp>
    </p:spTree>
    <p:extLst>
      <p:ext uri="{BB962C8B-B14F-4D97-AF65-F5344CB8AC3E}">
        <p14:creationId xmlns:p14="http://schemas.microsoft.com/office/powerpoint/2010/main" val="3179146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fld id="{7FC1534B-10A5-4BE0-8F7B-F8B3D156005E}" type="slidenum">
              <a:rPr lang="en-US" sz="1200"/>
              <a:pPr eaLnBrk="1" hangingPunct="1"/>
              <a:t>20</a:t>
            </a:fld>
            <a:endParaRPr lang="en-US" sz="1200"/>
          </a:p>
        </p:txBody>
      </p:sp>
      <p:sp>
        <p:nvSpPr>
          <p:cNvPr id="4608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1" tIns="45700" rIns="91401" bIns="45700" anchor="b"/>
          <a:lstStyle>
            <a:lvl1pPr defTabSz="915988" eaLnBrk="0" hangingPunct="0">
              <a:defRPr sz="2400">
                <a:solidFill>
                  <a:schemeClr val="tx1"/>
                </a:solidFill>
                <a:latin typeface="Arial" panose="020B0604020202020204" pitchFamily="34" charset="0"/>
                <a:cs typeface="Arial" panose="020B0604020202020204" pitchFamily="34" charset="0"/>
              </a:defRPr>
            </a:lvl1pPr>
            <a:lvl2pPr marL="37931725" indent="-37474525" defTabSz="915988"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fld id="{A141E4EA-EA04-41AE-863A-3FBB018EE2FB}" type="slidenum">
              <a:rPr lang="en-US" sz="1200">
                <a:latin typeface="Helvetica" panose="020B0604020202020204" pitchFamily="34" charset="0"/>
                <a:ea typeface="ＭＳ Ｐゴシック" panose="020B0600070205080204" pitchFamily="34" charset="-128"/>
              </a:rPr>
              <a:pPr algn="r" eaLnBrk="1" hangingPunct="1"/>
              <a:t>20</a:t>
            </a:fld>
            <a:endParaRPr lang="en-US" sz="1200">
              <a:latin typeface="Helvetica" panose="020B0604020202020204" pitchFamily="34" charset="0"/>
              <a:ea typeface="ＭＳ Ｐゴシック" panose="020B0600070205080204" pitchFamily="34" charset="-128"/>
            </a:endParaRPr>
          </a:p>
        </p:txBody>
      </p:sp>
      <p:sp>
        <p:nvSpPr>
          <p:cNvPr id="46084" name="Rectangle 2"/>
          <p:cNvSpPr>
            <a:spLocks noGrp="1" noRot="1" noChangeAspect="1" noChangeArrowheads="1" noTextEdit="1"/>
          </p:cNvSpPr>
          <p:nvPr>
            <p:ph type="sldImg"/>
          </p:nvPr>
        </p:nvSpPr>
        <p:spPr>
          <a:xfrm>
            <a:off x="1371600" y="1143000"/>
            <a:ext cx="4114800" cy="3086100"/>
          </a:xfrm>
          <a:solidFill>
            <a:srgbClr val="FFFFFF"/>
          </a:solidFill>
          <a:ln/>
        </p:spPr>
      </p:sp>
      <p:sp>
        <p:nvSpPr>
          <p:cNvPr id="67587"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lIns="89964" tIns="44983" rIns="89964" bIns="44983"/>
          <a:lstStyle/>
          <a:p>
            <a:pPr eaLnBrk="1" hangingPunct="1">
              <a:spcBef>
                <a:spcPct val="0"/>
              </a:spcBef>
            </a:pPr>
            <a:r>
              <a:rPr lang="en-US" b="1">
                <a:effectLst>
                  <a:outerShdw blurRad="38100" dist="38100" dir="2700000" algn="tl">
                    <a:srgbClr val="C0C0C0"/>
                  </a:outerShdw>
                </a:effectLst>
                <a:latin typeface="Arial" panose="020B0604020202020204" pitchFamily="34" charset="0"/>
                <a:cs typeface="Arial" panose="020B0604020202020204" pitchFamily="34" charset="0"/>
              </a:rPr>
              <a:t>Natural rewards increase dopamine neurotransmission.  </a:t>
            </a:r>
            <a:r>
              <a:rPr lang="en-US">
                <a:effectLst>
                  <a:outerShdw blurRad="38100" dist="38100" dir="2700000" algn="tl">
                    <a:srgbClr val="C0C0C0"/>
                  </a:outerShdw>
                </a:effectLst>
                <a:latin typeface="Arial" panose="020B0604020202020204" pitchFamily="34" charset="0"/>
                <a:cs typeface="Arial" panose="020B0604020202020204" pitchFamily="34" charset="0"/>
              </a:rPr>
              <a:t>For example, eating something that you enjoy or engaging in sexual behavior can cause dopamine levels to increase.  In these graphs, dopamine is being measured inside the brains of animals, its increase shown in response to food or sex cues.  This basic mechanism has been carefully shaped and calibrated by evolution to reward normal activities critical for survival.</a:t>
            </a:r>
          </a:p>
        </p:txBody>
      </p:sp>
    </p:spTree>
    <p:extLst>
      <p:ext uri="{BB962C8B-B14F-4D97-AF65-F5344CB8AC3E}">
        <p14:creationId xmlns:p14="http://schemas.microsoft.com/office/powerpoint/2010/main" val="2711568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fld id="{CE2774DE-5CD2-4AA2-8C0F-6F6B7A82D502}" type="slidenum">
              <a:rPr lang="en-US" sz="1200"/>
              <a:pPr eaLnBrk="1" hangingPunct="1"/>
              <a:t>21</a:t>
            </a:fld>
            <a:endParaRPr lang="en-US" sz="1200"/>
          </a:p>
        </p:txBody>
      </p:sp>
      <p:sp>
        <p:nvSpPr>
          <p:cNvPr id="4813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1" tIns="45700" rIns="91401" bIns="45700" anchor="b"/>
          <a:lstStyle>
            <a:lvl1pPr defTabSz="915988" eaLnBrk="0" hangingPunct="0">
              <a:defRPr sz="2400">
                <a:solidFill>
                  <a:schemeClr val="tx1"/>
                </a:solidFill>
                <a:latin typeface="Arial" panose="020B0604020202020204" pitchFamily="34" charset="0"/>
                <a:cs typeface="Arial" panose="020B0604020202020204" pitchFamily="34" charset="0"/>
              </a:defRPr>
            </a:lvl1pPr>
            <a:lvl2pPr marL="37931725" indent="-37474525" defTabSz="915988"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fld id="{D48C7351-9BE2-459C-B139-BBA15C8FFF83}" type="slidenum">
              <a:rPr lang="en-US" sz="1200">
                <a:latin typeface="Helvetica" panose="020B0604020202020204" pitchFamily="34" charset="0"/>
                <a:ea typeface="ＭＳ Ｐゴシック" panose="020B0600070205080204" pitchFamily="34" charset="-128"/>
              </a:rPr>
              <a:pPr algn="r" eaLnBrk="1" hangingPunct="1"/>
              <a:t>21</a:t>
            </a:fld>
            <a:endParaRPr lang="en-US" sz="1200">
              <a:latin typeface="Helvetica" panose="020B0604020202020204" pitchFamily="34" charset="0"/>
              <a:ea typeface="ＭＳ Ｐゴシック" panose="020B0600070205080204" pitchFamily="34" charset="-128"/>
            </a:endParaRPr>
          </a:p>
        </p:txBody>
      </p:sp>
      <p:sp>
        <p:nvSpPr>
          <p:cNvPr id="48132" name="Rectangle 2"/>
          <p:cNvSpPr>
            <a:spLocks noGrp="1" noRot="1" noChangeAspect="1" noChangeArrowheads="1" noTextEdit="1"/>
          </p:cNvSpPr>
          <p:nvPr>
            <p:ph type="sldImg"/>
          </p:nvPr>
        </p:nvSpPr>
        <p:spPr>
          <a:xfrm>
            <a:off x="1371600" y="1143000"/>
            <a:ext cx="4114800" cy="3086100"/>
          </a:xfrm>
          <a:solidFill>
            <a:srgbClr val="FFFFFF"/>
          </a:solidFill>
          <a:ln/>
        </p:spPr>
      </p:sp>
      <p:sp>
        <p:nvSpPr>
          <p:cNvPr id="71683"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lIns="89964" tIns="44983" rIns="89964" bIns="44983"/>
          <a:lstStyle/>
          <a:p>
            <a:pPr eaLnBrk="1" hangingPunct="1">
              <a:spcBef>
                <a:spcPct val="0"/>
              </a:spcBef>
              <a:defRPr/>
            </a:pPr>
            <a:r>
              <a:rPr lang="en-US" b="1">
                <a:effectLst>
                  <a:outerShdw blurRad="38100" dist="38100" dir="2700000" algn="tl">
                    <a:srgbClr val="DDDDDD"/>
                  </a:outerShdw>
                </a:effectLst>
                <a:latin typeface="Arial" pitchFamily="-105" charset="0"/>
                <a:ea typeface="Arial" pitchFamily="-105" charset="0"/>
                <a:cs typeface="Arial" pitchFamily="-105" charset="0"/>
              </a:rPr>
              <a:t>Drugs of abuse increase dopamine neurotransmission.  </a:t>
            </a:r>
            <a:r>
              <a:rPr lang="en-US">
                <a:effectLst>
                  <a:outerShdw blurRad="38100" dist="38100" dir="2700000" algn="tl">
                    <a:srgbClr val="DDDDDD"/>
                  </a:outerShdw>
                </a:effectLst>
                <a:latin typeface="Arial" pitchFamily="-105" charset="0"/>
                <a:ea typeface="Arial" pitchFamily="-105" charset="0"/>
                <a:cs typeface="Arial" pitchFamily="-105" charset="0"/>
              </a:rPr>
              <a:t>All the drugs depicted in this slide have different mechanisms of action; however, all increase activity in the reward pathway by increasing dopamine neurotransmission.  Because drugs activate these brain regions</a:t>
            </a:r>
            <a:r>
              <a:rPr lang="en-US">
                <a:effectLst>
                  <a:outerShdw blurRad="38100" dist="38100" dir="2700000" algn="tl">
                    <a:srgbClr val="DDDDDD"/>
                  </a:outerShdw>
                </a:effectLst>
                <a:latin typeface="Arial" pitchFamily="-105" charset="0"/>
                <a:ea typeface="Arial" pitchFamily="-105" charset="0"/>
                <a:cs typeface="Arial" pitchFamily="-105" charset="0"/>
                <a:sym typeface="Symbol" pitchFamily="-105" charset="2"/>
              </a:rPr>
              <a:t></a:t>
            </a:r>
            <a:r>
              <a:rPr lang="en-US">
                <a:effectLst>
                  <a:outerShdw blurRad="38100" dist="38100" dir="2700000" algn="tl">
                    <a:srgbClr val="DDDDDD"/>
                  </a:outerShdw>
                </a:effectLst>
                <a:latin typeface="Arial" pitchFamily="-105" charset="0"/>
                <a:ea typeface="Arial" pitchFamily="-105" charset="0"/>
                <a:cs typeface="Arial" pitchFamily="-105" charset="0"/>
              </a:rPr>
              <a:t>usually more effectively than natural rewards</a:t>
            </a:r>
            <a:r>
              <a:rPr lang="en-US">
                <a:effectLst>
                  <a:outerShdw blurRad="38100" dist="38100" dir="2700000" algn="tl">
                    <a:srgbClr val="DDDDDD"/>
                  </a:outerShdw>
                </a:effectLst>
                <a:latin typeface="Arial" pitchFamily="-105" charset="0"/>
                <a:ea typeface="Arial" pitchFamily="-105" charset="0"/>
                <a:cs typeface="Arial" pitchFamily="-105" charset="0"/>
                <a:sym typeface="Symbol" pitchFamily="-105" charset="2"/>
              </a:rPr>
              <a:t></a:t>
            </a:r>
            <a:r>
              <a:rPr lang="en-US">
                <a:effectLst>
                  <a:outerShdw blurRad="38100" dist="38100" dir="2700000" algn="tl">
                    <a:srgbClr val="DDDDDD"/>
                  </a:outerShdw>
                </a:effectLst>
                <a:latin typeface="Arial" pitchFamily="-105" charset="0"/>
                <a:ea typeface="Arial" pitchFamily="-105" charset="0"/>
                <a:cs typeface="Arial" pitchFamily="-105" charset="0"/>
              </a:rPr>
              <a:t>they have an inherent risk of being abused.</a:t>
            </a:r>
            <a:r>
              <a:rPr lang="en-US">
                <a:latin typeface="Arial" pitchFamily="-105" charset="0"/>
                <a:ea typeface="Arial" pitchFamily="-105" charset="0"/>
                <a:cs typeface="Arial" pitchFamily="-105" charset="0"/>
              </a:rPr>
              <a:t> </a:t>
            </a:r>
          </a:p>
        </p:txBody>
      </p:sp>
    </p:spTree>
    <p:extLst>
      <p:ext uri="{BB962C8B-B14F-4D97-AF65-F5344CB8AC3E}">
        <p14:creationId xmlns:p14="http://schemas.microsoft.com/office/powerpoint/2010/main" val="2362285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fld id="{02FFEE82-BDC5-4954-8FC8-AF627C555295}" type="slidenum">
              <a:rPr lang="vi-VN" smtClean="0"/>
              <a:t>22</a:t>
            </a:fld>
            <a:endParaRPr lang="vi-VN"/>
          </a:p>
        </p:txBody>
      </p:sp>
    </p:spTree>
    <p:extLst>
      <p:ext uri="{BB962C8B-B14F-4D97-AF65-F5344CB8AC3E}">
        <p14:creationId xmlns:p14="http://schemas.microsoft.com/office/powerpoint/2010/main" val="731186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4365167-7CB7-4070-BC70-4AF03433C2BE}" type="slidenum">
              <a:rPr lang="en-US">
                <a:latin typeface="Calibri" panose="020F0502020204030204" pitchFamily="34" charset="0"/>
              </a:rPr>
              <a:pPr/>
              <a:t>23</a:t>
            </a:fld>
            <a:endParaRPr lang="en-US">
              <a:latin typeface="Calibri" panose="020F0502020204030204" pitchFamily="34" charset="0"/>
            </a:endParaRPr>
          </a:p>
        </p:txBody>
      </p:sp>
      <p:sp>
        <p:nvSpPr>
          <p:cNvPr id="38915"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1">
                <a:ea typeface="ＭＳ Ｐゴシック" panose="020B0600070205080204" pitchFamily="34" charset="-128"/>
              </a:rPr>
              <a:t> Nói: </a:t>
            </a:r>
            <a:r>
              <a:rPr lang="en-US" i="1">
                <a:ea typeface="ＭＳ Ｐゴシック" panose="020B0600070205080204" pitchFamily="34" charset="-128"/>
              </a:rPr>
              <a:t>Nghiện bao gồm sự tương tác của nhiều yếu tố cùng tác động tới khả năng và nguy cơ nghiện, bao gồm:</a:t>
            </a:r>
          </a:p>
          <a:p>
            <a:endParaRPr lang="en-US" i="1">
              <a:ea typeface="ＭＳ Ｐゴシック" panose="020B0600070205080204" pitchFamily="34" charset="-128"/>
            </a:endParaRPr>
          </a:p>
          <a:p>
            <a:pPr lvl="1">
              <a:buFontTx/>
              <a:buChar char="•"/>
            </a:pPr>
            <a:r>
              <a:rPr lang="en-US" i="1">
                <a:ea typeface="ＭＳ Ｐゴシック" panose="020B0600070205080204" pitchFamily="34" charset="-128"/>
              </a:rPr>
              <a:t>Yếu tố sinh học/gen</a:t>
            </a:r>
          </a:p>
          <a:p>
            <a:pPr lvl="1">
              <a:buFontTx/>
              <a:buChar char="•"/>
            </a:pPr>
            <a:r>
              <a:rPr lang="en-US" i="1">
                <a:ea typeface="ＭＳ Ｐゴシック" panose="020B0600070205080204" pitchFamily="34" charset="-128"/>
              </a:rPr>
              <a:t>Yếu tố môi trường</a:t>
            </a:r>
          </a:p>
          <a:p>
            <a:pPr lvl="1">
              <a:buFontTx/>
              <a:buChar char="•"/>
            </a:pPr>
            <a:r>
              <a:rPr lang="en-US" i="1">
                <a:ea typeface="ＭＳ Ｐゴシック" panose="020B0600070205080204" pitchFamily="34" charset="-128"/>
              </a:rPr>
              <a:t>Loại ma túy sử dụng</a:t>
            </a:r>
          </a:p>
          <a:p>
            <a:pPr lvl="1">
              <a:buFontTx/>
              <a:buChar char="•"/>
            </a:pPr>
            <a:r>
              <a:rPr lang="en-US" i="1">
                <a:ea typeface="ＭＳ Ｐゴシック" panose="020B0600070205080204" pitchFamily="34" charset="-128"/>
              </a:rPr>
              <a:t>Cơ chế hóa học của não bộ</a:t>
            </a:r>
          </a:p>
          <a:p>
            <a:endParaRPr lang="en-US" i="1">
              <a:ea typeface="ＭＳ Ｐゴシック" panose="020B0600070205080204" pitchFamily="34" charset="-128"/>
            </a:endParaRPr>
          </a:p>
          <a:p>
            <a:r>
              <a:rPr lang="en-US" i="1">
                <a:ea typeface="ＭＳ Ｐゴシック" panose="020B0600070205080204" pitchFamily="34" charset="-128"/>
              </a:rPr>
              <a:t>Tất cả những yếu tố này đều có ảnh hưởng và liên quan trực tiếp đến nghiện.</a:t>
            </a:r>
          </a:p>
          <a:p>
            <a:endParaRPr lang="en-US" i="1">
              <a:ea typeface="ＭＳ Ｐゴシック" panose="020B0600070205080204" pitchFamily="34" charset="-128"/>
            </a:endParaRPr>
          </a:p>
          <a:p>
            <a:r>
              <a:rPr lang="en-US" i="1">
                <a:ea typeface="ＭＳ Ｐゴシック" panose="020B0600070205080204" pitchFamily="34" charset="-128"/>
              </a:rPr>
              <a:t>Sự tương tác của các yếu tố này có ảnh hưởng tới não bộ dẫn đến tăng nguy cơ nghiện. </a:t>
            </a:r>
          </a:p>
        </p:txBody>
      </p:sp>
      <p:sp>
        <p:nvSpPr>
          <p:cNvPr id="3891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6FBD2558-0DF5-47FC-AAD8-6B1053E87ED8}" type="slidenum">
              <a:rPr lang="en-US"/>
              <a:pPr algn="r" eaLnBrk="1" hangingPunct="1">
                <a:spcBef>
                  <a:spcPct val="0"/>
                </a:spcBef>
              </a:pPr>
              <a:t>23</a:t>
            </a:fld>
            <a:endParaRPr lang="en-US"/>
          </a:p>
        </p:txBody>
      </p:sp>
    </p:spTree>
    <p:extLst>
      <p:ext uri="{BB962C8B-B14F-4D97-AF65-F5344CB8AC3E}">
        <p14:creationId xmlns:p14="http://schemas.microsoft.com/office/powerpoint/2010/main" val="1209143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Slide Image Placeholder 1"/>
          <p:cNvSpPr>
            <a:spLocks noGrp="1" noRot="1" noChangeAspect="1" noTextEdit="1"/>
          </p:cNvSpPr>
          <p:nvPr>
            <p:ph type="sldImg"/>
          </p:nvPr>
        </p:nvSpPr>
        <p:spPr>
          <a:xfrm>
            <a:off x="1371600" y="1143000"/>
            <a:ext cx="4114800" cy="3086100"/>
          </a:xfrm>
          <a:ln/>
        </p:spPr>
      </p:sp>
      <p:sp>
        <p:nvSpPr>
          <p:cNvPr id="3" name="Notes Placeholder 2"/>
          <p:cNvSpPr>
            <a:spLocks noGrp="1"/>
          </p:cNvSpPr>
          <p:nvPr>
            <p:ph type="body" idx="1"/>
          </p:nvPr>
        </p:nvSpPr>
        <p:spPr/>
        <p:txBody>
          <a:bodyPr>
            <a:normAutofit/>
          </a:bodyPr>
          <a:lstStyle/>
          <a:p>
            <a:r>
              <a:rPr lang="fr-FR"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err="1">
                <a:solidFill>
                  <a:schemeClr val="tx1"/>
                </a:solidFill>
                <a:effectLst/>
                <a:latin typeface="+mn-lt"/>
                <a:ea typeface="+mn-ea"/>
                <a:cs typeface="+mn-cs"/>
              </a:rPr>
              <a:t>Hướng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dẫn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giảng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ảnh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bấm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những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nội</a:t>
            </a:r>
            <a:r>
              <a:rPr lang="en-US" sz="1200" kern="1200" dirty="0">
                <a:solidFill>
                  <a:schemeClr val="tx1"/>
                </a:solidFill>
                <a:effectLst/>
                <a:latin typeface="+mn-lt"/>
                <a:ea typeface="+mn-ea"/>
                <a:cs typeface="+mn-cs"/>
              </a:rPr>
              <a:t> dung </a:t>
            </a:r>
            <a:r>
              <a:rPr lang="en-US" sz="1200" kern="1200" dirty="0" err="1">
                <a:solidFill>
                  <a:schemeClr val="tx1"/>
                </a:solidFill>
                <a:effectLst/>
                <a:latin typeface="+mn-lt"/>
                <a:ea typeface="+mn-ea"/>
                <a:cs typeface="+mn-cs"/>
              </a:rPr>
              <a:t>tiếp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endParaRPr lang="en-US"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r>
              <a:rPr lang="en-US" sz="1400" dirty="0">
                <a:effectLst/>
              </a:rPr>
              <a:t> </a:t>
            </a:r>
            <a:r>
              <a:rPr lang="fr-FR"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br>
              <a:rPr lang="en-US" sz="1400" dirty="0">
                <a:effectLst/>
              </a:rPr>
            </a:br>
            <a:r>
              <a:rPr lang="fr-FR" sz="1200" b="1" kern="1200" dirty="0" err="1">
                <a:solidFill>
                  <a:schemeClr val="tx1"/>
                </a:solidFill>
                <a:effectLst/>
                <a:latin typeface="+mn-lt"/>
                <a:ea typeface="+mn-ea"/>
                <a:cs typeface="+mn-cs"/>
              </a:rPr>
              <a:t>Nói</a:t>
            </a:r>
            <a:r>
              <a:rPr lang="fr-FR" sz="1200" b="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những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thay</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đổi</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rõ</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rệt</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của</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não</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bộ</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liên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quan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đến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sử</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dụng</a:t>
            </a:r>
            <a:r>
              <a:rPr lang="fr-FR" sz="1200" i="1" kern="1200" dirty="0">
                <a:solidFill>
                  <a:schemeClr val="tx1"/>
                </a:solidFill>
                <a:effectLst/>
                <a:latin typeface="+mn-lt"/>
                <a:ea typeface="+mn-ea"/>
                <a:cs typeface="+mn-cs"/>
              </a:rPr>
              <a:t> ma </a:t>
            </a:r>
            <a:r>
              <a:rPr lang="fr-FR" sz="1200" i="1" kern="1200" dirty="0" err="1">
                <a:solidFill>
                  <a:schemeClr val="tx1"/>
                </a:solidFill>
                <a:effectLst/>
                <a:latin typeface="+mn-lt"/>
                <a:ea typeface="+mn-ea"/>
                <a:cs typeface="+mn-cs"/>
              </a:rPr>
              <a:t>túy</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cho</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thấy</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điều</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trị</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có</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thể</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cải</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thiện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tình</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hình</a:t>
            </a:r>
            <a:r>
              <a:rPr lang="fr-FR" sz="1200" i="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fr-FR" sz="1200" i="1" kern="1200" dirty="0" err="1">
                <a:solidFill>
                  <a:schemeClr val="tx1"/>
                </a:solidFill>
                <a:effectLst/>
                <a:latin typeface="+mn-lt"/>
                <a:ea typeface="+mn-ea"/>
                <a:cs typeface="+mn-cs"/>
              </a:rPr>
              <a:t>Những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công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việc</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bạn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làm</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trong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nhóm</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hỗ</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trợ</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đồng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đẳng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giúp</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người</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nghiện</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đạt</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được</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những</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kết</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quả</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tích</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cực</a:t>
            </a:r>
            <a:r>
              <a:rPr lang="fr-FR" sz="1200" i="1" kern="1200" dirty="0">
                <a:solidFill>
                  <a:schemeClr val="tx1"/>
                </a:solidFill>
                <a:effectLst/>
                <a:latin typeface="+mn-lt"/>
                <a:ea typeface="+mn-ea"/>
                <a:cs typeface="+mn-cs"/>
              </a:rPr>
              <a:t> </a:t>
            </a:r>
            <a:r>
              <a:rPr lang="fr-FR" sz="1200" i="1" kern="1200" dirty="0" err="1">
                <a:solidFill>
                  <a:schemeClr val="tx1"/>
                </a:solidFill>
                <a:effectLst/>
                <a:latin typeface="+mn-lt"/>
                <a:ea typeface="+mn-ea"/>
                <a:cs typeface="+mn-cs"/>
              </a:rPr>
              <a:t>này</a:t>
            </a:r>
            <a:r>
              <a:rPr lang="fr-FR" sz="1200" i="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77188" name="Slide Number Placeholder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fld id="{27DD9636-88ED-40AD-8DFA-AFA09F30F224}" type="slidenum">
              <a:rPr lang="en-US" sz="1200"/>
              <a:pPr algn="r"/>
              <a:t>24</a:t>
            </a:fld>
            <a:endParaRPr lang="en-US" sz="1200"/>
          </a:p>
        </p:txBody>
      </p:sp>
    </p:spTree>
    <p:extLst>
      <p:ext uri="{BB962C8B-B14F-4D97-AF65-F5344CB8AC3E}">
        <p14:creationId xmlns:p14="http://schemas.microsoft.com/office/powerpoint/2010/main" val="3528959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5DA9EB7-20BE-4AC5-BF3B-E3DB56E58326}" type="slidenum">
              <a:rPr lang="en-US">
                <a:latin typeface="Calibri" panose="020F0502020204030204" pitchFamily="34" charset="0"/>
              </a:rPr>
              <a:pPr/>
              <a:t>25</a:t>
            </a:fld>
            <a:endParaRPr lang="en-US">
              <a:latin typeface="Calibri" panose="020F0502020204030204" pitchFamily="34" charset="0"/>
            </a:endParaRPr>
          </a:p>
        </p:txBody>
      </p:sp>
      <p:sp>
        <p:nvSpPr>
          <p:cNvPr id="40963"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b="1">
              <a:ea typeface="ＭＳ Ｐゴシック" panose="020B0600070205080204" pitchFamily="34" charset="-128"/>
            </a:endParaRPr>
          </a:p>
          <a:p>
            <a:r>
              <a:rPr lang="en-US" b="1">
                <a:ea typeface="ＭＳ Ｐゴシック" panose="020B0600070205080204" pitchFamily="34" charset="-128"/>
              </a:rPr>
              <a:t>Hướng dẫn giảng dạy: </a:t>
            </a:r>
            <a:r>
              <a:rPr lang="en-US">
                <a:ea typeface="ＭＳ Ｐゴシック" panose="020B0600070205080204" pitchFamily="34" charset="-128"/>
              </a:rPr>
              <a:t>Sử dụng thông tin dưới đây để trình bày bản chiếu	</a:t>
            </a:r>
          </a:p>
          <a:p>
            <a:endParaRPr lang="en-US">
              <a:ea typeface="ＭＳ Ｐゴシック" panose="020B0600070205080204" pitchFamily="34" charset="-128"/>
            </a:endParaRPr>
          </a:p>
          <a:p>
            <a:endParaRPr lang="en-US">
              <a:ea typeface="ＭＳ Ｐゴシック" panose="020B0600070205080204" pitchFamily="34" charset="-128"/>
            </a:endParaRPr>
          </a:p>
          <a:p>
            <a:r>
              <a:rPr lang="en-US" b="1">
                <a:ea typeface="ＭＳ Ｐゴシック" panose="020B0600070205080204" pitchFamily="34" charset="-128"/>
              </a:rPr>
              <a:t>Thông tin tham khảo</a:t>
            </a:r>
            <a:r>
              <a:rPr lang="en-US">
                <a:ea typeface="ＭＳ Ｐゴシック" panose="020B0600070205080204" pitchFamily="34" charset="-128"/>
              </a:rPr>
              <a:t>: Có 4 yếu tố xác định sự khác biệt giữa não người nghiện và não người không nghiện. Chúng ta sẽ thảo luận tóm tắt lần lượt từng yếu tố. </a:t>
            </a:r>
          </a:p>
          <a:p>
            <a:endParaRPr lang="en-US">
              <a:ea typeface="ＭＳ Ｐゴシック" panose="020B0600070205080204" pitchFamily="34" charset="-128"/>
            </a:endParaRPr>
          </a:p>
          <a:p>
            <a:r>
              <a:rPr lang="en-US">
                <a:ea typeface="ＭＳ Ｐゴシック" panose="020B0600070205080204" pitchFamily="34" charset="-128"/>
              </a:rPr>
              <a:t>Như chúng ta đã trao đổi trước đây, ma túy tác động trực tiếp đến tế bào thần kinh bằng cách biến đổi số lượng và độ nhạy cảm của các thụ thể có vai trò kích hoạt hoạt động của tế bào thần kinh. Chúng ta sẽ thảo luận chi tiết về vấn đề này sau. </a:t>
            </a:r>
          </a:p>
          <a:p>
            <a:endParaRPr lang="en-US">
              <a:ea typeface="ＭＳ Ｐゴシック" panose="020B0600070205080204" pitchFamily="34" charset="-128"/>
            </a:endParaRPr>
          </a:p>
          <a:p>
            <a:r>
              <a:rPr lang="en-US">
                <a:ea typeface="ＭＳ Ｐゴシック" panose="020B0600070205080204" pitchFamily="34" charset="-128"/>
              </a:rPr>
              <a:t>Ngoài tác động của ma túy lên thụ thể, ma túy cũng làm thay đổi hoạt động chuyển hóa của não. Nhiều vùng của não có giảm hoạt động chuyển hóa sau khi sử dụng ma túy. Tình trạng giảm khả năng sử dụng glucose (năng lượng) kéo dài ở tế bào thần kinh sẽ dẫn đến giảm trầm trọng nhiều chức năng của não. </a:t>
            </a:r>
          </a:p>
          <a:p>
            <a:endParaRPr lang="en-US">
              <a:ea typeface="ＭＳ Ｐゴシック" panose="020B0600070205080204" pitchFamily="34" charset="-128"/>
            </a:endParaRPr>
          </a:p>
          <a:p>
            <a:r>
              <a:rPr lang="en-US">
                <a:ea typeface="ＭＳ Ｐゴシック" panose="020B0600070205080204" pitchFamily="34" charset="-128"/>
              </a:rPr>
              <a:t>Đáp ứng của cá nhân với kích thích của môi trường cùng với quá trình tổng hợp protein từ gen cũng bị ảnh hưởng. Ma túy có thể ảnh hưởng đến các gen quy định các protein sẽ được tổng hợp trong nhân của tế bào não theo cách sẽ gây nên sự thèm nhớ đối với sử dụng ma túy.</a:t>
            </a:r>
          </a:p>
          <a:p>
            <a:endParaRPr lang="en-US">
              <a:ea typeface="ＭＳ Ｐゴシック" panose="020B0600070205080204" pitchFamily="34" charset="-128"/>
            </a:endParaRPr>
          </a:p>
          <a:p>
            <a:r>
              <a:rPr lang="en-US">
                <a:ea typeface="ＭＳ Ｐゴシック" panose="020B0600070205080204" pitchFamily="34" charset="-128"/>
              </a:rPr>
              <a:t>Yếu tố kiểu gen của nghiện là chủ đề của những nghiên cứu sâu. Trong gia đình có một thành viên nghiện một chất nào đó thì nguy cơ nghiện chất đó của các thành viên khác trong gia đình này cao gấp 8 lần so với người sống trong gia đình không có ai nghiện. </a:t>
            </a:r>
          </a:p>
        </p:txBody>
      </p:sp>
      <p:sp>
        <p:nvSpPr>
          <p:cNvPr id="4096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FA7ED015-2D70-452B-BE91-077B6532664F}" type="slidenum">
              <a:rPr lang="en-US"/>
              <a:pPr algn="r" eaLnBrk="1" hangingPunct="1">
                <a:spcBef>
                  <a:spcPct val="0"/>
                </a:spcBef>
              </a:pPr>
              <a:t>25</a:t>
            </a:fld>
            <a:endParaRPr lang="en-US"/>
          </a:p>
        </p:txBody>
      </p:sp>
    </p:spTree>
    <p:extLst>
      <p:ext uri="{BB962C8B-B14F-4D97-AF65-F5344CB8AC3E}">
        <p14:creationId xmlns:p14="http://schemas.microsoft.com/office/powerpoint/2010/main" val="188564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B3897D7-ADBF-40D6-9ED6-6AA1CF0DB141}" type="slidenum">
              <a:rPr lang="en-US">
                <a:latin typeface="Calibri" panose="020F0502020204030204" pitchFamily="34" charset="0"/>
              </a:rPr>
              <a:pPr/>
              <a:t>7</a:t>
            </a:fld>
            <a:endParaRPr lang="en-US">
              <a:latin typeface="Calibri" panose="020F0502020204030204" pitchFamily="34" charset="0"/>
            </a:endParaRPr>
          </a:p>
        </p:txBody>
      </p:sp>
      <p:sp>
        <p:nvSpPr>
          <p:cNvPr id="22531"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ea typeface="ＭＳ Ｐゴシック" panose="020B0600070205080204" pitchFamily="34" charset="-128"/>
            </a:endParaRPr>
          </a:p>
          <a:p>
            <a:r>
              <a:rPr lang="en-US" b="1">
                <a:ea typeface="ＭＳ Ｐゴシック" panose="020B0600070205080204" pitchFamily="34" charset="-128"/>
              </a:rPr>
              <a:t>Hướng dẫn giảng dạy: </a:t>
            </a:r>
            <a:r>
              <a:rPr lang="en-US">
                <a:ea typeface="ＭＳ Ｐゴシック" panose="020B0600070205080204" pitchFamily="34" charset="-128"/>
              </a:rPr>
              <a:t>Sử dụng thông tin dưới đây để thảo luận về việc người ta hiểu biết rất ít về nghiện như thế nào.	</a:t>
            </a:r>
          </a:p>
          <a:p>
            <a:endParaRPr lang="en-US">
              <a:ea typeface="ＭＳ Ｐゴシック" panose="020B0600070205080204" pitchFamily="34" charset="-128"/>
            </a:endParaRPr>
          </a:p>
          <a:p>
            <a:endParaRPr lang="en-US">
              <a:ea typeface="ＭＳ Ｐゴシック" panose="020B0600070205080204" pitchFamily="34" charset="-128"/>
            </a:endParaRPr>
          </a:p>
          <a:p>
            <a:r>
              <a:rPr lang="en-US" b="1">
                <a:ea typeface="ＭＳ Ｐゴシック" panose="020B0600070205080204" pitchFamily="34" charset="-128"/>
              </a:rPr>
              <a:t>Thông tin tham khảo: </a:t>
            </a:r>
            <a:r>
              <a:rPr lang="en-US">
                <a:ea typeface="ＭＳ Ｐゴシック" panose="020B0600070205080204" pitchFamily="34" charset="-128"/>
              </a:rPr>
              <a:t>Hiện nay đã có đủ bằng chứng để khẳng định rằng nghiện không phải là một sự yếu kém hay tha hóa về đạo đức mà là một bệnh của não. Nghiện một chất nào đó là sự tương tác giữa những yếu tố về sinh học thần kinh, tâm lí và xã hội. Thật không may là khái niệm này còn ít được biết. Nhiều nhà hoạch định chính sách và thậm chí nhiều cán bộ y tế không biết rằng nghiện là một bệnh của não. Một vai trò quan trọng của tư vấn viên là truyền bá thông điệp này ra cộng đồng, tới các nhà chức trách để thay đổi thái độ và cách tiếp cận của họ với nghiện ma túy. Coi người nghiện ma túy như những bệnh nhân đang có bệnh và họ cần được chữa trị. Nếu không được chữa trị, họ sẽ không kiểm soát được hành vi sử dụng ma túy của mình. </a:t>
            </a:r>
          </a:p>
          <a:p>
            <a:endParaRPr lang="en-US">
              <a:ea typeface="ＭＳ Ｐゴシック" panose="020B0600070205080204" pitchFamily="34" charset="-128"/>
            </a:endParaRPr>
          </a:p>
          <a:p>
            <a:r>
              <a:rPr lang="en-US">
                <a:ea typeface="ＭＳ Ｐゴシック" panose="020B0600070205080204" pitchFamily="34" charset="-128"/>
              </a:rPr>
              <a:t>Các chất gây nghiện hướng thần ảnh hưởng lên nhận thức, tình cảm và động cơ của người sử dụng. Có các bằng chứng từ các nghiên cứu về hình ảnh của não bộ như là hình ảnh chụp cộng hưởng từ cũng như hình ảnh chụp nhấp nháy phóng xạ (PET) (phương pháp sử dụng các chất đồng vị phóng xạ để đưa ra hình ảnh ba chiều hoặc hình ảnh phản ánh hoạt động chức năng của các tế bào não) đang chịu tác dụng trực tiếp của ma túy. Ở cấp độ tế bào, ma túy tác động lên các chất dẫn truyền thần kinh, nhờ nó mà thông tin được trao đổi giữa các tế bào não. </a:t>
            </a:r>
          </a:p>
        </p:txBody>
      </p:sp>
      <p:sp>
        <p:nvSpPr>
          <p:cNvPr id="22533"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5AB9E1AA-521B-411C-B835-362535561430}" type="slidenum">
              <a:rPr lang="en-US"/>
              <a:pPr algn="r" eaLnBrk="1" hangingPunct="1">
                <a:spcBef>
                  <a:spcPct val="0"/>
                </a:spcBef>
              </a:pPr>
              <a:t>7</a:t>
            </a:fld>
            <a:endParaRPr lang="en-US"/>
          </a:p>
        </p:txBody>
      </p:sp>
    </p:spTree>
    <p:extLst>
      <p:ext uri="{BB962C8B-B14F-4D97-AF65-F5344CB8AC3E}">
        <p14:creationId xmlns:p14="http://schemas.microsoft.com/office/powerpoint/2010/main" val="1128008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CA2C4F7-FA6D-4A0F-9FC8-B98CF3236C62}" type="slidenum">
              <a:rPr lang="en-US">
                <a:latin typeface="Calibri" panose="020F0502020204030204" pitchFamily="34" charset="0"/>
              </a:rPr>
              <a:pPr/>
              <a:t>26</a:t>
            </a:fld>
            <a:endParaRPr lang="en-US">
              <a:latin typeface="Calibri" panose="020F0502020204030204" pitchFamily="34" charset="0"/>
            </a:endParaRPr>
          </a:p>
        </p:txBody>
      </p:sp>
      <p:sp>
        <p:nvSpPr>
          <p:cNvPr id="47107"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defTabSz="914400" eaLnBrk="1" hangingPunct="1">
              <a:spcBef>
                <a:spcPct val="0"/>
              </a:spcBef>
            </a:pPr>
            <a:fld id="{679C5622-D7B7-44A9-822D-EB233A2B6B1A}" type="slidenum">
              <a:rPr lang="en-GB">
                <a:latin typeface="Times New Roman" panose="02020603050405020304" pitchFamily="18" charset="0"/>
              </a:rPr>
              <a:pPr algn="r" defTabSz="914400" eaLnBrk="1" hangingPunct="1">
                <a:spcBef>
                  <a:spcPct val="0"/>
                </a:spcBef>
              </a:pPr>
              <a:t>26</a:t>
            </a:fld>
            <a:endParaRPr lang="en-GB">
              <a:latin typeface="Times New Roman" panose="02020603050405020304" pitchFamily="18" charset="0"/>
            </a:endParaRPr>
          </a:p>
        </p:txBody>
      </p:sp>
      <p:sp>
        <p:nvSpPr>
          <p:cNvPr id="47108"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a:ea typeface="ＭＳ Ｐゴシック" panose="020B0600070205080204" pitchFamily="34" charset="-128"/>
            </a:endParaRPr>
          </a:p>
        </p:txBody>
      </p:sp>
    </p:spTree>
    <p:extLst>
      <p:ext uri="{BB962C8B-B14F-4D97-AF65-F5344CB8AC3E}">
        <p14:creationId xmlns:p14="http://schemas.microsoft.com/office/powerpoint/2010/main" val="2274977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E292B70-C388-4941-95C5-47C6A06F8766}" type="slidenum">
              <a:rPr lang="en-US">
                <a:latin typeface="Calibri" panose="020F0502020204030204" pitchFamily="34" charset="0"/>
              </a:rPr>
              <a:pPr/>
              <a:t>27</a:t>
            </a:fld>
            <a:endParaRPr lang="en-US">
              <a:latin typeface="Calibri" panose="020F0502020204030204" pitchFamily="34" charset="0"/>
            </a:endParaRPr>
          </a:p>
        </p:txBody>
      </p:sp>
      <p:sp>
        <p:nvSpPr>
          <p:cNvPr id="49155"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sz="900">
              <a:ea typeface="ＭＳ Ｐゴシック" panose="020B0600070205080204" pitchFamily="34" charset="-128"/>
            </a:endParaRPr>
          </a:p>
          <a:p>
            <a:pPr>
              <a:lnSpc>
                <a:spcPct val="80000"/>
              </a:lnSpc>
            </a:pPr>
            <a:r>
              <a:rPr lang="en-US" sz="900" b="1">
                <a:ea typeface="ＭＳ Ｐゴシック" panose="020B0600070205080204" pitchFamily="34" charset="-128"/>
              </a:rPr>
              <a:t>Hướng dẫn giảng dạy: </a:t>
            </a:r>
            <a:r>
              <a:rPr lang="en-US" sz="900">
                <a:ea typeface="ＭＳ Ｐゴシック" panose="020B0600070205080204" pitchFamily="34" charset="-128"/>
              </a:rPr>
              <a:t>Sử dụng thông tin dưới đây để trình bày bản chiếu	</a:t>
            </a:r>
          </a:p>
          <a:p>
            <a:pPr>
              <a:lnSpc>
                <a:spcPct val="80000"/>
              </a:lnSpc>
            </a:pPr>
            <a:endParaRPr lang="en-US" sz="900">
              <a:ea typeface="ＭＳ Ｐゴシック" panose="020B0600070205080204" pitchFamily="34" charset="-128"/>
            </a:endParaRPr>
          </a:p>
          <a:p>
            <a:pPr>
              <a:lnSpc>
                <a:spcPct val="80000"/>
              </a:lnSpc>
            </a:pPr>
            <a:endParaRPr lang="en-US" sz="900">
              <a:ea typeface="ＭＳ Ｐゴシック" panose="020B0600070205080204" pitchFamily="34" charset="-128"/>
            </a:endParaRPr>
          </a:p>
          <a:p>
            <a:pPr>
              <a:lnSpc>
                <a:spcPct val="80000"/>
              </a:lnSpc>
            </a:pPr>
            <a:r>
              <a:rPr lang="en-US" sz="900" b="1">
                <a:ea typeface="ＭＳ Ｐゴシック" panose="020B0600070205080204" pitchFamily="34" charset="-128"/>
              </a:rPr>
              <a:t>Thông tin tham khảo: </a:t>
            </a:r>
            <a:r>
              <a:rPr lang="en-US" sz="900">
                <a:ea typeface="ＭＳ Ｐゴシック" panose="020B0600070205080204" pitchFamily="34" charset="-128"/>
              </a:rPr>
              <a:t>Hầu như không có ai trở thành nghiện sau khi sử dụng lần đầu tiên. Sử dụng, sử dụng sai mục đích và nghiện có thể hiểu là các điểm mốc dọc theo một quá trình liên tục. Khi sử dụng chất gây nghiện mà nó làm thay đổi suy nghĩ về tác hại thể chất và tâm lí thì được gọi là lạm dụng chất gây nghiện, nhưng điểm mốc chuyển từ lạm dụng sang nghiện thì thường không rõ ràng lắm. Mỗi người lạm dụng chất gây nghiện có thể đạt tới điểm mốc nghiện ở những thời điểm khác nhau. </a:t>
            </a:r>
          </a:p>
          <a:p>
            <a:pPr>
              <a:lnSpc>
                <a:spcPct val="80000"/>
              </a:lnSpc>
            </a:pPr>
            <a:endParaRPr lang="en-US" sz="900">
              <a:ea typeface="ＭＳ Ｐゴシック" panose="020B0600070205080204" pitchFamily="34" charset="-128"/>
            </a:endParaRPr>
          </a:p>
          <a:p>
            <a:pPr>
              <a:lnSpc>
                <a:spcPct val="80000"/>
              </a:lnSpc>
            </a:pPr>
            <a:r>
              <a:rPr lang="en-US" sz="900">
                <a:ea typeface="ＭＳ Ｐゴシック" panose="020B0600070205080204" pitchFamily="34" charset="-128"/>
              </a:rPr>
              <a:t>Người ta bắt đầu và tiếp tục sử dụng chất gây nghiện vì lí do giải trí và dùng thử, tự điều trị, do quan hệ xã hội và áp lực bạn bè hoặc để cải thiện chức năng nào đó.</a:t>
            </a:r>
          </a:p>
          <a:p>
            <a:pPr>
              <a:lnSpc>
                <a:spcPct val="80000"/>
              </a:lnSpc>
            </a:pPr>
            <a:endParaRPr lang="en-US" sz="900">
              <a:ea typeface="ＭＳ Ｐゴシック" panose="020B0600070205080204" pitchFamily="34" charset="-128"/>
            </a:endParaRPr>
          </a:p>
          <a:p>
            <a:pPr>
              <a:lnSpc>
                <a:spcPct val="80000"/>
              </a:lnSpc>
            </a:pPr>
            <a:r>
              <a:rPr lang="en-US" sz="900">
                <a:ea typeface="ＭＳ Ｐゴシック" panose="020B0600070205080204" pitchFamily="34" charset="-128"/>
              </a:rPr>
              <a:t>Nghiện là một bệnh của não bộ nên khiến cho người sử dụng chất gây nghiện rất khó từ bỏ. Những người đã nghiện khó mà kiểm soát được việc sử dụng của họ, ưu tiên cho việc sử dụng chất gây nghiện trên tất cả các hoạt động khác, xuất hiện triệu chứng cai khi họ dừng sử dụng, có cảm giác thèm nhớ mạnh mẽ, tiếp tục sử dụng thậm chí khi gặp rất nhiều vấn đề, và sử dụng ma túy để trở về trạng thái bình thường.</a:t>
            </a:r>
          </a:p>
          <a:p>
            <a:pPr>
              <a:lnSpc>
                <a:spcPct val="80000"/>
              </a:lnSpc>
            </a:pPr>
            <a:endParaRPr lang="en-US" sz="900">
              <a:ea typeface="ＭＳ Ｐゴシック" panose="020B0600070205080204" pitchFamily="34" charset="-128"/>
            </a:endParaRPr>
          </a:p>
          <a:p>
            <a:pPr>
              <a:lnSpc>
                <a:spcPct val="80000"/>
              </a:lnSpc>
            </a:pPr>
            <a:r>
              <a:rPr lang="en-US" sz="900">
                <a:ea typeface="ＭＳ Ｐゴシック" panose="020B0600070205080204" pitchFamily="34" charset="-128"/>
              </a:rPr>
              <a:t>Điểm quan trọng cần phải hiểu là khi một người đã bị nghiện thì sẽ cần thời gian để hồi phục và nghiện là một rối loạn mạn tính và tái diễn.</a:t>
            </a:r>
          </a:p>
          <a:p>
            <a:pPr>
              <a:lnSpc>
                <a:spcPct val="80000"/>
              </a:lnSpc>
            </a:pPr>
            <a:endParaRPr lang="en-US" sz="900">
              <a:ea typeface="ＭＳ Ｐゴシック" panose="020B0600070205080204" pitchFamily="34" charset="-128"/>
            </a:endParaRPr>
          </a:p>
          <a:p>
            <a:pPr>
              <a:lnSpc>
                <a:spcPct val="80000"/>
              </a:lnSpc>
            </a:pPr>
            <a:r>
              <a:rPr lang="en-US" sz="900">
                <a:ea typeface="ＭＳ Ｐゴシック" panose="020B0600070205080204" pitchFamily="34" charset="-128"/>
              </a:rPr>
              <a:t>Một điểm quan trọng nữa cần lưu ý là nghiện không chỉ là một bệnh của não mà nó còn chịu ảnh hưởng bởi hoàn cảnh xã hội mà bệnh đó phát triển và biểu lộ. Nếu chúng ta nhìn nhận nghiện là một bệnh về tâm lí với các thành tố sinh học, hành vi và xã hội thì chiến lược điều trị phải bao gồm cả các thành tố sinh học, hành vi và xã hội. Không chỉ phải điều trị bệnh não mà còn phải lưu ý các yếu tố hành vi và xã hội.</a:t>
            </a:r>
          </a:p>
          <a:p>
            <a:pPr>
              <a:lnSpc>
                <a:spcPct val="80000"/>
              </a:lnSpc>
            </a:pPr>
            <a:endParaRPr lang="en-US" sz="900">
              <a:ea typeface="ＭＳ Ｐゴシック" panose="020B0600070205080204" pitchFamily="34" charset="-128"/>
            </a:endParaRPr>
          </a:p>
          <a:p>
            <a:pPr>
              <a:lnSpc>
                <a:spcPct val="80000"/>
              </a:lnSpc>
            </a:pPr>
            <a:r>
              <a:rPr lang="en-US" sz="900" b="1">
                <a:ea typeface="ＭＳ Ｐゴシック" panose="020B0600070205080204" pitchFamily="34" charset="-128"/>
              </a:rPr>
              <a:t>Hướng dẫn giảng dạy: </a:t>
            </a:r>
            <a:r>
              <a:rPr lang="en-US" sz="900">
                <a:ea typeface="ＭＳ Ｐゴシック" panose="020B0600070205080204" pitchFamily="34" charset="-128"/>
              </a:rPr>
              <a:t>Cảm ơn học viên vì đã chú ý lắng nghe và tham gia nhiệt tình trong những phần thảo luận. Hỏi xem họ có còn câu hỏi nào nữa không. Nếu có thì hãy trả lời những câu hỏi liên quan tới nội dung bài giảng. Nếu câu hỏi liên quan tới những bài học khác, hãy trả lời rằng những nội dung đó sẽ được đề cập tới trong những phần sau, và đề nghị họ ghi lại các câu hỏi đó cho các bài học tiếp theo.	</a:t>
            </a:r>
          </a:p>
          <a:p>
            <a:pPr>
              <a:lnSpc>
                <a:spcPct val="80000"/>
              </a:lnSpc>
            </a:pPr>
            <a:endParaRPr lang="en-US" sz="900">
              <a:ea typeface="ＭＳ Ｐゴシック" panose="020B0600070205080204" pitchFamily="34" charset="-128"/>
            </a:endParaRPr>
          </a:p>
        </p:txBody>
      </p:sp>
      <p:sp>
        <p:nvSpPr>
          <p:cNvPr id="4915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75BF3A87-F3F4-4C6F-B08A-8FD9CACEE2F4}" type="slidenum">
              <a:rPr lang="en-US"/>
              <a:pPr algn="r" eaLnBrk="1" hangingPunct="1">
                <a:spcBef>
                  <a:spcPct val="0"/>
                </a:spcBef>
              </a:pPr>
              <a:t>27</a:t>
            </a:fld>
            <a:endParaRPr lang="en-US"/>
          </a:p>
        </p:txBody>
      </p:sp>
    </p:spTree>
    <p:extLst>
      <p:ext uri="{BB962C8B-B14F-4D97-AF65-F5344CB8AC3E}">
        <p14:creationId xmlns:p14="http://schemas.microsoft.com/office/powerpoint/2010/main" val="17545319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F8F99B4-209E-4FDA-8304-00DA3BD97431}" type="slidenum">
              <a:rPr lang="en-US">
                <a:latin typeface="Calibri" panose="020F0502020204030204" pitchFamily="34" charset="0"/>
              </a:rPr>
              <a:pPr/>
              <a:t>8</a:t>
            </a:fld>
            <a:endParaRPr lang="en-US">
              <a:latin typeface="Calibri" panose="020F0502020204030204" pitchFamily="34" charset="0"/>
            </a:endParaRPr>
          </a:p>
        </p:txBody>
      </p:sp>
      <p:sp>
        <p:nvSpPr>
          <p:cNvPr id="24579"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panose="020B0600070205080204" pitchFamily="34" charset="-128"/>
              </a:rPr>
              <a:t> </a:t>
            </a:r>
            <a:r>
              <a:rPr lang="en-US" b="1">
                <a:ea typeface="ＭＳ Ｐゴシック" panose="020B0600070205080204" pitchFamily="34" charset="-128"/>
              </a:rPr>
              <a:t>Nói: </a:t>
            </a:r>
            <a:r>
              <a:rPr lang="en-US" i="1">
                <a:ea typeface="ＭＳ Ｐゴシック" panose="020B0600070205080204" pitchFamily="34" charset="-128"/>
              </a:rPr>
              <a:t>Nghiện là một rối loạn mạn tính, tái diễn được biểu hiện bằng hành vi bắt buộc phải tìm kiếm và sử dụng ma túy bất chấp hậu quả có hại. Nghiện bao gồm cả phạm trù thể chất và tâm lí. Là cán bộ điều trị cho người nghiện ma túy, phải lưu ý rằng cả 2 phạm trù này đều cần được điều trị hiệu quả.</a:t>
            </a:r>
          </a:p>
        </p:txBody>
      </p:sp>
      <p:sp>
        <p:nvSpPr>
          <p:cNvPr id="2458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79D2D928-ABD6-4F6A-982B-E52198DAEDC3}" type="slidenum">
              <a:rPr lang="en-US"/>
              <a:pPr algn="r" eaLnBrk="1" hangingPunct="1">
                <a:spcBef>
                  <a:spcPct val="0"/>
                </a:spcBef>
              </a:pPr>
              <a:t>8</a:t>
            </a:fld>
            <a:endParaRPr lang="en-US"/>
          </a:p>
        </p:txBody>
      </p:sp>
    </p:spTree>
    <p:extLst>
      <p:ext uri="{BB962C8B-B14F-4D97-AF65-F5344CB8AC3E}">
        <p14:creationId xmlns:p14="http://schemas.microsoft.com/office/powerpoint/2010/main" val="3624906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98465F6-0049-45FE-83C6-3F65A9B6B8B9}" type="slidenum">
              <a:rPr lang="en-US">
                <a:latin typeface="Calibri" panose="020F0502020204030204" pitchFamily="34" charset="0"/>
              </a:rPr>
              <a:pPr/>
              <a:t>9</a:t>
            </a:fld>
            <a:endParaRPr lang="en-US">
              <a:latin typeface="Calibri" panose="020F0502020204030204" pitchFamily="34" charset="0"/>
            </a:endParaRPr>
          </a:p>
        </p:txBody>
      </p:sp>
      <p:sp>
        <p:nvSpPr>
          <p:cNvPr id="26627"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ea typeface="ＭＳ Ｐゴシック" panose="020B0600070205080204" pitchFamily="34" charset="-128"/>
              </a:rPr>
              <a:t> </a:t>
            </a:r>
            <a:r>
              <a:rPr lang="en-US" b="1">
                <a:ea typeface="ＭＳ Ｐゴシック" panose="020B0600070205080204" pitchFamily="34" charset="-128"/>
              </a:rPr>
              <a:t>Nói: </a:t>
            </a:r>
            <a:r>
              <a:rPr lang="en-US" i="1">
                <a:ea typeface="ＭＳ Ｐゴシック" panose="020B0600070205080204" pitchFamily="34" charset="-128"/>
              </a:rPr>
              <a:t>Một số người cho rằng nghiện ma túy chỉ liên quan đến thể chất. Thực chất, nghiện ma túy BAO GỒM CẢ nghiện về thể chất và tâm lí. </a:t>
            </a:r>
          </a:p>
          <a:p>
            <a:endParaRPr lang="en-US">
              <a:ea typeface="ＭＳ Ｐゴシック" panose="020B0600070205080204" pitchFamily="34" charset="-128"/>
            </a:endParaRPr>
          </a:p>
          <a:p>
            <a:r>
              <a:rPr lang="en-US" b="1">
                <a:ea typeface="ＭＳ Ｐゴシック" panose="020B0600070205080204" pitchFamily="34" charset="-128"/>
              </a:rPr>
              <a:t>Hướng dẫn giảng dạy</a:t>
            </a:r>
            <a:r>
              <a:rPr lang="en-US">
                <a:ea typeface="ＭＳ Ｐゴシック" panose="020B0600070205080204" pitchFamily="34" charset="-128"/>
              </a:rPr>
              <a:t>: Sử dụng thông tin dưới đây để giải thích nghiện được phân loại như thế nào. Lưu ý là các tiêu chuẩn chẩn đoán nằm ở cả bản chiếu tiếp theo. 	</a:t>
            </a:r>
          </a:p>
          <a:p>
            <a:endParaRPr lang="en-US">
              <a:ea typeface="ＭＳ Ｐゴシック" panose="020B0600070205080204" pitchFamily="34" charset="-128"/>
            </a:endParaRPr>
          </a:p>
          <a:p>
            <a:endParaRPr lang="en-US">
              <a:ea typeface="ＭＳ Ｐゴシック" panose="020B0600070205080204" pitchFamily="34" charset="-128"/>
            </a:endParaRPr>
          </a:p>
          <a:p>
            <a:r>
              <a:rPr lang="en-US" b="1">
                <a:ea typeface="ＭＳ Ｐゴシック" panose="020B0600070205080204" pitchFamily="34" charset="-128"/>
              </a:rPr>
              <a:t>Thông tin tham khảo</a:t>
            </a:r>
            <a:r>
              <a:rPr lang="en-US">
                <a:ea typeface="ＭＳ Ｐゴシック" panose="020B0600070205080204" pitchFamily="34" charset="-128"/>
              </a:rPr>
              <a:t>:  Việc chẩn đoán một người nào đó có nghiện một chất ma túy hay không chỉ có thể được khẳng định nếu ít nhất 3 trong số những điều kiện sau đây cùng xảy ra vào một thời điểm nào đó trong một năm qua:</a:t>
            </a:r>
          </a:p>
          <a:p>
            <a:endParaRPr lang="en-US">
              <a:ea typeface="ＭＳ Ｐゴシック" panose="020B0600070205080204" pitchFamily="34" charset="-128"/>
            </a:endParaRPr>
          </a:p>
          <a:p>
            <a:pPr lvl="1">
              <a:buFontTx/>
              <a:buChar char="•"/>
            </a:pPr>
            <a:r>
              <a:rPr lang="en-US">
                <a:ea typeface="ＭＳ Ｐゴシック" panose="020B0600070205080204" pitchFamily="34" charset="-128"/>
              </a:rPr>
              <a:t>Một trạng thái cắt cơn sinh lí khi không tiếp tục sử dụng hoặc giảm liều sử dụng, biểu hiện bằng hội chứng cai đặc trưng cho loại ma túy hoặc phải sử dụng một chất tương tự (gần giống) như loại ma túy đó để làm giảm nhẹ hoặc để không phải chịu đựng những triệu chứng cai</a:t>
            </a:r>
          </a:p>
          <a:p>
            <a:pPr lvl="1">
              <a:buFontTx/>
              <a:buChar char="•"/>
            </a:pPr>
            <a:r>
              <a:rPr lang="en-US">
                <a:ea typeface="ＭＳ Ｐゴシック" panose="020B0600070205080204" pitchFamily="34" charset="-128"/>
              </a:rPr>
              <a:t>Bằng chứng về khả năng dung nạp: người sử dụng cần phải sử dụng chất gây nghiện với liều tăng dần nhằm đạt được tác dụng tương tự như những lần sử dụng ở liều thấp hơn trước đây (ví dụ rất rõ ở những người nghiện rượu hay nghiện các dẫn chất thuốc phiện, những người hàng ngày uống/sử dụng một liều lượng đủ để có thể giết chết những người bình thường khác không có khả năng dung nạp)</a:t>
            </a:r>
          </a:p>
          <a:p>
            <a:pPr lvl="1">
              <a:buFontTx/>
              <a:buChar char="•"/>
            </a:pPr>
            <a:r>
              <a:rPr lang="en-US">
                <a:ea typeface="ＭＳ Ｐゴシック" panose="020B0600070205080204" pitchFamily="34" charset="-128"/>
              </a:rPr>
              <a:t>Sự thèm muốn mãnh liệt hoặc cảm giác bắt buộc phải sử dụng chất gây nghiện</a:t>
            </a:r>
          </a:p>
          <a:p>
            <a:pPr lvl="1">
              <a:buFontTx/>
              <a:buChar char="•"/>
            </a:pPr>
            <a:r>
              <a:rPr lang="en-US">
                <a:ea typeface="ＭＳ Ｐゴシック" panose="020B0600070205080204" pitchFamily="34" charset="-128"/>
              </a:rPr>
              <a:t>Khó khăn trong việc kiểm soát hành vi sử dụng chất gây nghiện liên quan đến việc bắt đầu, từ bỏ và liều lượng sử dụng</a:t>
            </a:r>
          </a:p>
          <a:p>
            <a:pPr lvl="1">
              <a:buFontTx/>
              <a:buChar char="•"/>
            </a:pPr>
            <a:r>
              <a:rPr lang="en-US">
                <a:ea typeface="ＭＳ Ｐゴシック" panose="020B0600070205080204" pitchFamily="34" charset="-128"/>
              </a:rPr>
              <a:t>Sao nhãng các thú vui, sở thích, công việc trước đây do việc sử dụng chất gây nghiện hướng thần, ngày càng cần nhiều thời gian hơn cho việc tìm kiếm, sử dụng chất gây nghiện và phục hồi sau khi sử dụng</a:t>
            </a:r>
          </a:p>
          <a:p>
            <a:pPr lvl="1">
              <a:buFontTx/>
              <a:buChar char="•"/>
            </a:pPr>
            <a:r>
              <a:rPr lang="en-US">
                <a:ea typeface="ＭＳ Ｐゴシック" panose="020B0600070205080204" pitchFamily="34" charset="-128"/>
              </a:rPr>
              <a:t>Tiếp tục sử dụng chất gây nghiện đó mặc dù biết rõ bằng chứng về hậu quả có hại như những tác hại tới gan do việc uống rượu bia quá nhiều, trạng thái trầm cảm là hậu quả của giai đoạn sử dụng mức độ nặng, suy giảm khả năng nhận thức do sử dụng chất gây nghiện (cần phải nỗ lực thực hiện các biện pháp can thiệp sao cho người sử dụng thực sự hiểu được bản chất và mức độ nghiêm trọng của các tác hại đó).</a:t>
            </a:r>
          </a:p>
          <a:p>
            <a:endParaRPr lang="en-US">
              <a:ea typeface="ＭＳ Ｐゴシック" panose="020B0600070205080204" pitchFamily="34" charset="-128"/>
            </a:endParaRPr>
          </a:p>
          <a:p>
            <a:r>
              <a:rPr lang="en-US">
                <a:ea typeface="ＭＳ Ｐゴシック" panose="020B0600070205080204" pitchFamily="34" charset="-128"/>
              </a:rPr>
              <a:t>2 tiêu chuẩn đầu tiên liên quan đến nghiện về thể chất trong khi các tiêu chuẩn còn lại liên quan nghiện về mặt tâm lí. Chỉ cần có 3 tiêu chuẩn xuất hiện trong 12 tháng gần nhất là đủ để xác định một người có nghiện hay không. Không cần thiết phải có 1 tiêu chuẩn lệ thuộc về thể chất. </a:t>
            </a:r>
          </a:p>
          <a:p>
            <a:endParaRPr lang="en-US">
              <a:ea typeface="ＭＳ Ｐゴシック" panose="020B0600070205080204" pitchFamily="34" charset="-128"/>
            </a:endParaRPr>
          </a:p>
          <a:p>
            <a:r>
              <a:rPr lang="en-US">
                <a:ea typeface="ＭＳ Ｐゴシック" panose="020B0600070205080204" pitchFamily="34" charset="-128"/>
              </a:rPr>
              <a:t>ICD-10 cũng mô tả mức độ sử dụng có hại là hình thức sử dụng chất gây nghiện hướng thần gây tác hại đến sức khỏe. Tác hại có thể liên quan đến sức khỏe về thể chất (như trường hợp viêm gan do tự sử dụng chất gây nghiện qua đường tiêm chích) hoặc liên quan đến sức khỏe tâm thần (ví dụ: những đợt rối loạn trầm cảm thứ phát do uống nhiều rượu). Các yêu cầu chẩn đoán là phải có tác hại thật sự về tâm thần và thể chất của người sử dụng chất gây nghiện. </a:t>
            </a:r>
          </a:p>
          <a:p>
            <a:endParaRPr lang="en-US">
              <a:ea typeface="ＭＳ Ｐゴシック" panose="020B0600070205080204" pitchFamily="34" charset="-128"/>
            </a:endParaRPr>
          </a:p>
        </p:txBody>
      </p:sp>
      <p:sp>
        <p:nvSpPr>
          <p:cNvPr id="2662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8BF496B0-A7A4-4E02-852A-12E5F3C4D783}" type="slidenum">
              <a:rPr lang="en-US"/>
              <a:pPr algn="r" eaLnBrk="1" hangingPunct="1">
                <a:spcBef>
                  <a:spcPct val="0"/>
                </a:spcBef>
              </a:pPr>
              <a:t>9</a:t>
            </a:fld>
            <a:endParaRPr lang="en-US"/>
          </a:p>
        </p:txBody>
      </p:sp>
    </p:spTree>
    <p:extLst>
      <p:ext uri="{BB962C8B-B14F-4D97-AF65-F5344CB8AC3E}">
        <p14:creationId xmlns:p14="http://schemas.microsoft.com/office/powerpoint/2010/main" val="3677301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38A815B-87FB-4D86-8C32-964A5F58E120}" type="slidenum">
              <a:rPr lang="en-US">
                <a:latin typeface="Calibri" panose="020F0502020204030204" pitchFamily="34" charset="0"/>
              </a:rPr>
              <a:pPr/>
              <a:t>10</a:t>
            </a:fld>
            <a:endParaRPr lang="en-US">
              <a:latin typeface="Calibri" panose="020F0502020204030204" pitchFamily="34" charset="0"/>
            </a:endParaRPr>
          </a:p>
        </p:txBody>
      </p:sp>
      <p:sp>
        <p:nvSpPr>
          <p:cNvPr id="28675"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endParaRPr lang="en-US" sz="1000" b="1">
              <a:ea typeface="ＭＳ Ｐゴシック" panose="020B0600070205080204" pitchFamily="34" charset="-128"/>
            </a:endParaRPr>
          </a:p>
          <a:p>
            <a:pPr>
              <a:lnSpc>
                <a:spcPct val="90000"/>
              </a:lnSpc>
            </a:pPr>
            <a:r>
              <a:rPr lang="en-US" sz="1000" b="1">
                <a:ea typeface="ＭＳ Ｐゴシック" panose="020B0600070205080204" pitchFamily="34" charset="-128"/>
              </a:rPr>
              <a:t>Hướng dẫn giảng dạy: </a:t>
            </a:r>
            <a:r>
              <a:rPr lang="en-US" sz="1000">
                <a:ea typeface="ＭＳ Ｐゴシック" panose="020B0600070205080204" pitchFamily="34" charset="-128"/>
              </a:rPr>
              <a:t>Trình bày trực tiếp nội dung bản chiếu. Sử dụng thông tin tham khảo dưới đây để bổ sung.	</a:t>
            </a:r>
          </a:p>
          <a:p>
            <a:pPr>
              <a:lnSpc>
                <a:spcPct val="90000"/>
              </a:lnSpc>
            </a:pPr>
            <a:r>
              <a:rPr lang="en-US" sz="1000">
                <a:ea typeface="ＭＳ Ｐゴシック" panose="020B0600070205080204" pitchFamily="34" charset="-128"/>
              </a:rPr>
              <a:t> </a:t>
            </a:r>
          </a:p>
          <a:p>
            <a:pPr>
              <a:lnSpc>
                <a:spcPct val="90000"/>
              </a:lnSpc>
            </a:pPr>
            <a:r>
              <a:rPr lang="en-US" sz="1000" b="1">
                <a:ea typeface="ＭＳ Ｐゴシック" panose="020B0600070205080204" pitchFamily="34" charset="-128"/>
              </a:rPr>
              <a:t>Thông tin tham khảo: </a:t>
            </a:r>
            <a:r>
              <a:rPr lang="en-US" sz="1000">
                <a:ea typeface="ＭＳ Ｐゴシック" panose="020B0600070205080204" pitchFamily="34" charset="-128"/>
              </a:rPr>
              <a:t>Thông thường các bác sĩ và nhân viên y tế thường quan tâm quá mức về tầm quan trọng của tình trạng nghiện về thể chất trong đánh giá nghiện chất dạng thuốc phiện. Tuy nhiên, trong các chương trình điều trị thay thế chất dạng thuốc phiện, việc đánh giá liều thuốc thay thế CDTP thường dựa trên bằng chứng của hội chứng cai CDTP cũng như ước tính mức độ dung nạp. Lưu ý rằng độ dung nạp được định nghĩa là sự tăng liều chất gây nghiện hướng thần cần thiết để đạt được hiệu quả bằng với hiệu quả của việc sử dụng liều thấp hơn trước kia. Ví dụ, nếu một bệnh nhân xuất hiện hội chứng cai, họ cần một liều cao hơn trước kia để cắt các dấu hiệu của hội chứng cai. Vì vậy, hội chứng cai CDTP và độ dung nạp có liên quan đến nhau.</a:t>
            </a:r>
          </a:p>
        </p:txBody>
      </p:sp>
      <p:sp>
        <p:nvSpPr>
          <p:cNvPr id="28677"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pPr>
            <a:fld id="{D22F854F-BB66-47B6-A10D-464D274D42F9}" type="slidenum">
              <a:rPr lang="en-US"/>
              <a:pPr algn="r" eaLnBrk="1" hangingPunct="1">
                <a:spcBef>
                  <a:spcPct val="0"/>
                </a:spcBef>
              </a:pPr>
              <a:t>10</a:t>
            </a:fld>
            <a:endParaRPr lang="en-US"/>
          </a:p>
        </p:txBody>
      </p:sp>
    </p:spTree>
    <p:extLst>
      <p:ext uri="{BB962C8B-B14F-4D97-AF65-F5344CB8AC3E}">
        <p14:creationId xmlns:p14="http://schemas.microsoft.com/office/powerpoint/2010/main" val="1303378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44C420-ACC0-418A-A871-97E76A82889D}" type="slidenum">
              <a:rPr lang="en-AU"/>
              <a:pPr/>
              <a:t>11</a:t>
            </a:fld>
            <a:endParaRPr lang="en-AU"/>
          </a:p>
        </p:txBody>
      </p:sp>
      <p:sp>
        <p:nvSpPr>
          <p:cNvPr id="14338" name="Rectangle 2"/>
          <p:cNvSpPr>
            <a:spLocks noGrp="1" noRot="1" noChangeAspect="1" noChangeArrowheads="1" noTextEdit="1"/>
          </p:cNvSpPr>
          <p:nvPr>
            <p:ph type="sldImg"/>
          </p:nvPr>
        </p:nvSpPr>
        <p:spPr>
          <a:xfrm>
            <a:off x="1371600" y="1143000"/>
            <a:ext cx="4114800" cy="3086100"/>
          </a:xfrm>
          <a:ln/>
        </p:spPr>
      </p:sp>
      <p:sp>
        <p:nvSpPr>
          <p:cNvPr id="14339" name="Rectangle 3"/>
          <p:cNvSpPr>
            <a:spLocks noGrp="1" noChangeArrowheads="1"/>
          </p:cNvSpPr>
          <p:nvPr>
            <p:ph type="body" idx="1"/>
          </p:nvPr>
        </p:nvSpPr>
        <p:spPr>
          <a:xfrm>
            <a:off x="914400" y="4343400"/>
            <a:ext cx="5029200" cy="4289425"/>
          </a:xfrm>
        </p:spPr>
        <p:txBody>
          <a:bodyPr/>
          <a:lstStyle/>
          <a:p>
            <a:pPr marL="190500" indent="-190500"/>
            <a:r>
              <a:rPr lang="en-AU" b="1"/>
              <a:t>Hỏi</a:t>
            </a:r>
            <a:r>
              <a:rPr lang="en-AU"/>
              <a:t> “Những lý do gì bạn cho răng một người lại sử dụng ma túy?”</a:t>
            </a:r>
            <a:endParaRPr lang="en-AU" b="1"/>
          </a:p>
          <a:p>
            <a:pPr marL="190500" indent="-190500"/>
            <a:r>
              <a:rPr lang="en-AU" b="1"/>
              <a:t>Để giành </a:t>
            </a:r>
            <a:r>
              <a:rPr lang="en-AU"/>
              <a:t>một thời gian để học viên đóng góp, phát biểu ý kiến của họ.</a:t>
            </a:r>
            <a:endParaRPr lang="en-AU" b="1"/>
          </a:p>
          <a:p>
            <a:pPr marL="190500" indent="-190500"/>
            <a:r>
              <a:rPr lang="en-AU" b="1"/>
              <a:t>Nói</a:t>
            </a:r>
            <a:r>
              <a:rPr lang="en-AU"/>
              <a:t> với họ rằng</a:t>
            </a:r>
          </a:p>
          <a:p>
            <a:pPr marL="190500" indent="-190500"/>
            <a:r>
              <a:rPr lang="en-AU"/>
              <a:t>Có rất nhiều lý do để một người bắt đầu sử dụng hoặc tiếp tục sử dụng may túy bất hợp pháp, động lực chính thường bao gồm 3 yếu tố. Những động cơ này không tách rời riêng biệt, 3 mặt: Vui vẻ, Quên và chức năng.</a:t>
            </a:r>
          </a:p>
          <a:p>
            <a:pPr marL="190500" indent="-190500"/>
            <a:r>
              <a:rPr lang="en-AU"/>
              <a:t>Một người có thể sử dụng ma túy vì một hoặc nhiều lý do đã trình bày ở trên.</a:t>
            </a:r>
          </a:p>
          <a:p>
            <a:pPr marL="190500" indent="-190500"/>
            <a:r>
              <a:rPr lang="en-AU"/>
              <a:t>Quan trọng là một người có thể không nhận ra rằng đó là động cơ chính của việc sử dụng ma túy. </a:t>
            </a:r>
          </a:p>
        </p:txBody>
      </p:sp>
    </p:spTree>
    <p:extLst>
      <p:ext uri="{BB962C8B-B14F-4D97-AF65-F5344CB8AC3E}">
        <p14:creationId xmlns:p14="http://schemas.microsoft.com/office/powerpoint/2010/main" val="125176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txBox="1">
            <a:spLocks noGrp="1" noChangeArrowheads="1"/>
          </p:cNvSpPr>
          <p:nvPr/>
        </p:nvSpPr>
        <p:spPr bwMode="auto">
          <a:xfrm>
            <a:off x="3897313" y="8829675"/>
            <a:ext cx="2982912"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446" tIns="46223" rIns="92446" bIns="46223" anchor="b"/>
          <a:lstStyle>
            <a:lvl1pPr defTabSz="923925" eaLnBrk="0" hangingPunct="0">
              <a:defRPr sz="2400">
                <a:solidFill>
                  <a:schemeClr val="tx1"/>
                </a:solidFill>
                <a:latin typeface="Arial" panose="020B0604020202020204" pitchFamily="34" charset="0"/>
                <a:cs typeface="Arial" panose="020B0604020202020204" pitchFamily="34" charset="0"/>
              </a:defRPr>
            </a:lvl1pPr>
            <a:lvl2pPr marL="38349238" indent="-37887275" defTabSz="9239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fld id="{A765A7BD-BC59-4535-A37B-0292BB544DBC}" type="slidenum">
              <a:rPr lang="en-US" sz="1200"/>
              <a:pPr algn="r" eaLnBrk="1" hangingPunct="1"/>
              <a:t>13</a:t>
            </a:fld>
            <a:endParaRPr lang="en-US" sz="1200"/>
          </a:p>
        </p:txBody>
      </p:sp>
      <p:sp>
        <p:nvSpPr>
          <p:cNvPr id="191491" name="Rectangle 2"/>
          <p:cNvSpPr>
            <a:spLocks noGrp="1" noRot="1" noChangeAspect="1" noChangeArrowheads="1" noTextEdit="1"/>
          </p:cNvSpPr>
          <p:nvPr>
            <p:ph type="sldImg"/>
          </p:nvPr>
        </p:nvSpPr>
        <p:spPr>
          <a:xfrm>
            <a:off x="1371600" y="1143000"/>
            <a:ext cx="4114800" cy="3086100"/>
          </a:xfrm>
          <a:ln/>
        </p:spPr>
      </p:sp>
      <p:sp>
        <p:nvSpPr>
          <p:cNvPr id="191492" name="Rectangle 3"/>
          <p:cNvSpPr>
            <a:spLocks noGrp="1" noChangeArrowheads="1"/>
          </p:cNvSpPr>
          <p:nvPr>
            <p:ph type="body" idx="1"/>
          </p:nvPr>
        </p:nvSpPr>
        <p:spPr/>
        <p:txBody>
          <a:bodyPr/>
          <a:lstStyle/>
          <a:p>
            <a:pPr eaLnBrk="1" hangingPunct="1"/>
            <a:r>
              <a:rPr lang="en-US">
                <a:latin typeface="Arial" panose="020B0604020202020204" pitchFamily="34" charset="0"/>
                <a:cs typeface="Arial" panose="020B0604020202020204" pitchFamily="34" charset="0"/>
              </a:rPr>
              <a:t>If the majority of people who try drugs don’t become addicted… </a:t>
            </a:r>
          </a:p>
          <a:p>
            <a:pPr eaLnBrk="1" hangingPunct="1"/>
            <a:r>
              <a:rPr lang="en-US">
                <a:latin typeface="Arial" panose="020B0604020202020204" pitchFamily="34" charset="0"/>
                <a:cs typeface="Arial" panose="020B0604020202020204" pitchFamily="34" charset="0"/>
              </a:rPr>
              <a:t>And those that do become addicted take a period of time to reach daily use…</a:t>
            </a:r>
          </a:p>
          <a:p>
            <a:pPr eaLnBrk="1" hangingPunct="1"/>
            <a:r>
              <a:rPr lang="en-US">
                <a:latin typeface="Arial" panose="020B0604020202020204" pitchFamily="34" charset="0"/>
                <a:cs typeface="Arial" panose="020B0604020202020204" pitchFamily="34" charset="0"/>
              </a:rPr>
              <a:t>Then a public health approach to drug use must look at developing interventions for the majority as well as to address the minority who experience the most harm  </a:t>
            </a:r>
          </a:p>
          <a:p>
            <a:pPr eaLnBrk="1" hangingPunct="1"/>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5018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FD01B91-5CF6-4FE6-9E04-4CB990293B54}" type="slidenum">
              <a:rPr lang="en-US">
                <a:latin typeface="Calibri" panose="020F0502020204030204" pitchFamily="34" charset="0"/>
              </a:rPr>
              <a:pPr/>
              <a:t>14</a:t>
            </a:fld>
            <a:endParaRPr lang="en-US">
              <a:latin typeface="Calibri" panose="020F0502020204030204" pitchFamily="34" charset="0"/>
            </a:endParaRPr>
          </a:p>
        </p:txBody>
      </p:sp>
      <p:sp>
        <p:nvSpPr>
          <p:cNvPr id="30723"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defTabSz="914400" eaLnBrk="1" hangingPunct="1">
              <a:spcBef>
                <a:spcPct val="0"/>
              </a:spcBef>
            </a:pPr>
            <a:fld id="{A43BA5C6-5595-4A95-866D-BD1C83B6D8A6}" type="slidenum">
              <a:rPr lang="en-GB">
                <a:latin typeface="Times New Roman" panose="02020603050405020304" pitchFamily="18" charset="0"/>
              </a:rPr>
              <a:pPr algn="r" defTabSz="914400" eaLnBrk="1" hangingPunct="1">
                <a:spcBef>
                  <a:spcPct val="0"/>
                </a:spcBef>
              </a:pPr>
              <a:t>14</a:t>
            </a:fld>
            <a:endParaRPr lang="en-GB">
              <a:latin typeface="Times New Roman" panose="02020603050405020304" pitchFamily="18" charset="0"/>
            </a:endParaRPr>
          </a:p>
        </p:txBody>
      </p:sp>
      <p:sp>
        <p:nvSpPr>
          <p:cNvPr id="30724"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a:ea typeface="ＭＳ Ｐゴシック" panose="020B0600070205080204" pitchFamily="34" charset="-128"/>
            </a:endParaRPr>
          </a:p>
        </p:txBody>
      </p:sp>
    </p:spTree>
    <p:extLst>
      <p:ext uri="{BB962C8B-B14F-4D97-AF65-F5344CB8AC3E}">
        <p14:creationId xmlns:p14="http://schemas.microsoft.com/office/powerpoint/2010/main" val="790674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EC3790A-90B1-453D-9116-5F7CF35E5B67}" type="slidenum">
              <a:rPr lang="en-US">
                <a:latin typeface="Calibri" panose="020F0502020204030204" pitchFamily="34" charset="0"/>
              </a:rPr>
              <a:pPr/>
              <a:t>15</a:t>
            </a:fld>
            <a:endParaRPr lang="en-US">
              <a:latin typeface="Calibri" panose="020F0502020204030204" pitchFamily="34" charset="0"/>
            </a:endParaRPr>
          </a:p>
        </p:txBody>
      </p:sp>
      <p:sp>
        <p:nvSpPr>
          <p:cNvPr id="32771"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lgn="r" defTabSz="914400" eaLnBrk="1" hangingPunct="1">
              <a:spcBef>
                <a:spcPct val="0"/>
              </a:spcBef>
            </a:pPr>
            <a:fld id="{51333DC4-8A94-46E1-97CC-D4DCB4DB432A}" type="slidenum">
              <a:rPr lang="en-GB">
                <a:latin typeface="Times New Roman" panose="02020603050405020304" pitchFamily="18" charset="0"/>
              </a:rPr>
              <a:pPr algn="r" defTabSz="914400" eaLnBrk="1" hangingPunct="1">
                <a:spcBef>
                  <a:spcPct val="0"/>
                </a:spcBef>
              </a:pPr>
              <a:t>15</a:t>
            </a:fld>
            <a:endParaRPr lang="en-GB">
              <a:latin typeface="Times New Roman" panose="02020603050405020304" pitchFamily="18" charset="0"/>
            </a:endParaRPr>
          </a:p>
        </p:txBody>
      </p:sp>
      <p:sp>
        <p:nvSpPr>
          <p:cNvPr id="32772"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3"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en-US">
              <a:ea typeface="ＭＳ Ｐゴシック" panose="020B0600070205080204" pitchFamily="34" charset="-128"/>
            </a:endParaRPr>
          </a:p>
        </p:txBody>
      </p:sp>
    </p:spTree>
    <p:extLst>
      <p:ext uri="{BB962C8B-B14F-4D97-AF65-F5344CB8AC3E}">
        <p14:creationId xmlns:p14="http://schemas.microsoft.com/office/powerpoint/2010/main" val="21384420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7275CA9-FAC1-445C-A87B-342FC6329042}"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DEEBB-50B0-4C72-BB91-06F584BB1FD5}" type="slidenum">
              <a:rPr lang="en-US" smtClean="0"/>
              <a:t>‹#›</a:t>
            </a:fld>
            <a:endParaRPr lang="en-US" dirty="0"/>
          </a:p>
        </p:txBody>
      </p:sp>
    </p:spTree>
    <p:extLst>
      <p:ext uri="{BB962C8B-B14F-4D97-AF65-F5344CB8AC3E}">
        <p14:creationId xmlns:p14="http://schemas.microsoft.com/office/powerpoint/2010/main" val="282567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275CA9-FAC1-445C-A87B-342FC6329042}"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4271915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75CA9-FAC1-445C-A87B-342FC6329042}"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4158274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75CA9-FAC1-445C-A87B-342FC6329042}"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58817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B8326-7476-47CB-821C-2EB24E23AC0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8BB5F3-FF2D-442C-8161-E1EB18FF526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B86AF01-3215-4445-B125-944478D9617D}"/>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79AD3C43-3307-43C2-B002-57ADD6998A3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443C43A-F8DB-4DD8-953A-2FED84D25BAA}"/>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766801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FA9A9-38DF-4B9E-A278-08DC1D3C7F1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4EC49B0-AE85-4634-8B1B-4BA5D25E7E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0E46F4-F670-4CAA-9B88-C9D2F83523EA}"/>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58E48381-2F87-472F-970A-724E775B09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E09D6E6-6FFA-4AF5-87D5-C08E2CECE6B1}"/>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7676519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6CB57-E37A-4590-9BE3-AE876EFDD8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0D789F-3BFC-4CCF-A2F0-D7546BDED625}"/>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148D29-BA9F-400D-8595-67E7452269A1}"/>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20B8AD7B-3508-4575-9510-4A7BCC8B711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F55D4E8-BD3B-4E1D-ABBA-FACB50619410}"/>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461650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42E1B-2A80-4259-B739-7E14CD39F14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D553ED1-BF44-47A8-80E3-01170D358A83}"/>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476ABC8-E176-4BD2-9AEE-7F3D2602E0C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D7437F3-A46B-4257-8347-53BEBBC50C31}"/>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6" name="Footer Placeholder 5">
            <a:extLst>
              <a:ext uri="{FF2B5EF4-FFF2-40B4-BE49-F238E27FC236}">
                <a16:creationId xmlns:a16="http://schemas.microsoft.com/office/drawing/2014/main" id="{C8361031-F6A6-4E31-9E45-161ABE3B86C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A9DA8E-8290-419D-AC6F-597A6256893D}"/>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380641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774D5-6D25-48FA-A310-D5288096387F}"/>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D5EAC3F-6181-4BC9-9AC3-F031164DF79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A88131-B9EF-428F-9616-1D8917C9ABEA}"/>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7CE50C9-32C8-4D02-A584-1C818D94699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3686F16-5FA5-40B7-9775-8B7772964FA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1B7AB6E-FCE4-4ABA-884B-F317DB5E5CEF}"/>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8" name="Footer Placeholder 7">
            <a:extLst>
              <a:ext uri="{FF2B5EF4-FFF2-40B4-BE49-F238E27FC236}">
                <a16:creationId xmlns:a16="http://schemas.microsoft.com/office/drawing/2014/main" id="{B0FBFB2C-4650-4FF5-B883-A0150AD8C2A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5C38CC2-985F-44C0-837C-1F2A22A4D154}"/>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2026884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834E4-C457-4F72-9B8A-C8889B5C5BA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DCBB5A1-9E0B-401E-9D59-F5E9232330B3}"/>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4" name="Footer Placeholder 3">
            <a:extLst>
              <a:ext uri="{FF2B5EF4-FFF2-40B4-BE49-F238E27FC236}">
                <a16:creationId xmlns:a16="http://schemas.microsoft.com/office/drawing/2014/main" id="{25D3D777-FEDF-461C-8CB8-6364703C074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41C6CB5-7512-4FBD-9043-B750E7F15920}"/>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8669667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D68E16-4123-4ADB-8A6D-3DEB0B413634}"/>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3" name="Footer Placeholder 2">
            <a:extLst>
              <a:ext uri="{FF2B5EF4-FFF2-40B4-BE49-F238E27FC236}">
                <a16:creationId xmlns:a16="http://schemas.microsoft.com/office/drawing/2014/main" id="{90FD815A-A841-4FD4-9902-144ABDC2A6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B813E61-A272-4FA4-A12E-DF683976DC3E}"/>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85337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57785-2F7E-464C-9418-3071A120779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E34E958-7369-482A-B3C1-945E71020B4C}"/>
              </a:ext>
            </a:extLst>
          </p:cNvPr>
          <p:cNvSpPr>
            <a:spLocks noGrp="1"/>
          </p:cNvSpPr>
          <p:nvPr>
            <p:ph type="dt" sz="half" idx="10"/>
          </p:nvPr>
        </p:nvSpPr>
        <p:spPr/>
        <p:txBody>
          <a:bodyPr/>
          <a:lstStyle/>
          <a:p>
            <a:fld id="{27275CA9-FAC1-445C-A87B-342FC6329042}" type="datetimeFigureOut">
              <a:rPr lang="en-US" smtClean="0"/>
              <a:t>2/20/2019</a:t>
            </a:fld>
            <a:endParaRPr lang="en-US"/>
          </a:p>
        </p:txBody>
      </p:sp>
      <p:sp>
        <p:nvSpPr>
          <p:cNvPr id="4" name="Footer Placeholder 3">
            <a:extLst>
              <a:ext uri="{FF2B5EF4-FFF2-40B4-BE49-F238E27FC236}">
                <a16:creationId xmlns:a16="http://schemas.microsoft.com/office/drawing/2014/main" id="{0D2B0575-22C0-4AF4-BC5A-7B9E989D1F7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46B178-BE61-4CB5-BF07-7075B0BE450B}"/>
              </a:ext>
            </a:extLst>
          </p:cNvPr>
          <p:cNvSpPr>
            <a:spLocks noGrp="1"/>
          </p:cNvSpPr>
          <p:nvPr>
            <p:ph type="sldNum" sz="quarter" idx="12"/>
          </p:nvPr>
        </p:nvSpPr>
        <p:spPr/>
        <p:txBody>
          <a:bodyPr/>
          <a:lstStyle/>
          <a:p>
            <a:fld id="{15CDEEBB-50B0-4C72-BB91-06F584BB1FD5}" type="slidenum">
              <a:rPr lang="en-US" smtClean="0"/>
              <a:t>‹#›</a:t>
            </a:fld>
            <a:endParaRPr lang="en-US" dirty="0"/>
          </a:p>
        </p:txBody>
      </p:sp>
    </p:spTree>
    <p:extLst>
      <p:ext uri="{BB962C8B-B14F-4D97-AF65-F5344CB8AC3E}">
        <p14:creationId xmlns:p14="http://schemas.microsoft.com/office/powerpoint/2010/main" val="37656747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E168C-8FD8-4564-A8C7-F9F29697E77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1D47ACC-7F2A-4C4A-8A99-EB00BA00440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348D8-8FA2-4A7E-A6C3-865F7D94C29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EC8335-B9A9-4AF1-B8AA-E74F8803643B}"/>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6" name="Footer Placeholder 5">
            <a:extLst>
              <a:ext uri="{FF2B5EF4-FFF2-40B4-BE49-F238E27FC236}">
                <a16:creationId xmlns:a16="http://schemas.microsoft.com/office/drawing/2014/main" id="{9497B736-C924-49E5-8DA8-1EA026CD129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D02C71-FD81-40D7-A1A7-2663C2F057A9}"/>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280425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23A1B-435A-4911-BC60-4B36F58A8A7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4BF0F22-4065-4466-8CEE-C271CFFC5AD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B7A5B4A-E26B-43A6-A68B-0A36F99E1B6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127D59-51C9-4951-9649-7197E3C8935D}"/>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6" name="Footer Placeholder 5">
            <a:extLst>
              <a:ext uri="{FF2B5EF4-FFF2-40B4-BE49-F238E27FC236}">
                <a16:creationId xmlns:a16="http://schemas.microsoft.com/office/drawing/2014/main" id="{FA77E0BF-EADB-4E93-A13C-5DECB68C27E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73D109D-A463-4FA6-B661-D89C327ACE73}"/>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3358025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650D9-4DA2-4B7A-9B11-E908DE294EB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05921A9-103D-41DA-BA4B-CFAA2A0153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0D8AF2-D4DE-4F9C-AA89-CE3794029B0B}"/>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C9A4837C-1AC7-440A-9E0A-ECBC11E26B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0AD4D0-4CF8-43CE-AD51-29817543C8E6}"/>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37788622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D7633E-2DAD-40FE-9EC1-9EB5EAE73122}"/>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1C13664-5A56-416A-B38F-B262CBAF865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50034A-6A79-44B9-B6D2-F2529D308ECB}"/>
              </a:ext>
            </a:extLst>
          </p:cNvPr>
          <p:cNvSpPr>
            <a:spLocks noGrp="1"/>
          </p:cNvSpPr>
          <p:nvPr>
            <p:ph type="dt" sz="half" idx="10"/>
          </p:nvPr>
        </p:nvSpPr>
        <p:spPr/>
        <p:txBody>
          <a:body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0EE33A76-7023-4623-8100-A5912944DCF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CA5C32-9BC5-4169-9FAC-4C306A60A651}"/>
              </a:ext>
            </a:extLst>
          </p:cNvPr>
          <p:cNvSpPr>
            <a:spLocks noGrp="1"/>
          </p:cNvSpPr>
          <p:nvPr>
            <p:ph type="sldNum" sz="quarter" idx="12"/>
          </p:nvPr>
        </p:nvSpPr>
        <p:spPr/>
        <p:txBody>
          <a:bodyPr/>
          <a:lstStyle/>
          <a:p>
            <a:fld id="{74F8DA6C-8777-4483-87D3-97A3EF4F9B46}" type="slidenum">
              <a:rPr lang="en-GB" smtClean="0"/>
              <a:t>‹#›</a:t>
            </a:fld>
            <a:endParaRPr lang="en-GB"/>
          </a:p>
        </p:txBody>
      </p:sp>
    </p:spTree>
    <p:extLst>
      <p:ext uri="{BB962C8B-B14F-4D97-AF65-F5344CB8AC3E}">
        <p14:creationId xmlns:p14="http://schemas.microsoft.com/office/powerpoint/2010/main" val="1058743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75CA9-FAC1-445C-A87B-342FC6329042}"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4086188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275CA9-FAC1-445C-A87B-342FC6329042}" type="datetimeFigureOut">
              <a:rPr lang="en-US" smtClean="0"/>
              <a:t>2/20/2019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6216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7275CA9-FAC1-445C-A87B-342FC6329042}"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1463280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7275CA9-FAC1-445C-A87B-342FC6329042}" type="datetimeFigureOut">
              <a:rPr lang="en-US" smtClean="0"/>
              <a:t>2/20/2019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1280487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27275CA9-FAC1-445C-A87B-342FC6329042}" type="datetimeFigureOut">
              <a:rPr lang="en-US" smtClean="0"/>
              <a:t>2/20/2019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187739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75CA9-FAC1-445C-A87B-342FC6329042}" type="datetimeFigureOut">
              <a:rPr lang="en-US" smtClean="0"/>
              <a:t>2/20/2019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1117309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7275CA9-FAC1-445C-A87B-342FC6329042}" type="datetimeFigureOut">
              <a:rPr lang="en-US" smtClean="0"/>
              <a:t>2/20/2019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CDEEBB-50B0-4C72-BB91-06F584BB1FD5}" type="slidenum">
              <a:rPr lang="en-US" smtClean="0"/>
              <a:t>‹#›</a:t>
            </a:fld>
            <a:endParaRPr lang="en-US"/>
          </a:p>
        </p:txBody>
      </p:sp>
    </p:spTree>
    <p:extLst>
      <p:ext uri="{BB962C8B-B14F-4D97-AF65-F5344CB8AC3E}">
        <p14:creationId xmlns:p14="http://schemas.microsoft.com/office/powerpoint/2010/main" val="2438342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75CA9-FAC1-445C-A87B-342FC6329042}" type="datetimeFigureOut">
              <a:rPr lang="en-US" smtClean="0"/>
              <a:t>2/20/2019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CDEEBB-50B0-4C72-BB91-06F584BB1FD5}" type="slidenum">
              <a:rPr lang="en-US" smtClean="0"/>
              <a:t>‹#›</a:t>
            </a:fld>
            <a:endParaRPr lang="en-US" dirty="0"/>
          </a:p>
        </p:txBody>
      </p:sp>
    </p:spTree>
    <p:extLst>
      <p:ext uri="{BB962C8B-B14F-4D97-AF65-F5344CB8AC3E}">
        <p14:creationId xmlns:p14="http://schemas.microsoft.com/office/powerpoint/2010/main" val="952849363"/>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03EBEC-0F29-4CF8-A215-A2446F4EADB6}"/>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566824B-BF42-42A7-9A7E-AAAAC346FA4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6F5856-6D05-4364-A513-47C4C19B3328}"/>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6F7540-7894-4D20-B562-26BE40F69D7E}" type="datetimeFigureOut">
              <a:rPr lang="en-GB" smtClean="0"/>
              <a:t>20/02/2019</a:t>
            </a:fld>
            <a:endParaRPr lang="en-GB"/>
          </a:p>
        </p:txBody>
      </p:sp>
      <p:sp>
        <p:nvSpPr>
          <p:cNvPr id="5" name="Footer Placeholder 4">
            <a:extLst>
              <a:ext uri="{FF2B5EF4-FFF2-40B4-BE49-F238E27FC236}">
                <a16:creationId xmlns:a16="http://schemas.microsoft.com/office/drawing/2014/main" id="{DA4FCCBF-D399-43C9-9137-871A54F2B0F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327EB2F-188B-4255-97C0-30B27ADA2DAE}"/>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F8DA6C-8777-4483-87D3-97A3EF4F9B46}" type="slidenum">
              <a:rPr lang="en-GB" smtClean="0"/>
              <a:t>‹#›</a:t>
            </a:fld>
            <a:endParaRPr lang="en-GB"/>
          </a:p>
        </p:txBody>
      </p:sp>
    </p:spTree>
    <p:extLst>
      <p:ext uri="{BB962C8B-B14F-4D97-AF65-F5344CB8AC3E}">
        <p14:creationId xmlns:p14="http://schemas.microsoft.com/office/powerpoint/2010/main" val="6435963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vmlDrawing" Target="../drawings/vmlDrawing3.vml"/><Relationship Id="rId5" Type="http://schemas.openxmlformats.org/officeDocument/2006/relationships/image" Target="../media/image7.w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vmlDrawing" Target="../drawings/vmlDrawing4.vml"/><Relationship Id="rId5" Type="http://schemas.openxmlformats.org/officeDocument/2006/relationships/image" Target="../media/image7.wmf"/><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txBox="1">
            <a:spLocks noChangeArrowheads="1"/>
          </p:cNvSpPr>
          <p:nvPr/>
        </p:nvSpPr>
        <p:spPr bwMode="auto">
          <a:xfrm>
            <a:off x="584598" y="2134792"/>
            <a:ext cx="6858001" cy="616744"/>
          </a:xfrm>
          <a:prstGeom prst="rect">
            <a:avLst/>
          </a:prstGeom>
          <a:noFill/>
          <a:ln w="9525">
            <a:noFill/>
            <a:miter lim="800000"/>
            <a:headEnd/>
            <a:tailEnd/>
          </a:ln>
        </p:spPr>
        <p:txBody>
          <a:bodyPr anchor="b"/>
          <a:lstStyle/>
          <a:p>
            <a:pPr algn="r"/>
            <a:r>
              <a:rPr lang="en-US" sz="3300" b="1" dirty="0" err="1">
                <a:latin typeface="Verdana" pitchFamily="34" charset="0"/>
              </a:rPr>
              <a:t>Nghiện</a:t>
            </a:r>
            <a:r>
              <a:rPr lang="en-US" sz="3300" b="1" dirty="0">
                <a:latin typeface="Verdana" pitchFamily="34" charset="0"/>
              </a:rPr>
              <a:t> </a:t>
            </a:r>
            <a:r>
              <a:rPr lang="en-US" sz="3300" b="1" dirty="0" err="1">
                <a:latin typeface="Verdana" pitchFamily="34" charset="0"/>
              </a:rPr>
              <a:t>là</a:t>
            </a:r>
            <a:r>
              <a:rPr lang="en-US" sz="3300" b="1" dirty="0">
                <a:latin typeface="Verdana" pitchFamily="34" charset="0"/>
              </a:rPr>
              <a:t> </a:t>
            </a:r>
            <a:r>
              <a:rPr lang="en-US" sz="3300" b="1" dirty="0" err="1">
                <a:latin typeface="Verdana" pitchFamily="34" charset="0"/>
              </a:rPr>
              <a:t>một</a:t>
            </a:r>
            <a:endParaRPr lang="en-US" sz="3300" b="1" dirty="0">
              <a:latin typeface="Verdana" pitchFamily="34" charset="0"/>
            </a:endParaRPr>
          </a:p>
          <a:p>
            <a:pPr algn="r"/>
            <a:r>
              <a:rPr lang="en-US" sz="3300" b="1" dirty="0" err="1">
                <a:latin typeface="Verdana" pitchFamily="34" charset="0"/>
              </a:rPr>
              <a:t>Bệnh</a:t>
            </a:r>
            <a:r>
              <a:rPr lang="en-US" sz="3300" b="1" dirty="0">
                <a:latin typeface="Verdana" pitchFamily="34" charset="0"/>
              </a:rPr>
              <a:t> </a:t>
            </a:r>
            <a:r>
              <a:rPr lang="en-US" sz="3300" b="1" dirty="0" err="1">
                <a:latin typeface="Verdana" pitchFamily="34" charset="0"/>
              </a:rPr>
              <a:t>của</a:t>
            </a:r>
            <a:r>
              <a:rPr lang="en-US" sz="3300" b="1" dirty="0">
                <a:latin typeface="Verdana" pitchFamily="34" charset="0"/>
              </a:rPr>
              <a:t> </a:t>
            </a:r>
            <a:r>
              <a:rPr lang="en-US" sz="3300" b="1" dirty="0" err="1">
                <a:latin typeface="Verdana" pitchFamily="34" charset="0"/>
              </a:rPr>
              <a:t>não</a:t>
            </a:r>
            <a:r>
              <a:rPr lang="en-US" sz="3300" b="1" dirty="0">
                <a:latin typeface="Verdana" pitchFamily="34" charset="0"/>
              </a:rPr>
              <a:t> </a:t>
            </a:r>
            <a:r>
              <a:rPr lang="en-US" sz="3300" b="1" dirty="0" err="1">
                <a:latin typeface="Verdana" pitchFamily="34" charset="0"/>
              </a:rPr>
              <a:t>bộ</a:t>
            </a:r>
            <a:r>
              <a:rPr lang="en-US" sz="3300" b="1" dirty="0">
                <a:latin typeface="Verdana" pitchFamily="34" charset="0"/>
              </a:rPr>
              <a:t>…</a:t>
            </a:r>
            <a:r>
              <a:rPr lang="en-US" sz="3300" dirty="0">
                <a:latin typeface="Verdana" pitchFamily="34" charset="0"/>
              </a:rPr>
              <a:t> </a:t>
            </a:r>
          </a:p>
        </p:txBody>
      </p:sp>
      <p:pic>
        <p:nvPicPr>
          <p:cNvPr id="22531" name="Picture 2" descr="iStock_000001631865Medium copy.jpg"/>
          <p:cNvPicPr>
            <a:picLocks noChangeAspect="1"/>
          </p:cNvPicPr>
          <p:nvPr/>
        </p:nvPicPr>
        <p:blipFill>
          <a:blip r:embed="rId3"/>
          <a:srcRect/>
          <a:stretch>
            <a:fillRect/>
          </a:stretch>
        </p:blipFill>
        <p:spPr bwMode="auto">
          <a:xfrm>
            <a:off x="4557713" y="3626247"/>
            <a:ext cx="2811066" cy="1866900"/>
          </a:xfrm>
          <a:prstGeom prst="rect">
            <a:avLst/>
          </a:prstGeom>
          <a:noFill/>
          <a:ln w="9525">
            <a:noFill/>
            <a:miter lim="800000"/>
            <a:headEnd/>
            <a:tailEnd/>
          </a:ln>
        </p:spPr>
      </p:pic>
      <p:pic>
        <p:nvPicPr>
          <p:cNvPr id="22532" name="Picture 3" descr="iStock_000009424405Medium copy.jpg"/>
          <p:cNvPicPr>
            <a:picLocks noChangeAspect="1"/>
          </p:cNvPicPr>
          <p:nvPr/>
        </p:nvPicPr>
        <p:blipFill>
          <a:blip r:embed="rId4"/>
          <a:srcRect/>
          <a:stretch>
            <a:fillRect/>
          </a:stretch>
        </p:blipFill>
        <p:spPr bwMode="auto">
          <a:xfrm>
            <a:off x="1445657" y="3619501"/>
            <a:ext cx="2800350" cy="1864519"/>
          </a:xfrm>
          <a:prstGeom prst="rect">
            <a:avLst/>
          </a:prstGeom>
          <a:noFill/>
          <a:ln w="9525">
            <a:noFill/>
            <a:miter lim="800000"/>
            <a:headEnd/>
            <a:tailEnd/>
          </a:ln>
        </p:spPr>
      </p:pic>
    </p:spTree>
    <p:extLst>
      <p:ext uri="{BB962C8B-B14F-4D97-AF65-F5344CB8AC3E}">
        <p14:creationId xmlns:p14="http://schemas.microsoft.com/office/powerpoint/2010/main" val="386355188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27652" name="Slide Number Placeholder 4"/>
          <p:cNvSpPr>
            <a:spLocks noGrp="1"/>
          </p:cNvSpPr>
          <p:nvPr>
            <p:ph type="sldNum" sz="quarter" idx="12"/>
          </p:nvPr>
        </p:nvSpPr>
        <p:spPr>
          <a:xfrm>
            <a:off x="6057900" y="5669757"/>
            <a:ext cx="16002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28448794" indent="-28105894">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E575D74-D6FF-4A9A-8430-F312FE430798}" type="slidenum">
              <a:rPr lang="en-US" sz="1200"/>
              <a:pPr/>
              <a:t>10</a:t>
            </a:fld>
            <a:endParaRPr lang="en-US" sz="1200"/>
          </a:p>
        </p:txBody>
      </p:sp>
      <p:pic>
        <p:nvPicPr>
          <p:cNvPr id="27651"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7250" y="971551"/>
            <a:ext cx="7915275"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304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43000" y="1028700"/>
            <a:ext cx="6858000" cy="971550"/>
          </a:xfrm>
        </p:spPr>
        <p:txBody>
          <a:bodyPr/>
          <a:lstStyle/>
          <a:p>
            <a:r>
              <a:rPr lang="en-AU" b="1" dirty="0" err="1"/>
              <a:t>Các</a:t>
            </a:r>
            <a:r>
              <a:rPr lang="en-AU" b="1" dirty="0"/>
              <a:t> </a:t>
            </a:r>
            <a:r>
              <a:rPr lang="en-AU" b="1" dirty="0" err="1"/>
              <a:t>Động</a:t>
            </a:r>
            <a:r>
              <a:rPr lang="en-AU" b="1" dirty="0"/>
              <a:t> </a:t>
            </a:r>
            <a:r>
              <a:rPr lang="en-AU" b="1" dirty="0" err="1"/>
              <a:t>cơ</a:t>
            </a:r>
            <a:r>
              <a:rPr lang="en-AU" b="1" dirty="0"/>
              <a:t> </a:t>
            </a:r>
            <a:r>
              <a:rPr lang="en-AU" b="1" dirty="0" err="1"/>
              <a:t>sử</a:t>
            </a:r>
            <a:r>
              <a:rPr lang="en-AU" b="1" dirty="0"/>
              <a:t> </a:t>
            </a:r>
            <a:r>
              <a:rPr lang="en-AU" b="1" dirty="0" err="1"/>
              <a:t>dụng</a:t>
            </a:r>
            <a:r>
              <a:rPr lang="en-AU" b="1" dirty="0"/>
              <a:t> ma </a:t>
            </a:r>
            <a:r>
              <a:rPr lang="en-AU" b="1" dirty="0" err="1"/>
              <a:t>túy</a:t>
            </a:r>
            <a:endParaRPr lang="en-AU" b="1" dirty="0">
              <a:solidFill>
                <a:schemeClr val="bg1"/>
              </a:solidFill>
            </a:endParaRPr>
          </a:p>
        </p:txBody>
      </p:sp>
      <p:sp>
        <p:nvSpPr>
          <p:cNvPr id="13315" name="Rectangle 3"/>
          <p:cNvSpPr>
            <a:spLocks noGrp="1" noChangeArrowheads="1"/>
          </p:cNvSpPr>
          <p:nvPr>
            <p:ph idx="1"/>
          </p:nvPr>
        </p:nvSpPr>
        <p:spPr>
          <a:xfrm>
            <a:off x="1428750" y="1943100"/>
            <a:ext cx="6922294" cy="3886200"/>
          </a:xfrm>
        </p:spPr>
        <p:txBody>
          <a:bodyPr vert="horz" lIns="0" tIns="0" rIns="68580" bIns="34290" rtlCol="0" anchor="ctr">
            <a:normAutofit/>
          </a:bodyPr>
          <a:lstStyle/>
          <a:p>
            <a:pPr>
              <a:spcBef>
                <a:spcPct val="0"/>
              </a:spcBef>
            </a:pPr>
            <a:r>
              <a:rPr lang="en-US" sz="3000" dirty="0"/>
              <a:t> VUI VẺ (</a:t>
            </a:r>
            <a:r>
              <a:rPr lang="en-US" sz="3000" dirty="0" err="1"/>
              <a:t>khoan</a:t>
            </a:r>
            <a:r>
              <a:rPr lang="en-US" sz="3000" dirty="0"/>
              <a:t> </a:t>
            </a:r>
            <a:r>
              <a:rPr lang="en-US" sz="3000" dirty="0" err="1"/>
              <a:t>khoái</a:t>
            </a:r>
            <a:r>
              <a:rPr lang="en-US" sz="3000" dirty="0"/>
              <a:t>)</a:t>
            </a:r>
          </a:p>
          <a:p>
            <a:pPr>
              <a:spcBef>
                <a:spcPct val="50000"/>
              </a:spcBef>
            </a:pPr>
            <a:r>
              <a:rPr lang="en-US" sz="3000" dirty="0"/>
              <a:t> QUÊN (</a:t>
            </a:r>
            <a:r>
              <a:rPr lang="en-US" sz="3000" dirty="0" err="1"/>
              <a:t>để</a:t>
            </a:r>
            <a:r>
              <a:rPr lang="en-US" sz="3000" dirty="0"/>
              <a:t> </a:t>
            </a:r>
            <a:r>
              <a:rPr lang="en-US" sz="3000" dirty="0" err="1"/>
              <a:t>giảm</a:t>
            </a:r>
            <a:r>
              <a:rPr lang="en-US" sz="3000" dirty="0"/>
              <a:t> </a:t>
            </a:r>
            <a:r>
              <a:rPr lang="en-US" sz="3000" dirty="0" err="1"/>
              <a:t>đau</a:t>
            </a:r>
            <a:r>
              <a:rPr lang="en-US" sz="3000" dirty="0"/>
              <a:t>)</a:t>
            </a:r>
          </a:p>
          <a:p>
            <a:pPr>
              <a:spcBef>
                <a:spcPct val="50000"/>
              </a:spcBef>
            </a:pPr>
            <a:r>
              <a:rPr lang="en-US" sz="3000" dirty="0"/>
              <a:t> CHỨC NĂNG (</a:t>
            </a:r>
            <a:r>
              <a:rPr lang="en-US" sz="3000" dirty="0" err="1"/>
              <a:t>có</a:t>
            </a:r>
            <a:r>
              <a:rPr lang="en-US" sz="3000" dirty="0"/>
              <a:t> </a:t>
            </a:r>
            <a:r>
              <a:rPr lang="en-US" sz="3000" dirty="0" err="1"/>
              <a:t>mục</a:t>
            </a:r>
            <a:r>
              <a:rPr lang="en-US" sz="3000" dirty="0"/>
              <a:t> </a:t>
            </a:r>
            <a:r>
              <a:rPr lang="en-US" sz="3000" dirty="0" err="1"/>
              <a:t>đích</a:t>
            </a:r>
            <a:r>
              <a:rPr lang="en-US" sz="3000" dirty="0"/>
              <a:t>).</a:t>
            </a:r>
            <a:endParaRPr lang="en-AU" sz="3000" dirty="0"/>
          </a:p>
        </p:txBody>
      </p:sp>
      <p:sp>
        <p:nvSpPr>
          <p:cNvPr id="13316" name="Rectangle 4"/>
          <p:cNvSpPr>
            <a:spLocks noChangeArrowheads="1"/>
          </p:cNvSpPr>
          <p:nvPr/>
        </p:nvSpPr>
        <p:spPr bwMode="auto">
          <a:xfrm>
            <a:off x="1885950" y="1828800"/>
            <a:ext cx="61150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anchor="ctr"/>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562100" indent="-228600">
              <a:defRPr sz="2400">
                <a:solidFill>
                  <a:schemeClr val="tx1"/>
                </a:solidFill>
                <a:latin typeface="Times New Roman" panose="02020603050405020304" pitchFamily="18" charset="0"/>
              </a:defRPr>
            </a:lvl4pPr>
            <a:lvl5pPr marL="1981200" indent="-228600">
              <a:defRPr sz="2400">
                <a:solidFill>
                  <a:schemeClr val="tx1"/>
                </a:solidFill>
                <a:latin typeface="Times New Roman" panose="02020603050405020304" pitchFamily="18" charset="0"/>
              </a:defRPr>
            </a:lvl5pPr>
            <a:lvl6pPr marL="2438400" indent="-228600" fontAlgn="base">
              <a:spcBef>
                <a:spcPct val="0"/>
              </a:spcBef>
              <a:spcAft>
                <a:spcPct val="0"/>
              </a:spcAft>
              <a:defRPr sz="2400">
                <a:solidFill>
                  <a:schemeClr val="tx1"/>
                </a:solidFill>
                <a:latin typeface="Times New Roman" panose="02020603050405020304" pitchFamily="18" charset="0"/>
              </a:defRPr>
            </a:lvl6pPr>
            <a:lvl7pPr marL="2895600" indent="-228600" fontAlgn="base">
              <a:spcBef>
                <a:spcPct val="0"/>
              </a:spcBef>
              <a:spcAft>
                <a:spcPct val="0"/>
              </a:spcAft>
              <a:defRPr sz="2400">
                <a:solidFill>
                  <a:schemeClr val="tx1"/>
                </a:solidFill>
                <a:latin typeface="Times New Roman" panose="02020603050405020304" pitchFamily="18" charset="0"/>
              </a:defRPr>
            </a:lvl7pPr>
            <a:lvl8pPr marL="3352800" indent="-228600" fontAlgn="base">
              <a:spcBef>
                <a:spcPct val="0"/>
              </a:spcBef>
              <a:spcAft>
                <a:spcPct val="0"/>
              </a:spcAft>
              <a:defRPr sz="2400">
                <a:solidFill>
                  <a:schemeClr val="tx1"/>
                </a:solidFill>
                <a:latin typeface="Times New Roman" panose="02020603050405020304" pitchFamily="18" charset="0"/>
              </a:defRPr>
            </a:lvl8pPr>
            <a:lvl9pPr marL="3810000" indent="-228600" fontAlgn="base">
              <a:spcBef>
                <a:spcPct val="0"/>
              </a:spcBef>
              <a:spcAft>
                <a:spcPct val="0"/>
              </a:spcAft>
              <a:defRPr sz="2400">
                <a:solidFill>
                  <a:schemeClr val="tx1"/>
                </a:solidFill>
                <a:latin typeface="Times New Roman" panose="02020603050405020304" pitchFamily="18" charset="0"/>
              </a:defRPr>
            </a:lvl9pPr>
          </a:lstStyle>
          <a:p>
            <a:pPr eaLnBrk="0" hangingPunct="0">
              <a:spcBef>
                <a:spcPct val="50000"/>
              </a:spcBef>
              <a:buClr>
                <a:schemeClr val="tx1"/>
              </a:buClr>
              <a:buFontTx/>
              <a:buChar char="•"/>
            </a:pPr>
            <a:endParaRPr lang="en-US">
              <a:solidFill>
                <a:srgbClr val="FFCC00"/>
              </a:solidFill>
              <a:latin typeface="Arial" panose="020B0604020202020204" pitchFamily="34" charset="0"/>
            </a:endParaRPr>
          </a:p>
          <a:p>
            <a:pPr eaLnBrk="0" hangingPunct="0">
              <a:spcBef>
                <a:spcPct val="50000"/>
              </a:spcBef>
              <a:buClr>
                <a:schemeClr val="tx1"/>
              </a:buClr>
              <a:buFontTx/>
              <a:buChar char="•"/>
            </a:pPr>
            <a:endParaRPr lang="en-US">
              <a:solidFill>
                <a:srgbClr val="FFCC00"/>
              </a:solidFill>
              <a:latin typeface="Arial" panose="020B0604020202020204" pitchFamily="34" charset="0"/>
            </a:endParaRPr>
          </a:p>
          <a:p>
            <a:pPr eaLnBrk="0" hangingPunct="0">
              <a:spcBef>
                <a:spcPct val="50000"/>
              </a:spcBef>
              <a:buClr>
                <a:schemeClr val="tx1"/>
              </a:buClr>
            </a:pPr>
            <a:endParaRPr lang="en-AU">
              <a:solidFill>
                <a:srgbClr val="FFCC00"/>
              </a:solidFill>
              <a:latin typeface="Arial" panose="020B0604020202020204" pitchFamily="34" charset="0"/>
            </a:endParaRPr>
          </a:p>
        </p:txBody>
      </p:sp>
    </p:spTree>
    <p:extLst>
      <p:ext uri="{BB962C8B-B14F-4D97-AF65-F5344CB8AC3E}">
        <p14:creationId xmlns:p14="http://schemas.microsoft.com/office/powerpoint/2010/main" val="2930438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150" y="857250"/>
            <a:ext cx="6629400" cy="857250"/>
          </a:xfrm>
        </p:spPr>
        <p:txBody>
          <a:bodyPr>
            <a:normAutofit fontScale="90000"/>
          </a:bodyPr>
          <a:lstStyle/>
          <a:p>
            <a:r>
              <a:rPr lang="en-US"/>
              <a:t>Diễn tiến bệnh lí nghiện chất</a:t>
            </a:r>
            <a:endParaRPr lang="vi-VN"/>
          </a:p>
        </p:txBody>
      </p:sp>
      <p:grpSp>
        <p:nvGrpSpPr>
          <p:cNvPr id="9" name="Group 8"/>
          <p:cNvGrpSpPr/>
          <p:nvPr/>
        </p:nvGrpSpPr>
        <p:grpSpPr>
          <a:xfrm>
            <a:off x="3543300" y="2000250"/>
            <a:ext cx="4343400" cy="3269933"/>
            <a:chOff x="1828800" y="1791929"/>
            <a:chExt cx="6019800" cy="4359911"/>
          </a:xfrm>
        </p:grpSpPr>
        <p:sp>
          <p:nvSpPr>
            <p:cNvPr id="4" name="Isosceles Triangle 3"/>
            <p:cNvSpPr/>
            <p:nvPr/>
          </p:nvSpPr>
          <p:spPr>
            <a:xfrm>
              <a:off x="1828800" y="1791929"/>
              <a:ext cx="5410200" cy="4343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sp>
          <p:nvSpPr>
            <p:cNvPr id="5" name="TextBox 4"/>
            <p:cNvSpPr txBox="1"/>
            <p:nvPr/>
          </p:nvSpPr>
          <p:spPr>
            <a:xfrm>
              <a:off x="2133600" y="5105400"/>
              <a:ext cx="4876800" cy="1046440"/>
            </a:xfrm>
            <a:prstGeom prst="rect">
              <a:avLst/>
            </a:prstGeom>
            <a:noFill/>
          </p:spPr>
          <p:txBody>
            <a:bodyPr wrap="square" rtlCol="0">
              <a:spAutoFit/>
            </a:bodyPr>
            <a:lstStyle/>
            <a:p>
              <a:pPr algn="ctr"/>
              <a:r>
                <a:rPr lang="en-US" sz="4500" b="1">
                  <a:latin typeface="Arial" panose="020B0604020202020204" pitchFamily="34" charset="0"/>
                  <a:cs typeface="Arial" panose="020B0604020202020204" pitchFamily="34" charset="0"/>
                </a:rPr>
                <a:t>Thử nghiệm</a:t>
              </a:r>
              <a:endParaRPr lang="vi-VN" sz="5400" b="1">
                <a:latin typeface="Arial" panose="020B0604020202020204" pitchFamily="34" charset="0"/>
                <a:cs typeface="Arial" panose="020B0604020202020204" pitchFamily="34" charset="0"/>
              </a:endParaRPr>
            </a:p>
          </p:txBody>
        </p:sp>
        <p:sp>
          <p:nvSpPr>
            <p:cNvPr id="6" name="TextBox 5"/>
            <p:cNvSpPr txBox="1"/>
            <p:nvPr/>
          </p:nvSpPr>
          <p:spPr>
            <a:xfrm>
              <a:off x="2590799" y="4098373"/>
              <a:ext cx="3886200" cy="861775"/>
            </a:xfrm>
            <a:prstGeom prst="rect">
              <a:avLst/>
            </a:prstGeom>
            <a:noFill/>
          </p:spPr>
          <p:txBody>
            <a:bodyPr wrap="square" rtlCol="0">
              <a:spAutoFit/>
            </a:bodyPr>
            <a:lstStyle/>
            <a:p>
              <a:pPr algn="ctr"/>
              <a:r>
                <a:rPr lang="en-US" sz="3600" b="1">
                  <a:latin typeface="Arial" panose="020B0604020202020204" pitchFamily="34" charset="0"/>
                  <a:cs typeface="Arial" panose="020B0604020202020204" pitchFamily="34" charset="0"/>
                </a:rPr>
                <a:t>Có   chủ   ý</a:t>
              </a:r>
            </a:p>
          </p:txBody>
        </p:sp>
        <p:sp>
          <p:nvSpPr>
            <p:cNvPr id="7" name="TextBox 6"/>
            <p:cNvSpPr txBox="1"/>
            <p:nvPr/>
          </p:nvSpPr>
          <p:spPr>
            <a:xfrm>
              <a:off x="3314700" y="3211098"/>
              <a:ext cx="2583405" cy="615553"/>
            </a:xfrm>
            <a:prstGeom prst="rect">
              <a:avLst/>
            </a:prstGeom>
            <a:noFill/>
          </p:spPr>
          <p:txBody>
            <a:bodyPr wrap="square" rtlCol="0">
              <a:spAutoFit/>
            </a:bodyPr>
            <a:lstStyle/>
            <a:p>
              <a:pPr algn="ctr"/>
              <a:r>
                <a:rPr lang="en-US" sz="2400" b="1">
                  <a:latin typeface="Arial" panose="020B0604020202020204" pitchFamily="34" charset="0"/>
                  <a:cs typeface="Arial" panose="020B0604020202020204" pitchFamily="34" charset="0"/>
                </a:rPr>
                <a:t>Dùng nhiều</a:t>
              </a:r>
              <a:endParaRPr lang="vi-VN" sz="2400" b="1">
                <a:latin typeface="Arial" panose="020B0604020202020204" pitchFamily="34" charset="0"/>
                <a:cs typeface="Arial" panose="020B0604020202020204" pitchFamily="34" charset="0"/>
              </a:endParaRPr>
            </a:p>
          </p:txBody>
        </p:sp>
        <p:sp>
          <p:nvSpPr>
            <p:cNvPr id="8" name="TextBox 7"/>
            <p:cNvSpPr txBox="1"/>
            <p:nvPr/>
          </p:nvSpPr>
          <p:spPr>
            <a:xfrm>
              <a:off x="3809999" y="2464713"/>
              <a:ext cx="1447800" cy="492443"/>
            </a:xfrm>
            <a:prstGeom prst="rect">
              <a:avLst/>
            </a:prstGeom>
            <a:noFill/>
          </p:spPr>
          <p:txBody>
            <a:bodyPr wrap="square" rtlCol="0">
              <a:spAutoFit/>
            </a:bodyPr>
            <a:lstStyle/>
            <a:p>
              <a:pPr algn="ctr"/>
              <a:r>
                <a:rPr lang="en-US" b="1">
                  <a:latin typeface="Arial" panose="020B0604020202020204" pitchFamily="34" charset="0"/>
                  <a:cs typeface="Arial" panose="020B0604020202020204" pitchFamily="34" charset="0"/>
                </a:rPr>
                <a:t>Nghiện</a:t>
              </a:r>
              <a:endParaRPr lang="en-US" sz="1350" b="1">
                <a:latin typeface="Arial" panose="020B0604020202020204" pitchFamily="34" charset="0"/>
                <a:cs typeface="Arial" panose="020B0604020202020204" pitchFamily="34" charset="0"/>
              </a:endParaRPr>
            </a:p>
          </p:txBody>
        </p:sp>
        <p:sp>
          <p:nvSpPr>
            <p:cNvPr id="3" name="Up Arrow 2"/>
            <p:cNvSpPr/>
            <p:nvPr/>
          </p:nvSpPr>
          <p:spPr>
            <a:xfrm>
              <a:off x="7239000" y="1791929"/>
              <a:ext cx="609600" cy="434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1350"/>
            </a:p>
          </p:txBody>
        </p:sp>
      </p:grpSp>
      <p:sp>
        <p:nvSpPr>
          <p:cNvPr id="10" name="TextBox 9"/>
          <p:cNvSpPr txBox="1"/>
          <p:nvPr/>
        </p:nvSpPr>
        <p:spPr>
          <a:xfrm>
            <a:off x="1422646" y="1955181"/>
            <a:ext cx="2920754" cy="2239074"/>
          </a:xfrm>
          <a:prstGeom prst="rect">
            <a:avLst/>
          </a:prstGeom>
          <a:noFill/>
        </p:spPr>
        <p:txBody>
          <a:bodyPr wrap="square" rtlCol="0">
            <a:spAutoFit/>
          </a:bodyPr>
          <a:lstStyle/>
          <a:p>
            <a:pPr algn="just"/>
            <a:r>
              <a:rPr lang="en-US" dirty="0" err="1">
                <a:latin typeface="Arial" panose="020B0604020202020204" pitchFamily="34" charset="0"/>
                <a:cs typeface="Arial" panose="020B0604020202020204" pitchFamily="34" charset="0"/>
              </a:rPr>
              <a:t>Những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lần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dụng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chất</a:t>
            </a:r>
            <a:r>
              <a:rPr lang="en-US" dirty="0">
                <a:latin typeface="Arial" panose="020B0604020202020204" pitchFamily="34" charset="0"/>
                <a:cs typeface="Arial" panose="020B0604020202020204" pitchFamily="34" charset="0"/>
              </a:rPr>
              <a:t> ban </a:t>
            </a:r>
            <a:r>
              <a:rPr lang="en-US" dirty="0" err="1">
                <a:latin typeface="Arial" panose="020B0604020202020204" pitchFamily="34" charset="0"/>
                <a:cs typeface="Arial" panose="020B0604020202020204" pitchFamily="34" charset="0"/>
              </a:rPr>
              <a:t>đầu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có</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chủ</a:t>
            </a:r>
            <a:r>
              <a:rPr lang="en-US" dirty="0">
                <a:latin typeface="Arial" panose="020B0604020202020204" pitchFamily="34" charset="0"/>
                <a:cs typeface="Arial" panose="020B0604020202020204" pitchFamily="34" charset="0"/>
              </a:rPr>
              <a:t> ý, </a:t>
            </a:r>
            <a:r>
              <a:rPr lang="en-US" dirty="0" err="1">
                <a:latin typeface="Arial" panose="020B0604020202020204" pitchFamily="34" charset="0"/>
                <a:cs typeface="Arial" panose="020B0604020202020204" pitchFamily="34" charset="0"/>
              </a:rPr>
              <a:t>nhưng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nghiện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thì</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hành</a:t>
            </a:r>
            <a:r>
              <a:rPr lang="en-US" dirty="0">
                <a:latin typeface="Arial" panose="020B0604020202020204" pitchFamily="34" charset="0"/>
                <a:cs typeface="Arial" panose="020B0604020202020204" pitchFamily="34" charset="0"/>
              </a:rPr>
              <a:t> vi </a:t>
            </a:r>
            <a:r>
              <a:rPr lang="en-US" dirty="0" err="1">
                <a:latin typeface="Arial" panose="020B0604020202020204" pitchFamily="34" charset="0"/>
                <a:cs typeface="Arial" panose="020B0604020202020204" pitchFamily="34" charset="0"/>
              </a:rPr>
              <a:t>sử</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dụng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chất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thoát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khỏi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sự</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kiểm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soát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của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người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nghiện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mang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tính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chất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bắt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buộc</a:t>
            </a:r>
            <a:r>
              <a:rPr lang="en-US" dirty="0">
                <a:latin typeface="Arial" panose="020B0604020202020204" pitchFamily="34" charset="0"/>
                <a:cs typeface="Arial" panose="020B0604020202020204" pitchFamily="34" charset="0"/>
              </a:rPr>
              <a:t>.</a:t>
            </a:r>
          </a:p>
          <a:p>
            <a:endParaRPr lang="vi-VN" sz="1350" dirty="0"/>
          </a:p>
        </p:txBody>
      </p:sp>
    </p:spTree>
    <p:extLst>
      <p:ext uri="{BB962C8B-B14F-4D97-AF65-F5344CB8AC3E}">
        <p14:creationId xmlns:p14="http://schemas.microsoft.com/office/powerpoint/2010/main" val="2620049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0466" name="Rectangle 2"/>
          <p:cNvSpPr>
            <a:spLocks noGrp="1" noChangeArrowheads="1"/>
          </p:cNvSpPr>
          <p:nvPr>
            <p:ph type="title" idx="4294967295"/>
          </p:nvPr>
        </p:nvSpPr>
        <p:spPr>
          <a:xfrm>
            <a:off x="0" y="365125"/>
            <a:ext cx="7886700" cy="1325563"/>
          </a:xfrm>
        </p:spPr>
        <p:txBody>
          <a:bodyPr/>
          <a:lstStyle/>
          <a:p>
            <a:pPr eaLnBrk="1" hangingPunct="1"/>
            <a:r>
              <a:rPr lang="en-US" sz="3000" b="1" dirty="0" err="1"/>
              <a:t>Tại</a:t>
            </a:r>
            <a:r>
              <a:rPr lang="en-US" sz="3000" b="1" dirty="0"/>
              <a:t> </a:t>
            </a:r>
            <a:r>
              <a:rPr lang="en-US" sz="3000" b="1" dirty="0" err="1"/>
              <a:t>sao</a:t>
            </a:r>
            <a:r>
              <a:rPr lang="en-US" sz="3000" b="1" dirty="0"/>
              <a:t> </a:t>
            </a:r>
            <a:r>
              <a:rPr lang="en-US" sz="3000" b="1" dirty="0" err="1"/>
              <a:t>lại</a:t>
            </a:r>
            <a:r>
              <a:rPr lang="en-US" sz="3000" b="1" dirty="0"/>
              <a:t> </a:t>
            </a:r>
            <a:r>
              <a:rPr lang="en-US" sz="3000" b="1" dirty="0" err="1"/>
              <a:t>không</a:t>
            </a:r>
            <a:r>
              <a:rPr lang="en-US" sz="3000" b="1" dirty="0"/>
              <a:t> </a:t>
            </a:r>
            <a:r>
              <a:rPr lang="en-US" sz="3000" b="1" dirty="0" err="1"/>
              <a:t>cung</a:t>
            </a:r>
            <a:r>
              <a:rPr lang="en-US" sz="3000" b="1" dirty="0"/>
              <a:t> </a:t>
            </a:r>
            <a:r>
              <a:rPr lang="en-US" sz="3000" b="1" dirty="0" err="1"/>
              <a:t>cấp</a:t>
            </a:r>
            <a:r>
              <a:rPr lang="en-US" sz="3000" b="1" dirty="0"/>
              <a:t> </a:t>
            </a:r>
            <a:r>
              <a:rPr lang="en-US" sz="3000" b="1" dirty="0" err="1"/>
              <a:t>các</a:t>
            </a:r>
            <a:r>
              <a:rPr lang="en-US" sz="3000" b="1" dirty="0"/>
              <a:t> </a:t>
            </a:r>
            <a:r>
              <a:rPr lang="en-US" sz="3000" b="1" dirty="0" err="1"/>
              <a:t>loại</a:t>
            </a:r>
            <a:r>
              <a:rPr lang="en-US" sz="3000" b="1" dirty="0"/>
              <a:t> </a:t>
            </a:r>
            <a:r>
              <a:rPr lang="en-US" sz="3000" b="1" dirty="0" err="1"/>
              <a:t>dịch</a:t>
            </a:r>
            <a:r>
              <a:rPr lang="en-US" sz="3000" b="1" dirty="0"/>
              <a:t> </a:t>
            </a:r>
            <a:r>
              <a:rPr lang="en-US" sz="3000" b="1" dirty="0" err="1"/>
              <a:t>vụ</a:t>
            </a:r>
            <a:r>
              <a:rPr lang="en-US" sz="3000" b="1" dirty="0"/>
              <a:t> </a:t>
            </a:r>
            <a:r>
              <a:rPr lang="en-US" sz="3000" b="1" dirty="0" err="1"/>
              <a:t>khác</a:t>
            </a:r>
            <a:r>
              <a:rPr lang="en-US" sz="3000" b="1" dirty="0"/>
              <a:t> </a:t>
            </a:r>
            <a:r>
              <a:rPr lang="en-US" sz="3000" b="1" dirty="0" err="1"/>
              <a:t>nhau</a:t>
            </a:r>
            <a:endParaRPr lang="en-US" sz="3000" b="1" dirty="0"/>
          </a:p>
        </p:txBody>
      </p:sp>
      <p:sp>
        <p:nvSpPr>
          <p:cNvPr id="190467" name="Rectangle 3"/>
          <p:cNvSpPr>
            <a:spLocks noGrp="1" noChangeArrowheads="1"/>
          </p:cNvSpPr>
          <p:nvPr>
            <p:ph type="body" sz="half" idx="4294967295"/>
          </p:nvPr>
        </p:nvSpPr>
        <p:spPr>
          <a:xfrm>
            <a:off x="0" y="2057400"/>
            <a:ext cx="3028950" cy="3394075"/>
          </a:xfrm>
        </p:spPr>
        <p:txBody>
          <a:bodyPr>
            <a:normAutofit lnSpcReduction="10000"/>
          </a:bodyPr>
          <a:lstStyle/>
          <a:p>
            <a:pPr>
              <a:lnSpc>
                <a:spcPct val="80000"/>
              </a:lnSpc>
            </a:pPr>
            <a:r>
              <a:rPr lang="en-US" sz="1800"/>
              <a:t>Mặc dù những người bị nghiện vào chất gây nghiện không nhiều họ lại gây ra những gánh nặng bệnh tật lớn nhất</a:t>
            </a:r>
          </a:p>
          <a:p>
            <a:pPr lvl="1">
              <a:lnSpc>
                <a:spcPct val="80000"/>
              </a:lnSpc>
            </a:pPr>
            <a:r>
              <a:rPr lang="en-US" sz="1500"/>
              <a:t>Nhiều tác động tiêu cực của việc sử dụng chất gây nghiện có  liên quan tới tần suất sử dụng</a:t>
            </a:r>
          </a:p>
          <a:p>
            <a:pPr lvl="2">
              <a:lnSpc>
                <a:spcPct val="80000"/>
              </a:lnSpc>
            </a:pPr>
            <a:r>
              <a:rPr lang="en-US" sz="1350"/>
              <a:t>HIV</a:t>
            </a:r>
          </a:p>
          <a:p>
            <a:pPr lvl="2">
              <a:lnSpc>
                <a:spcPct val="80000"/>
              </a:lnSpc>
            </a:pPr>
            <a:r>
              <a:rPr lang="en-US" sz="1350"/>
              <a:t>Quá liều</a:t>
            </a:r>
          </a:p>
          <a:p>
            <a:pPr lvl="2">
              <a:lnSpc>
                <a:spcPct val="80000"/>
              </a:lnSpc>
            </a:pPr>
            <a:r>
              <a:rPr lang="en-US" sz="1350"/>
              <a:t>Tù tội</a:t>
            </a:r>
          </a:p>
          <a:p>
            <a:pPr>
              <a:lnSpc>
                <a:spcPct val="80000"/>
              </a:lnSpc>
            </a:pPr>
            <a:r>
              <a:rPr lang="en-US" sz="1800" b="1"/>
              <a:t>Nhưng những tác động tiêu cực này không cần phải nghiện mới bị!</a:t>
            </a:r>
          </a:p>
        </p:txBody>
      </p:sp>
      <p:sp>
        <p:nvSpPr>
          <p:cNvPr id="190468" name="Text Box 18"/>
          <p:cNvSpPr txBox="1">
            <a:spLocks noChangeArrowheads="1"/>
          </p:cNvSpPr>
          <p:nvPr/>
        </p:nvSpPr>
        <p:spPr bwMode="auto">
          <a:xfrm>
            <a:off x="6400800" y="2571751"/>
            <a:ext cx="114300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spcBef>
                <a:spcPct val="50000"/>
              </a:spcBef>
            </a:pPr>
            <a:endParaRPr lang="en-US" sz="1350"/>
          </a:p>
        </p:txBody>
      </p:sp>
      <p:sp>
        <p:nvSpPr>
          <p:cNvPr id="190469" name="Text Box 5"/>
          <p:cNvSpPr txBox="1">
            <a:spLocks noChangeArrowheads="1"/>
          </p:cNvSpPr>
          <p:nvPr/>
        </p:nvSpPr>
        <p:spPr bwMode="auto">
          <a:xfrm>
            <a:off x="5372100" y="2057401"/>
            <a:ext cx="1657350"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1350"/>
          </a:p>
        </p:txBody>
      </p:sp>
      <p:sp>
        <p:nvSpPr>
          <p:cNvPr id="190470" name="Text Box 6"/>
          <p:cNvSpPr txBox="1">
            <a:spLocks noChangeArrowheads="1"/>
          </p:cNvSpPr>
          <p:nvPr/>
        </p:nvSpPr>
        <p:spPr bwMode="auto">
          <a:xfrm>
            <a:off x="5372100" y="2541985"/>
            <a:ext cx="1771650"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1350"/>
          </a:p>
        </p:txBody>
      </p:sp>
      <p:grpSp>
        <p:nvGrpSpPr>
          <p:cNvPr id="2" name="Diagram 2"/>
          <p:cNvGrpSpPr>
            <a:grpSpLocks noChangeAspect="1"/>
          </p:cNvGrpSpPr>
          <p:nvPr/>
        </p:nvGrpSpPr>
        <p:grpSpPr bwMode="auto">
          <a:xfrm>
            <a:off x="4629150" y="2068116"/>
            <a:ext cx="3028950" cy="3371850"/>
            <a:chOff x="2928" y="1017"/>
            <a:chExt cx="2544" cy="2832"/>
          </a:xfrm>
        </p:grpSpPr>
        <p:sp>
          <p:nvSpPr>
            <p:cNvPr id="3" name="_s6148"/>
            <p:cNvSpPr>
              <a:spLocks noChangeArrowheads="1"/>
            </p:cNvSpPr>
            <p:nvPr/>
          </p:nvSpPr>
          <p:spPr bwMode="auto">
            <a:xfrm flipV="1">
              <a:off x="3898" y="1386"/>
              <a:ext cx="604" cy="524"/>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chemeClr val="accent1">
                <a:alpha val="25000"/>
              </a:schemeClr>
            </a:solidFill>
            <a:ln w="4699" algn="in">
              <a:solidFill>
                <a:schemeClr val="tx1"/>
              </a:solidFill>
              <a:miter lim="800000"/>
              <a:headEnd/>
              <a:tailEnd/>
            </a:ln>
          </p:spPr>
          <p:txBody>
            <a:bodyPr rot="10800000" vert="horz" wrap="none" lIns="0" tIns="0" rIns="0" bIns="0" numCol="1" anchor="ctr" anchorCtr="0" compatLnSpc="1">
              <a:prstTxWarp prst="textNoShape">
                <a:avLst/>
              </a:prstTxWarp>
            </a:bodyPr>
            <a:lstStyle/>
            <a:p>
              <a:pPr algn="ctr" defTabSz="685800" fontAlgn="base">
                <a:spcBef>
                  <a:spcPct val="0"/>
                </a:spcBef>
                <a:spcAft>
                  <a:spcPct val="0"/>
                </a:spcAft>
              </a:pPr>
              <a:r>
                <a:rPr lang="en-US" sz="750" b="1">
                  <a:latin typeface="Arial" panose="020B0604020202020204" pitchFamily="34" charset="0"/>
                  <a:cs typeface="Arial" panose="020B0604020202020204" pitchFamily="34" charset="0"/>
                </a:rPr>
                <a:t>Nghiện </a:t>
              </a:r>
            </a:p>
          </p:txBody>
        </p:sp>
        <p:sp>
          <p:nvSpPr>
            <p:cNvPr id="4" name="_s6149"/>
            <p:cNvSpPr>
              <a:spLocks noChangeArrowheads="1"/>
            </p:cNvSpPr>
            <p:nvPr/>
          </p:nvSpPr>
          <p:spPr bwMode="auto">
            <a:xfrm flipV="1">
              <a:off x="3596" y="1910"/>
              <a:ext cx="1208" cy="52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accent1"/>
            </a:solidFill>
            <a:ln w="4670" algn="in">
              <a:solidFill>
                <a:schemeClr val="tx1"/>
              </a:solidFill>
              <a:miter lim="800000"/>
              <a:headEnd/>
              <a:tailEnd/>
            </a:ln>
          </p:spPr>
          <p:txBody>
            <a:bodyPr rot="10800000" vert="horz" wrap="none" lIns="0" tIns="0" rIns="0" bIns="0" numCol="1" anchor="ctr" anchorCtr="0" compatLnSpc="1">
              <a:prstTxWarp prst="textNoShape">
                <a:avLst/>
              </a:prstTxWarp>
            </a:bodyPr>
            <a:lstStyle/>
            <a:p>
              <a:pPr algn="ctr" defTabSz="685800" fontAlgn="base">
                <a:spcBef>
                  <a:spcPct val="0"/>
                </a:spcBef>
                <a:spcAft>
                  <a:spcPct val="0"/>
                </a:spcAft>
              </a:pPr>
              <a:r>
                <a:rPr lang="en-US" sz="750" b="1">
                  <a:latin typeface="Arial" panose="020B0604020202020204" pitchFamily="34" charset="0"/>
                  <a:cs typeface="Arial" panose="020B0604020202020204" pitchFamily="34" charset="0"/>
                </a:rPr>
                <a:t>Lạm dụng</a:t>
              </a:r>
            </a:p>
          </p:txBody>
        </p:sp>
        <p:sp>
          <p:nvSpPr>
            <p:cNvPr id="5" name="_s6150"/>
            <p:cNvSpPr>
              <a:spLocks noChangeArrowheads="1"/>
            </p:cNvSpPr>
            <p:nvPr/>
          </p:nvSpPr>
          <p:spPr bwMode="auto">
            <a:xfrm flipV="1">
              <a:off x="3293" y="2433"/>
              <a:ext cx="1814" cy="524"/>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chemeClr val="accent1">
                <a:alpha val="50000"/>
              </a:schemeClr>
            </a:solidFill>
            <a:ln w="4699" algn="in">
              <a:solidFill>
                <a:schemeClr val="tx1"/>
              </a:solidFill>
              <a:miter lim="800000"/>
              <a:headEnd/>
              <a:tailEnd/>
            </a:ln>
          </p:spPr>
          <p:txBody>
            <a:bodyPr rot="10800000" vert="horz" wrap="none" lIns="0" tIns="0" rIns="0" bIns="0" numCol="1" anchor="ctr" anchorCtr="0" compatLnSpc="1">
              <a:prstTxWarp prst="textNoShape">
                <a:avLst/>
              </a:prstTxWarp>
            </a:bodyPr>
            <a:lstStyle/>
            <a:p>
              <a:pPr algn="ctr" defTabSz="685800" fontAlgn="base">
                <a:spcBef>
                  <a:spcPct val="0"/>
                </a:spcBef>
                <a:spcAft>
                  <a:spcPct val="0"/>
                </a:spcAft>
              </a:pPr>
              <a:r>
                <a:rPr lang="en-US" sz="750" b="1">
                  <a:latin typeface="Arial" panose="020B0604020202020204" pitchFamily="34" charset="0"/>
                  <a:cs typeface="Arial" panose="020B0604020202020204" pitchFamily="34" charset="0"/>
                </a:rPr>
                <a:t>Sử dụng nhiều</a:t>
              </a:r>
            </a:p>
          </p:txBody>
        </p:sp>
        <p:sp>
          <p:nvSpPr>
            <p:cNvPr id="6" name="_s6151"/>
            <p:cNvSpPr>
              <a:spLocks noChangeArrowheads="1"/>
            </p:cNvSpPr>
            <p:nvPr/>
          </p:nvSpPr>
          <p:spPr bwMode="auto">
            <a:xfrm flipV="1">
              <a:off x="2991" y="2957"/>
              <a:ext cx="2418" cy="523"/>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chemeClr val="accent1"/>
            </a:solidFill>
            <a:ln w="4699" algn="in">
              <a:solidFill>
                <a:schemeClr val="tx1"/>
              </a:solidFill>
              <a:miter lim="800000"/>
              <a:headEnd/>
              <a:tailEnd/>
            </a:ln>
          </p:spPr>
          <p:txBody>
            <a:bodyPr rot="10800000" vert="horz" wrap="none" lIns="0" tIns="0" rIns="0" bIns="0" numCol="1" anchor="ctr" anchorCtr="0" compatLnSpc="1">
              <a:prstTxWarp prst="textNoShape">
                <a:avLst/>
              </a:prstTxWarp>
            </a:bodyPr>
            <a:lstStyle/>
            <a:p>
              <a:pPr algn="ctr" defTabSz="685800" fontAlgn="base">
                <a:spcBef>
                  <a:spcPct val="0"/>
                </a:spcBef>
                <a:spcAft>
                  <a:spcPct val="0"/>
                </a:spcAft>
              </a:pPr>
              <a:r>
                <a:rPr lang="en-US" sz="750" b="1">
                  <a:latin typeface="Arial" panose="020B0604020202020204" pitchFamily="34" charset="0"/>
                  <a:cs typeface="Arial" panose="020B0604020202020204" pitchFamily="34" charset="0"/>
                </a:rPr>
                <a:t>Dùng thử</a:t>
              </a:r>
            </a:p>
          </p:txBody>
        </p:sp>
        <p:sp>
          <p:nvSpPr>
            <p:cNvPr id="7" name="AutoShape 8"/>
            <p:cNvSpPr>
              <a:spLocks noChangeArrowheads="1"/>
            </p:cNvSpPr>
            <p:nvPr/>
          </p:nvSpPr>
          <p:spPr bwMode="auto">
            <a:xfrm rot="10800000">
              <a:off x="3024" y="1392"/>
              <a:ext cx="2352" cy="2064"/>
            </a:xfrm>
            <a:prstGeom prst="triangle">
              <a:avLst>
                <a:gd name="adj" fmla="val 50000"/>
              </a:avLst>
            </a:prstGeom>
            <a:solidFill>
              <a:srgbClr val="FF3300">
                <a:alpha val="14000"/>
              </a:srgbClr>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bodyPr>
            <a:lstStyle/>
            <a:p>
              <a:endParaRPr lang="en-US" sz="1350"/>
            </a:p>
          </p:txBody>
        </p:sp>
      </p:grpSp>
      <p:sp>
        <p:nvSpPr>
          <p:cNvPr id="190478" name="Text Box 14"/>
          <p:cNvSpPr txBox="1">
            <a:spLocks noChangeArrowheads="1"/>
          </p:cNvSpPr>
          <p:nvPr/>
        </p:nvSpPr>
        <p:spPr bwMode="auto">
          <a:xfrm>
            <a:off x="4857750" y="2514600"/>
            <a:ext cx="137160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900" b="1">
                <a:solidFill>
                  <a:srgbClr val="FF0000"/>
                </a:solidFill>
              </a:rPr>
              <a:t>Tần suất sử dụng</a:t>
            </a:r>
          </a:p>
        </p:txBody>
      </p:sp>
      <p:sp>
        <p:nvSpPr>
          <p:cNvPr id="190479" name="Text Box 15"/>
          <p:cNvSpPr txBox="1">
            <a:spLocks noChangeArrowheads="1"/>
          </p:cNvSpPr>
          <p:nvPr/>
        </p:nvSpPr>
        <p:spPr bwMode="auto">
          <a:xfrm>
            <a:off x="6229350" y="2514600"/>
            <a:ext cx="142875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900" b="1">
                <a:solidFill>
                  <a:srgbClr val="FF0000"/>
                </a:solidFill>
              </a:rPr>
              <a:t>Gánh nặng bệnh tật</a:t>
            </a:r>
          </a:p>
        </p:txBody>
      </p:sp>
    </p:spTree>
    <p:extLst>
      <p:ext uri="{BB962C8B-B14F-4D97-AF65-F5344CB8AC3E}">
        <p14:creationId xmlns:p14="http://schemas.microsoft.com/office/powerpoint/2010/main" val="1262196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29699" name="Rectangle 2"/>
          <p:cNvSpPr>
            <a:spLocks noGrp="1" noChangeArrowheads="1"/>
          </p:cNvSpPr>
          <p:nvPr>
            <p:ph type="title" idx="4294967295"/>
          </p:nvPr>
        </p:nvSpPr>
        <p:spPr>
          <a:xfrm>
            <a:off x="0" y="1028700"/>
            <a:ext cx="5427663" cy="742950"/>
          </a:xfrm>
        </p:spPr>
        <p:txBody>
          <a:bodyPr>
            <a:normAutofit fontScale="90000"/>
          </a:bodyPr>
          <a:lstStyle/>
          <a:p>
            <a:pPr eaLnBrk="1" hangingPunct="1"/>
            <a:r>
              <a:rPr lang="en-US"/>
              <a:t>Diễn tiến của NGHIỆN 1</a:t>
            </a:r>
            <a:br>
              <a:rPr lang="en-US"/>
            </a:br>
            <a:endParaRPr lang="en-US"/>
          </a:p>
        </p:txBody>
      </p:sp>
      <p:graphicFrame>
        <p:nvGraphicFramePr>
          <p:cNvPr id="29700" name="Object 17"/>
          <p:cNvGraphicFramePr>
            <a:graphicFrameLocks noChangeAspect="1"/>
          </p:cNvGraphicFramePr>
          <p:nvPr/>
        </p:nvGraphicFramePr>
        <p:xfrm>
          <a:off x="1771650" y="3600451"/>
          <a:ext cx="1210866" cy="1713310"/>
        </p:xfrm>
        <a:graphic>
          <a:graphicData uri="http://schemas.openxmlformats.org/presentationml/2006/ole">
            <mc:AlternateContent xmlns:mc="http://schemas.openxmlformats.org/markup-compatibility/2006">
              <mc:Choice xmlns:v="urn:schemas-microsoft-com:vml" Requires="v">
                <p:oleObj spid="_x0000_s1046" name="Clip" r:id="rId4" imgW="1615440" imgH="2284095" progId="MS_ClipArt_Gallery.2">
                  <p:embed/>
                </p:oleObj>
              </mc:Choice>
              <mc:Fallback>
                <p:oleObj name="Clip" r:id="rId4" imgW="1615440" imgH="2284095"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1650" y="3600451"/>
                        <a:ext cx="1210866" cy="1713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701" name="AutoShape 18"/>
          <p:cNvSpPr>
            <a:spLocks noChangeArrowheads="1"/>
          </p:cNvSpPr>
          <p:nvPr/>
        </p:nvSpPr>
        <p:spPr bwMode="auto">
          <a:xfrm>
            <a:off x="4000500" y="1943100"/>
            <a:ext cx="3314700" cy="2914650"/>
          </a:xfrm>
          <a:prstGeom prst="cloudCallout">
            <a:avLst>
              <a:gd name="adj1" fmla="val -79597"/>
              <a:gd name="adj2" fmla="val 24019"/>
            </a:avLst>
          </a:prstGeom>
          <a:solidFill>
            <a:srgbClr val="B2B2B2"/>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sz="2100">
              <a:latin typeface="Times New Roman" panose="02020603050405020304" pitchFamily="18" charset="0"/>
            </a:endParaRPr>
          </a:p>
        </p:txBody>
      </p:sp>
      <p:sp>
        <p:nvSpPr>
          <p:cNvPr id="29702" name="Text Box 19"/>
          <p:cNvSpPr txBox="1">
            <a:spLocks noChangeArrowheads="1"/>
          </p:cNvSpPr>
          <p:nvPr/>
        </p:nvSpPr>
        <p:spPr bwMode="auto">
          <a:xfrm>
            <a:off x="5657850" y="3028950"/>
            <a:ext cx="79060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GIA ĐÌNH</a:t>
            </a:r>
          </a:p>
        </p:txBody>
      </p:sp>
      <p:sp>
        <p:nvSpPr>
          <p:cNvPr id="29703" name="Text Box 20"/>
          <p:cNvSpPr txBox="1">
            <a:spLocks noChangeArrowheads="1"/>
          </p:cNvSpPr>
          <p:nvPr/>
        </p:nvSpPr>
        <p:spPr bwMode="auto">
          <a:xfrm>
            <a:off x="4572001" y="4114800"/>
            <a:ext cx="87716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RƯỢU BIA</a:t>
            </a:r>
            <a:endParaRPr lang="en-US" sz="750"/>
          </a:p>
        </p:txBody>
      </p:sp>
      <p:sp>
        <p:nvSpPr>
          <p:cNvPr id="29704" name="Text Box 21"/>
          <p:cNvSpPr txBox="1">
            <a:spLocks noChangeArrowheads="1"/>
          </p:cNvSpPr>
          <p:nvPr/>
        </p:nvSpPr>
        <p:spPr bwMode="auto">
          <a:xfrm>
            <a:off x="5760244" y="2393157"/>
            <a:ext cx="1847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sz="2100">
              <a:latin typeface="Times New Roman" panose="02020603050405020304" pitchFamily="18" charset="0"/>
            </a:endParaRPr>
          </a:p>
        </p:txBody>
      </p:sp>
      <p:sp>
        <p:nvSpPr>
          <p:cNvPr id="29705" name="Text Box 22"/>
          <p:cNvSpPr txBox="1">
            <a:spLocks noChangeArrowheads="1"/>
          </p:cNvSpPr>
          <p:nvPr/>
        </p:nvSpPr>
        <p:spPr bwMode="auto">
          <a:xfrm>
            <a:off x="6343650" y="2457450"/>
            <a:ext cx="790601"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000000"/>
                </a:solidFill>
              </a:rPr>
              <a:t>GIA ĐÌNH</a:t>
            </a:r>
          </a:p>
        </p:txBody>
      </p:sp>
      <p:sp>
        <p:nvSpPr>
          <p:cNvPr id="29706" name="Text Box 23"/>
          <p:cNvSpPr txBox="1">
            <a:spLocks noChangeArrowheads="1"/>
          </p:cNvSpPr>
          <p:nvPr/>
        </p:nvSpPr>
        <p:spPr bwMode="auto">
          <a:xfrm>
            <a:off x="6515100" y="3371850"/>
            <a:ext cx="93968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CÔNG VIỆC</a:t>
            </a:r>
            <a:endParaRPr lang="en-US" sz="750"/>
          </a:p>
        </p:txBody>
      </p:sp>
      <p:sp>
        <p:nvSpPr>
          <p:cNvPr id="29707" name="Text Box 24"/>
          <p:cNvSpPr txBox="1">
            <a:spLocks noChangeArrowheads="1"/>
          </p:cNvSpPr>
          <p:nvPr/>
        </p:nvSpPr>
        <p:spPr bwMode="auto">
          <a:xfrm>
            <a:off x="5429250" y="2571750"/>
            <a:ext cx="9715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THỂ THAO</a:t>
            </a:r>
          </a:p>
        </p:txBody>
      </p:sp>
      <p:sp>
        <p:nvSpPr>
          <p:cNvPr id="29708" name="Text Box 25"/>
          <p:cNvSpPr txBox="1">
            <a:spLocks noChangeArrowheads="1"/>
          </p:cNvSpPr>
          <p:nvPr/>
        </p:nvSpPr>
        <p:spPr bwMode="auto">
          <a:xfrm>
            <a:off x="6515100" y="2800350"/>
            <a:ext cx="571500"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THỰC PHẨM</a:t>
            </a:r>
          </a:p>
        </p:txBody>
      </p:sp>
      <p:sp>
        <p:nvSpPr>
          <p:cNvPr id="29709" name="Text Box 26"/>
          <p:cNvSpPr txBox="1">
            <a:spLocks noChangeArrowheads="1"/>
          </p:cNvSpPr>
          <p:nvPr/>
        </p:nvSpPr>
        <p:spPr bwMode="auto">
          <a:xfrm>
            <a:off x="4572000" y="3257550"/>
            <a:ext cx="11430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BẠN BÈ</a:t>
            </a:r>
          </a:p>
        </p:txBody>
      </p:sp>
      <p:sp>
        <p:nvSpPr>
          <p:cNvPr id="29710" name="Text Box 27"/>
          <p:cNvSpPr txBox="1">
            <a:spLocks noChangeArrowheads="1"/>
          </p:cNvSpPr>
          <p:nvPr/>
        </p:nvSpPr>
        <p:spPr bwMode="auto">
          <a:xfrm>
            <a:off x="5486400" y="3486150"/>
            <a:ext cx="1028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TẬP LUYỆN</a:t>
            </a:r>
            <a:endParaRPr lang="en-US" sz="750"/>
          </a:p>
        </p:txBody>
      </p:sp>
      <p:sp>
        <p:nvSpPr>
          <p:cNvPr id="29711" name="Text Box 28"/>
          <p:cNvSpPr txBox="1">
            <a:spLocks noChangeArrowheads="1"/>
          </p:cNvSpPr>
          <p:nvPr/>
        </p:nvSpPr>
        <p:spPr bwMode="auto">
          <a:xfrm>
            <a:off x="5200650" y="4400550"/>
            <a:ext cx="1028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BẠN BÈ</a:t>
            </a:r>
            <a:endParaRPr lang="en-US" sz="750"/>
          </a:p>
        </p:txBody>
      </p:sp>
      <p:sp>
        <p:nvSpPr>
          <p:cNvPr id="29712" name="Text Box 29"/>
          <p:cNvSpPr txBox="1">
            <a:spLocks noChangeArrowheads="1"/>
          </p:cNvSpPr>
          <p:nvPr/>
        </p:nvSpPr>
        <p:spPr bwMode="auto">
          <a:xfrm>
            <a:off x="4572000" y="3657600"/>
            <a:ext cx="8572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HỌC HÀNH</a:t>
            </a:r>
          </a:p>
        </p:txBody>
      </p:sp>
      <p:sp>
        <p:nvSpPr>
          <p:cNvPr id="29713" name="Text Box 30"/>
          <p:cNvSpPr txBox="1">
            <a:spLocks noChangeArrowheads="1"/>
          </p:cNvSpPr>
          <p:nvPr/>
        </p:nvSpPr>
        <p:spPr bwMode="auto">
          <a:xfrm>
            <a:off x="4743450" y="2743200"/>
            <a:ext cx="700833" cy="253916"/>
          </a:xfrm>
          <a:prstGeom prst="rect">
            <a:avLst/>
          </a:prstGeom>
          <a:noFill/>
          <a:ln>
            <a:noFill/>
          </a:ln>
          <a:effectLst>
            <a:outerShdw dist="127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29714" name="Rectangle 31"/>
          <p:cNvSpPr>
            <a:spLocks noChangeArrowheads="1"/>
          </p:cNvSpPr>
          <p:nvPr/>
        </p:nvSpPr>
        <p:spPr bwMode="auto">
          <a:xfrm>
            <a:off x="5772150" y="3886200"/>
            <a:ext cx="971550"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GIA ĐÌNH</a:t>
            </a:r>
          </a:p>
        </p:txBody>
      </p:sp>
    </p:spTree>
    <p:extLst>
      <p:ext uri="{BB962C8B-B14F-4D97-AF65-F5344CB8AC3E}">
        <p14:creationId xmlns:p14="http://schemas.microsoft.com/office/powerpoint/2010/main" val="18953360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31747" name="Rectangle 2"/>
          <p:cNvSpPr>
            <a:spLocks noGrp="1" noChangeArrowheads="1"/>
          </p:cNvSpPr>
          <p:nvPr>
            <p:ph type="title" idx="4294967295"/>
          </p:nvPr>
        </p:nvSpPr>
        <p:spPr>
          <a:xfrm>
            <a:off x="0" y="1028700"/>
            <a:ext cx="5427663" cy="742950"/>
          </a:xfrm>
        </p:spPr>
        <p:txBody>
          <a:bodyPr>
            <a:normAutofit fontScale="90000"/>
          </a:bodyPr>
          <a:lstStyle/>
          <a:p>
            <a:pPr eaLnBrk="1" hangingPunct="1"/>
            <a:r>
              <a:rPr lang="en-US"/>
              <a:t>Diễn tiến của NGHIỆN 2</a:t>
            </a:r>
          </a:p>
        </p:txBody>
      </p:sp>
      <p:graphicFrame>
        <p:nvGraphicFramePr>
          <p:cNvPr id="31748" name="Object 17"/>
          <p:cNvGraphicFramePr>
            <a:graphicFrameLocks noChangeAspect="1"/>
          </p:cNvGraphicFramePr>
          <p:nvPr/>
        </p:nvGraphicFramePr>
        <p:xfrm>
          <a:off x="1828800" y="3771901"/>
          <a:ext cx="1210866" cy="1713310"/>
        </p:xfrm>
        <a:graphic>
          <a:graphicData uri="http://schemas.openxmlformats.org/presentationml/2006/ole">
            <mc:AlternateContent xmlns:mc="http://schemas.openxmlformats.org/markup-compatibility/2006">
              <mc:Choice xmlns:v="urn:schemas-microsoft-com:vml" Requires="v">
                <p:oleObj spid="_x0000_s2070" name="Clip" r:id="rId4" imgW="1615440" imgH="2284095" progId="MS_ClipArt_Gallery.2">
                  <p:embed/>
                </p:oleObj>
              </mc:Choice>
              <mc:Fallback>
                <p:oleObj name="Clip" r:id="rId4" imgW="1615440" imgH="2284095"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771901"/>
                        <a:ext cx="1210866" cy="1713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749" name="AutoShape 18"/>
          <p:cNvSpPr>
            <a:spLocks noChangeArrowheads="1"/>
          </p:cNvSpPr>
          <p:nvPr/>
        </p:nvSpPr>
        <p:spPr bwMode="auto">
          <a:xfrm>
            <a:off x="4000500" y="2228850"/>
            <a:ext cx="3314700" cy="2914650"/>
          </a:xfrm>
          <a:prstGeom prst="cloudCallout">
            <a:avLst>
              <a:gd name="adj1" fmla="val -79597"/>
              <a:gd name="adj2" fmla="val 24019"/>
            </a:avLst>
          </a:prstGeom>
          <a:solidFill>
            <a:srgbClr val="B2B2B2"/>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sz="2100">
              <a:latin typeface="Times New Roman" panose="02020603050405020304" pitchFamily="18" charset="0"/>
            </a:endParaRPr>
          </a:p>
        </p:txBody>
      </p:sp>
      <p:sp>
        <p:nvSpPr>
          <p:cNvPr id="31750" name="Text Box 19"/>
          <p:cNvSpPr txBox="1">
            <a:spLocks noChangeArrowheads="1"/>
          </p:cNvSpPr>
          <p:nvPr/>
        </p:nvSpPr>
        <p:spPr bwMode="auto">
          <a:xfrm>
            <a:off x="5772150" y="3200400"/>
            <a:ext cx="79060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GIA ĐÌNH</a:t>
            </a:r>
          </a:p>
        </p:txBody>
      </p:sp>
      <p:sp>
        <p:nvSpPr>
          <p:cNvPr id="31751" name="Text Box 20"/>
          <p:cNvSpPr txBox="1">
            <a:spLocks noChangeArrowheads="1"/>
          </p:cNvSpPr>
          <p:nvPr/>
        </p:nvSpPr>
        <p:spPr bwMode="auto">
          <a:xfrm>
            <a:off x="4572001" y="4114800"/>
            <a:ext cx="87716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RƯỢU BIA</a:t>
            </a:r>
            <a:endParaRPr lang="en-US" sz="750"/>
          </a:p>
        </p:txBody>
      </p:sp>
      <p:sp>
        <p:nvSpPr>
          <p:cNvPr id="31752" name="Text Box 21"/>
          <p:cNvSpPr txBox="1">
            <a:spLocks noChangeArrowheads="1"/>
          </p:cNvSpPr>
          <p:nvPr/>
        </p:nvSpPr>
        <p:spPr bwMode="auto">
          <a:xfrm>
            <a:off x="5760244" y="2393157"/>
            <a:ext cx="1847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sz="2100">
              <a:latin typeface="Times New Roman" panose="02020603050405020304" pitchFamily="18" charset="0"/>
            </a:endParaRPr>
          </a:p>
        </p:txBody>
      </p:sp>
      <p:sp>
        <p:nvSpPr>
          <p:cNvPr id="31753" name="Text Box 22"/>
          <p:cNvSpPr txBox="1">
            <a:spLocks noChangeArrowheads="1"/>
          </p:cNvSpPr>
          <p:nvPr/>
        </p:nvSpPr>
        <p:spPr bwMode="auto">
          <a:xfrm>
            <a:off x="6343650" y="2457450"/>
            <a:ext cx="700833"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31754" name="Text Box 23"/>
          <p:cNvSpPr txBox="1">
            <a:spLocks noChangeArrowheads="1"/>
          </p:cNvSpPr>
          <p:nvPr/>
        </p:nvSpPr>
        <p:spPr bwMode="auto">
          <a:xfrm>
            <a:off x="6457950" y="3429000"/>
            <a:ext cx="93968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CÔNG VIỆC</a:t>
            </a:r>
            <a:endParaRPr lang="en-US" sz="750"/>
          </a:p>
        </p:txBody>
      </p:sp>
      <p:sp>
        <p:nvSpPr>
          <p:cNvPr id="31755" name="Text Box 24"/>
          <p:cNvSpPr txBox="1">
            <a:spLocks noChangeArrowheads="1"/>
          </p:cNvSpPr>
          <p:nvPr/>
        </p:nvSpPr>
        <p:spPr bwMode="auto">
          <a:xfrm>
            <a:off x="5372100" y="2800350"/>
            <a:ext cx="1028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THỂ THAO</a:t>
            </a:r>
          </a:p>
        </p:txBody>
      </p:sp>
      <p:sp>
        <p:nvSpPr>
          <p:cNvPr id="31756" name="Text Box 25"/>
          <p:cNvSpPr txBox="1">
            <a:spLocks noChangeArrowheads="1"/>
          </p:cNvSpPr>
          <p:nvPr/>
        </p:nvSpPr>
        <p:spPr bwMode="auto">
          <a:xfrm>
            <a:off x="6343650" y="2800350"/>
            <a:ext cx="9715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THỰC PHẨM</a:t>
            </a:r>
          </a:p>
        </p:txBody>
      </p:sp>
      <p:sp>
        <p:nvSpPr>
          <p:cNvPr id="31757" name="Text Box 26"/>
          <p:cNvSpPr txBox="1">
            <a:spLocks noChangeArrowheads="1"/>
          </p:cNvSpPr>
          <p:nvPr/>
        </p:nvSpPr>
        <p:spPr bwMode="auto">
          <a:xfrm>
            <a:off x="4572000" y="3257550"/>
            <a:ext cx="11430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BẠN BÈ</a:t>
            </a:r>
          </a:p>
        </p:txBody>
      </p:sp>
      <p:sp>
        <p:nvSpPr>
          <p:cNvPr id="31758" name="Text Box 27"/>
          <p:cNvSpPr txBox="1">
            <a:spLocks noChangeArrowheads="1"/>
          </p:cNvSpPr>
          <p:nvPr/>
        </p:nvSpPr>
        <p:spPr bwMode="auto">
          <a:xfrm>
            <a:off x="5943600" y="3943350"/>
            <a:ext cx="9715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TẬP LUYỆN</a:t>
            </a:r>
            <a:endParaRPr lang="en-US" sz="750"/>
          </a:p>
        </p:txBody>
      </p:sp>
      <p:sp>
        <p:nvSpPr>
          <p:cNvPr id="31759" name="Text Box 28"/>
          <p:cNvSpPr txBox="1">
            <a:spLocks noChangeArrowheads="1"/>
          </p:cNvSpPr>
          <p:nvPr/>
        </p:nvSpPr>
        <p:spPr bwMode="auto">
          <a:xfrm>
            <a:off x="5200650" y="4400550"/>
            <a:ext cx="1028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BẠN BÈ</a:t>
            </a:r>
            <a:endParaRPr lang="en-US" sz="750"/>
          </a:p>
        </p:txBody>
      </p:sp>
      <p:sp>
        <p:nvSpPr>
          <p:cNvPr id="31760" name="Text Box 29"/>
          <p:cNvSpPr txBox="1">
            <a:spLocks noChangeArrowheads="1"/>
          </p:cNvSpPr>
          <p:nvPr/>
        </p:nvSpPr>
        <p:spPr bwMode="auto">
          <a:xfrm>
            <a:off x="4572000" y="3657600"/>
            <a:ext cx="9715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HỌC HÀNH</a:t>
            </a:r>
          </a:p>
        </p:txBody>
      </p:sp>
      <p:sp>
        <p:nvSpPr>
          <p:cNvPr id="31761" name="Text Box 30"/>
          <p:cNvSpPr txBox="1">
            <a:spLocks noChangeArrowheads="1"/>
          </p:cNvSpPr>
          <p:nvPr/>
        </p:nvSpPr>
        <p:spPr bwMode="auto">
          <a:xfrm>
            <a:off x="4743450" y="2743200"/>
            <a:ext cx="700833" cy="253916"/>
          </a:xfrm>
          <a:prstGeom prst="rect">
            <a:avLst/>
          </a:prstGeom>
          <a:noFill/>
          <a:ln>
            <a:noFill/>
          </a:ln>
          <a:effectLst>
            <a:outerShdw dist="127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31762" name="Rectangle 31"/>
          <p:cNvSpPr>
            <a:spLocks noChangeArrowheads="1"/>
          </p:cNvSpPr>
          <p:nvPr/>
        </p:nvSpPr>
        <p:spPr bwMode="auto">
          <a:xfrm>
            <a:off x="5600700" y="3657600"/>
            <a:ext cx="971550"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endParaRPr lang="en-US" sz="1050" b="1"/>
          </a:p>
        </p:txBody>
      </p:sp>
    </p:spTree>
    <p:extLst>
      <p:ext uri="{BB962C8B-B14F-4D97-AF65-F5344CB8AC3E}">
        <p14:creationId xmlns:p14="http://schemas.microsoft.com/office/powerpoint/2010/main" val="46078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33795" name="Rectangle 2"/>
          <p:cNvSpPr>
            <a:spLocks noGrp="1" noChangeArrowheads="1"/>
          </p:cNvSpPr>
          <p:nvPr>
            <p:ph type="title" idx="4294967295"/>
          </p:nvPr>
        </p:nvSpPr>
        <p:spPr>
          <a:xfrm>
            <a:off x="0" y="1028700"/>
            <a:ext cx="5427663" cy="742950"/>
          </a:xfrm>
        </p:spPr>
        <p:txBody>
          <a:bodyPr>
            <a:normAutofit fontScale="90000"/>
          </a:bodyPr>
          <a:lstStyle/>
          <a:p>
            <a:pPr eaLnBrk="1" hangingPunct="1"/>
            <a:r>
              <a:rPr lang="en-US"/>
              <a:t>Diễn tiến của NGHIỆN 3</a:t>
            </a:r>
          </a:p>
        </p:txBody>
      </p:sp>
      <p:graphicFrame>
        <p:nvGraphicFramePr>
          <p:cNvPr id="33796" name="Object 17"/>
          <p:cNvGraphicFramePr>
            <a:graphicFrameLocks noChangeAspect="1"/>
          </p:cNvGraphicFramePr>
          <p:nvPr/>
        </p:nvGraphicFramePr>
        <p:xfrm>
          <a:off x="1771650" y="3543301"/>
          <a:ext cx="1210866" cy="1713310"/>
        </p:xfrm>
        <a:graphic>
          <a:graphicData uri="http://schemas.openxmlformats.org/presentationml/2006/ole">
            <mc:AlternateContent xmlns:mc="http://schemas.openxmlformats.org/markup-compatibility/2006">
              <mc:Choice xmlns:v="urn:schemas-microsoft-com:vml" Requires="v">
                <p:oleObj spid="_x0000_s3094" name="Clip" r:id="rId4" imgW="1615440" imgH="2284095" progId="MS_ClipArt_Gallery.2">
                  <p:embed/>
                </p:oleObj>
              </mc:Choice>
              <mc:Fallback>
                <p:oleObj name="Clip" r:id="rId4" imgW="1615440" imgH="2284095"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1650" y="3543301"/>
                        <a:ext cx="1210866" cy="1713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797" name="AutoShape 18"/>
          <p:cNvSpPr>
            <a:spLocks noChangeArrowheads="1"/>
          </p:cNvSpPr>
          <p:nvPr/>
        </p:nvSpPr>
        <p:spPr bwMode="auto">
          <a:xfrm>
            <a:off x="4171950" y="2057400"/>
            <a:ext cx="3314700" cy="2914650"/>
          </a:xfrm>
          <a:prstGeom prst="cloudCallout">
            <a:avLst>
              <a:gd name="adj1" fmla="val -79597"/>
              <a:gd name="adj2" fmla="val 24019"/>
            </a:avLst>
          </a:prstGeom>
          <a:solidFill>
            <a:srgbClr val="B2B2B2"/>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sz="2100">
              <a:latin typeface="Times New Roman" panose="02020603050405020304" pitchFamily="18" charset="0"/>
            </a:endParaRPr>
          </a:p>
        </p:txBody>
      </p:sp>
      <p:sp>
        <p:nvSpPr>
          <p:cNvPr id="33798" name="Text Box 19"/>
          <p:cNvSpPr txBox="1">
            <a:spLocks noChangeArrowheads="1"/>
          </p:cNvSpPr>
          <p:nvPr/>
        </p:nvSpPr>
        <p:spPr bwMode="auto">
          <a:xfrm>
            <a:off x="5772150" y="3200400"/>
            <a:ext cx="79060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GIA ĐÌNH</a:t>
            </a:r>
          </a:p>
        </p:txBody>
      </p:sp>
      <p:sp>
        <p:nvSpPr>
          <p:cNvPr id="33799" name="Text Box 20"/>
          <p:cNvSpPr txBox="1">
            <a:spLocks noChangeArrowheads="1"/>
          </p:cNvSpPr>
          <p:nvPr/>
        </p:nvSpPr>
        <p:spPr bwMode="auto">
          <a:xfrm>
            <a:off x="4572000" y="4114800"/>
            <a:ext cx="79060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GIA ĐÌNH</a:t>
            </a:r>
            <a:endParaRPr lang="en-US" sz="750"/>
          </a:p>
        </p:txBody>
      </p:sp>
      <p:sp>
        <p:nvSpPr>
          <p:cNvPr id="33800" name="Text Box 21"/>
          <p:cNvSpPr txBox="1">
            <a:spLocks noChangeArrowheads="1"/>
          </p:cNvSpPr>
          <p:nvPr/>
        </p:nvSpPr>
        <p:spPr bwMode="auto">
          <a:xfrm>
            <a:off x="5760244" y="2393157"/>
            <a:ext cx="1847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sz="2100">
              <a:latin typeface="Times New Roman" panose="02020603050405020304" pitchFamily="18" charset="0"/>
            </a:endParaRPr>
          </a:p>
        </p:txBody>
      </p:sp>
      <p:sp>
        <p:nvSpPr>
          <p:cNvPr id="33801" name="Text Box 22"/>
          <p:cNvSpPr txBox="1">
            <a:spLocks noChangeArrowheads="1"/>
          </p:cNvSpPr>
          <p:nvPr/>
        </p:nvSpPr>
        <p:spPr bwMode="auto">
          <a:xfrm>
            <a:off x="6172200" y="2457450"/>
            <a:ext cx="700833"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33802" name="Text Box 23"/>
          <p:cNvSpPr txBox="1">
            <a:spLocks noChangeArrowheads="1"/>
          </p:cNvSpPr>
          <p:nvPr/>
        </p:nvSpPr>
        <p:spPr bwMode="auto">
          <a:xfrm>
            <a:off x="6572250" y="3257550"/>
            <a:ext cx="700833"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0000"/>
                </a:solidFill>
              </a:rPr>
              <a:t>MA TÚY</a:t>
            </a:r>
            <a:endParaRPr lang="en-US" sz="750">
              <a:solidFill>
                <a:srgbClr val="FF0000"/>
              </a:solidFill>
            </a:endParaRPr>
          </a:p>
        </p:txBody>
      </p:sp>
      <p:sp>
        <p:nvSpPr>
          <p:cNvPr id="33803" name="Text Box 24"/>
          <p:cNvSpPr txBox="1">
            <a:spLocks noChangeArrowheads="1"/>
          </p:cNvSpPr>
          <p:nvPr/>
        </p:nvSpPr>
        <p:spPr bwMode="auto">
          <a:xfrm>
            <a:off x="5600700" y="2800350"/>
            <a:ext cx="8001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0000"/>
                </a:solidFill>
              </a:rPr>
              <a:t>MA TÚY</a:t>
            </a:r>
          </a:p>
        </p:txBody>
      </p:sp>
      <p:sp>
        <p:nvSpPr>
          <p:cNvPr id="33804" name="Text Box 25"/>
          <p:cNvSpPr txBox="1">
            <a:spLocks noChangeArrowheads="1"/>
          </p:cNvSpPr>
          <p:nvPr/>
        </p:nvSpPr>
        <p:spPr bwMode="auto">
          <a:xfrm>
            <a:off x="6515100" y="2800350"/>
            <a:ext cx="10287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THỰC PHẨM</a:t>
            </a:r>
          </a:p>
        </p:txBody>
      </p:sp>
      <p:sp>
        <p:nvSpPr>
          <p:cNvPr id="33805" name="Text Box 26"/>
          <p:cNvSpPr txBox="1">
            <a:spLocks noChangeArrowheads="1"/>
          </p:cNvSpPr>
          <p:nvPr/>
        </p:nvSpPr>
        <p:spPr bwMode="auto">
          <a:xfrm>
            <a:off x="4572000" y="3314700"/>
            <a:ext cx="11430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BẠN BÈ</a:t>
            </a:r>
          </a:p>
        </p:txBody>
      </p:sp>
      <p:sp>
        <p:nvSpPr>
          <p:cNvPr id="33806" name="Text Box 27"/>
          <p:cNvSpPr txBox="1">
            <a:spLocks noChangeArrowheads="1"/>
          </p:cNvSpPr>
          <p:nvPr/>
        </p:nvSpPr>
        <p:spPr bwMode="auto">
          <a:xfrm>
            <a:off x="5943600" y="3943350"/>
            <a:ext cx="11430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t>LUYỆN TẬP</a:t>
            </a:r>
            <a:endParaRPr lang="en-US" sz="750"/>
          </a:p>
        </p:txBody>
      </p:sp>
      <p:sp>
        <p:nvSpPr>
          <p:cNvPr id="33807" name="Text Box 28"/>
          <p:cNvSpPr txBox="1">
            <a:spLocks noChangeArrowheads="1"/>
          </p:cNvSpPr>
          <p:nvPr/>
        </p:nvSpPr>
        <p:spPr bwMode="auto">
          <a:xfrm>
            <a:off x="5486400" y="4343400"/>
            <a:ext cx="91440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0000"/>
                </a:solidFill>
              </a:rPr>
              <a:t>MA TÚY</a:t>
            </a:r>
            <a:endParaRPr lang="en-US" sz="750">
              <a:solidFill>
                <a:srgbClr val="FF0000"/>
              </a:solidFill>
            </a:endParaRPr>
          </a:p>
        </p:txBody>
      </p:sp>
      <p:sp>
        <p:nvSpPr>
          <p:cNvPr id="33808" name="Text Box 29"/>
          <p:cNvSpPr txBox="1">
            <a:spLocks noChangeArrowheads="1"/>
          </p:cNvSpPr>
          <p:nvPr/>
        </p:nvSpPr>
        <p:spPr bwMode="auto">
          <a:xfrm>
            <a:off x="4572000" y="3657600"/>
            <a:ext cx="7429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0000"/>
                </a:solidFill>
              </a:rPr>
              <a:t>MA TÚY</a:t>
            </a:r>
          </a:p>
        </p:txBody>
      </p:sp>
      <p:sp>
        <p:nvSpPr>
          <p:cNvPr id="33809" name="Text Box 30"/>
          <p:cNvSpPr txBox="1">
            <a:spLocks noChangeArrowheads="1"/>
          </p:cNvSpPr>
          <p:nvPr/>
        </p:nvSpPr>
        <p:spPr bwMode="auto">
          <a:xfrm>
            <a:off x="4743450" y="2743200"/>
            <a:ext cx="737702" cy="253916"/>
          </a:xfrm>
          <a:prstGeom prst="rect">
            <a:avLst/>
          </a:prstGeom>
          <a:noFill/>
          <a:ln>
            <a:noFill/>
          </a:ln>
          <a:effectLst>
            <a:outerShdw dist="127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 </a:t>
            </a:r>
          </a:p>
        </p:txBody>
      </p:sp>
      <p:sp>
        <p:nvSpPr>
          <p:cNvPr id="33810" name="Rectangle 31"/>
          <p:cNvSpPr>
            <a:spLocks noChangeArrowheads="1"/>
          </p:cNvSpPr>
          <p:nvPr/>
        </p:nvSpPr>
        <p:spPr bwMode="auto">
          <a:xfrm>
            <a:off x="5600700" y="3657600"/>
            <a:ext cx="971550"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endParaRPr lang="en-US" sz="1050" b="1"/>
          </a:p>
        </p:txBody>
      </p:sp>
    </p:spTree>
    <p:extLst>
      <p:ext uri="{BB962C8B-B14F-4D97-AF65-F5344CB8AC3E}">
        <p14:creationId xmlns:p14="http://schemas.microsoft.com/office/powerpoint/2010/main" val="3807083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35843" name="Rectangle 2"/>
          <p:cNvSpPr>
            <a:spLocks noGrp="1" noChangeArrowheads="1"/>
          </p:cNvSpPr>
          <p:nvPr>
            <p:ph type="title" idx="4294967295"/>
          </p:nvPr>
        </p:nvSpPr>
        <p:spPr>
          <a:xfrm>
            <a:off x="0" y="1028700"/>
            <a:ext cx="5427663" cy="742950"/>
          </a:xfrm>
        </p:spPr>
        <p:txBody>
          <a:bodyPr>
            <a:normAutofit fontScale="90000"/>
          </a:bodyPr>
          <a:lstStyle/>
          <a:p>
            <a:pPr eaLnBrk="1" hangingPunct="1"/>
            <a:r>
              <a:rPr lang="en-US"/>
              <a:t>Diễn tiến của NGHIỆN 4</a:t>
            </a:r>
          </a:p>
        </p:txBody>
      </p:sp>
      <p:graphicFrame>
        <p:nvGraphicFramePr>
          <p:cNvPr id="35844" name="Object 17"/>
          <p:cNvGraphicFramePr>
            <a:graphicFrameLocks noChangeAspect="1"/>
          </p:cNvGraphicFramePr>
          <p:nvPr/>
        </p:nvGraphicFramePr>
        <p:xfrm>
          <a:off x="1714500" y="3600451"/>
          <a:ext cx="1210866" cy="1713310"/>
        </p:xfrm>
        <a:graphic>
          <a:graphicData uri="http://schemas.openxmlformats.org/presentationml/2006/ole">
            <mc:AlternateContent xmlns:mc="http://schemas.openxmlformats.org/markup-compatibility/2006">
              <mc:Choice xmlns:v="urn:schemas-microsoft-com:vml" Requires="v">
                <p:oleObj spid="_x0000_s4118" name="Clip" r:id="rId4" imgW="1615440" imgH="2284095" progId="MS_ClipArt_Gallery.2">
                  <p:embed/>
                </p:oleObj>
              </mc:Choice>
              <mc:Fallback>
                <p:oleObj name="Clip" r:id="rId4" imgW="1615440" imgH="2284095"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4500" y="3600451"/>
                        <a:ext cx="1210866" cy="1713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845" name="AutoShape 18"/>
          <p:cNvSpPr>
            <a:spLocks noChangeArrowheads="1"/>
          </p:cNvSpPr>
          <p:nvPr/>
        </p:nvSpPr>
        <p:spPr bwMode="auto">
          <a:xfrm>
            <a:off x="4171950" y="2114550"/>
            <a:ext cx="3314700" cy="2914650"/>
          </a:xfrm>
          <a:prstGeom prst="cloudCallout">
            <a:avLst>
              <a:gd name="adj1" fmla="val -79597"/>
              <a:gd name="adj2" fmla="val 24019"/>
            </a:avLst>
          </a:prstGeom>
          <a:solidFill>
            <a:srgbClr val="B2B2B2"/>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endParaRPr lang="en-US" sz="2100">
              <a:latin typeface="Times New Roman" panose="02020603050405020304" pitchFamily="18" charset="0"/>
            </a:endParaRPr>
          </a:p>
        </p:txBody>
      </p:sp>
      <p:sp>
        <p:nvSpPr>
          <p:cNvPr id="35846" name="Text Box 21"/>
          <p:cNvSpPr txBox="1">
            <a:spLocks noChangeArrowheads="1"/>
          </p:cNvSpPr>
          <p:nvPr/>
        </p:nvSpPr>
        <p:spPr bwMode="auto">
          <a:xfrm>
            <a:off x="5760244" y="2393157"/>
            <a:ext cx="1847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endParaRPr lang="en-US" sz="2100">
              <a:latin typeface="Times New Roman" panose="02020603050405020304" pitchFamily="18" charset="0"/>
            </a:endParaRPr>
          </a:p>
        </p:txBody>
      </p:sp>
      <p:sp>
        <p:nvSpPr>
          <p:cNvPr id="35847" name="Text Box 22"/>
          <p:cNvSpPr txBox="1">
            <a:spLocks noChangeArrowheads="1"/>
          </p:cNvSpPr>
          <p:nvPr/>
        </p:nvSpPr>
        <p:spPr bwMode="auto">
          <a:xfrm>
            <a:off x="6343650" y="2457450"/>
            <a:ext cx="700833"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35848" name="Text Box 26"/>
          <p:cNvSpPr txBox="1">
            <a:spLocks noChangeArrowheads="1"/>
          </p:cNvSpPr>
          <p:nvPr/>
        </p:nvSpPr>
        <p:spPr bwMode="auto">
          <a:xfrm>
            <a:off x="4572000" y="3257550"/>
            <a:ext cx="7429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p:txBody>
      </p:sp>
      <p:sp>
        <p:nvSpPr>
          <p:cNvPr id="35849" name="Text Box 30"/>
          <p:cNvSpPr txBox="1">
            <a:spLocks noChangeArrowheads="1"/>
          </p:cNvSpPr>
          <p:nvPr/>
        </p:nvSpPr>
        <p:spPr bwMode="auto">
          <a:xfrm>
            <a:off x="4743450" y="2743200"/>
            <a:ext cx="700833" cy="253916"/>
          </a:xfrm>
          <a:prstGeom prst="rect">
            <a:avLst/>
          </a:prstGeom>
          <a:noFill/>
          <a:ln>
            <a:noFill/>
          </a:ln>
          <a:effectLst>
            <a:outerShdw dist="127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p>
        </p:txBody>
      </p:sp>
      <p:sp>
        <p:nvSpPr>
          <p:cNvPr id="35850" name="Rectangle 31"/>
          <p:cNvSpPr>
            <a:spLocks noChangeArrowheads="1"/>
          </p:cNvSpPr>
          <p:nvPr/>
        </p:nvSpPr>
        <p:spPr bwMode="auto">
          <a:xfrm>
            <a:off x="5600700" y="3657600"/>
            <a:ext cx="971550" cy="253916"/>
          </a:xfrm>
          <a:prstGeom prst="rect">
            <a:avLst/>
          </a:prstGeom>
          <a:noFill/>
          <a:ln>
            <a:noFill/>
          </a:ln>
          <a:effectLst>
            <a:outerShdw dist="17961" dir="2700000" algn="ctr" rotWithShape="0">
              <a:schemeClr val="tx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C1F0E"/>
                </a:solidFill>
              </a:rPr>
              <a:t>MA TÚY</a:t>
            </a:r>
            <a:endParaRPr lang="en-US" sz="1050" b="1"/>
          </a:p>
        </p:txBody>
      </p:sp>
      <p:sp>
        <p:nvSpPr>
          <p:cNvPr id="35851" name="Text Box 32"/>
          <p:cNvSpPr txBox="1">
            <a:spLocks noChangeArrowheads="1"/>
          </p:cNvSpPr>
          <p:nvPr/>
        </p:nvSpPr>
        <p:spPr bwMode="auto">
          <a:xfrm>
            <a:off x="4800600" y="3600450"/>
            <a:ext cx="7429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
        <p:nvSpPr>
          <p:cNvPr id="35852" name="Text Box 33"/>
          <p:cNvSpPr txBox="1">
            <a:spLocks noChangeArrowheads="1"/>
          </p:cNvSpPr>
          <p:nvPr/>
        </p:nvSpPr>
        <p:spPr bwMode="auto">
          <a:xfrm>
            <a:off x="4629150" y="4000500"/>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
        <p:nvSpPr>
          <p:cNvPr id="35853" name="Text Box 34"/>
          <p:cNvSpPr txBox="1">
            <a:spLocks noChangeArrowheads="1"/>
          </p:cNvSpPr>
          <p:nvPr/>
        </p:nvSpPr>
        <p:spPr bwMode="auto">
          <a:xfrm>
            <a:off x="5486400" y="2514600"/>
            <a:ext cx="7429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p:txBody>
      </p:sp>
      <p:sp>
        <p:nvSpPr>
          <p:cNvPr id="35854" name="Text Box 35"/>
          <p:cNvSpPr txBox="1">
            <a:spLocks noChangeArrowheads="1"/>
          </p:cNvSpPr>
          <p:nvPr/>
        </p:nvSpPr>
        <p:spPr bwMode="auto">
          <a:xfrm>
            <a:off x="5486400" y="3143250"/>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
        <p:nvSpPr>
          <p:cNvPr id="35855" name="Text Box 36"/>
          <p:cNvSpPr txBox="1">
            <a:spLocks noChangeArrowheads="1"/>
          </p:cNvSpPr>
          <p:nvPr/>
        </p:nvSpPr>
        <p:spPr bwMode="auto">
          <a:xfrm>
            <a:off x="6172200" y="2971800"/>
            <a:ext cx="85725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p:txBody>
      </p:sp>
      <p:sp>
        <p:nvSpPr>
          <p:cNvPr id="35856" name="Text Box 37"/>
          <p:cNvSpPr txBox="1">
            <a:spLocks noChangeArrowheads="1"/>
          </p:cNvSpPr>
          <p:nvPr/>
        </p:nvSpPr>
        <p:spPr bwMode="auto">
          <a:xfrm>
            <a:off x="6572250" y="3371850"/>
            <a:ext cx="7429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
        <p:nvSpPr>
          <p:cNvPr id="35857" name="Text Box 38"/>
          <p:cNvSpPr txBox="1">
            <a:spLocks noChangeArrowheads="1"/>
          </p:cNvSpPr>
          <p:nvPr/>
        </p:nvSpPr>
        <p:spPr bwMode="auto">
          <a:xfrm>
            <a:off x="6115050" y="4057650"/>
            <a:ext cx="8001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
        <p:nvSpPr>
          <p:cNvPr id="35858" name="Text Box 39"/>
          <p:cNvSpPr txBox="1">
            <a:spLocks noChangeArrowheads="1"/>
          </p:cNvSpPr>
          <p:nvPr/>
        </p:nvSpPr>
        <p:spPr bwMode="auto">
          <a:xfrm>
            <a:off x="5257800" y="4229100"/>
            <a:ext cx="8572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sz="1050" b="1">
                <a:solidFill>
                  <a:srgbClr val="FF3300"/>
                </a:solidFill>
              </a:rPr>
              <a:t>MA TÚY</a:t>
            </a:r>
          </a:p>
          <a:p>
            <a:endParaRPr lang="en-US" sz="1050" b="1">
              <a:solidFill>
                <a:srgbClr val="FF3300"/>
              </a:solidFill>
            </a:endParaRPr>
          </a:p>
        </p:txBody>
      </p:sp>
    </p:spTree>
    <p:extLst>
      <p:ext uri="{BB962C8B-B14F-4D97-AF65-F5344CB8AC3E}">
        <p14:creationId xmlns:p14="http://schemas.microsoft.com/office/powerpoint/2010/main" val="603618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15364" name="Slide Number Placeholder 4"/>
          <p:cNvSpPr>
            <a:spLocks noGrp="1"/>
          </p:cNvSpPr>
          <p:nvPr>
            <p:ph type="sldNum" sz="quarter" idx="12"/>
          </p:nvPr>
        </p:nvSpPr>
        <p:spPr>
          <a:xfrm>
            <a:off x="6057900" y="5669757"/>
            <a:ext cx="16002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28448794" indent="-28105894">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9350B2C-019F-4C43-A150-361B868BCFFB}" type="slidenum">
              <a:rPr lang="en-US" sz="1200"/>
              <a:pPr/>
              <a:t>18</a:t>
            </a:fld>
            <a:endParaRPr lang="en-US" sz="1200"/>
          </a:p>
        </p:txBody>
      </p:sp>
      <p:pic>
        <p:nvPicPr>
          <p:cNvPr id="15363"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2907" y="971551"/>
            <a:ext cx="8479631"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21087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92906" y="1585912"/>
            <a:ext cx="7943850" cy="4186238"/>
            <a:chOff x="-28575" y="152400"/>
            <a:chExt cx="9144000" cy="685800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152400"/>
              <a:ext cx="9144000" cy="685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1735138" y="403225"/>
              <a:ext cx="1295400"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Vận động</a:t>
              </a:r>
            </a:p>
          </p:txBody>
        </p:sp>
        <p:sp>
          <p:nvSpPr>
            <p:cNvPr id="23556" name="Text Box 4"/>
            <p:cNvSpPr txBox="1">
              <a:spLocks noChangeArrowheads="1"/>
            </p:cNvSpPr>
            <p:nvPr/>
          </p:nvSpPr>
          <p:spPr bwMode="auto">
            <a:xfrm>
              <a:off x="5622925" y="331787"/>
              <a:ext cx="1524001"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Cảm giác</a:t>
              </a:r>
            </a:p>
          </p:txBody>
        </p:sp>
        <p:sp>
          <p:nvSpPr>
            <p:cNvPr id="23557" name="Text Box 5"/>
            <p:cNvSpPr txBox="1">
              <a:spLocks noChangeArrowheads="1"/>
            </p:cNvSpPr>
            <p:nvPr/>
          </p:nvSpPr>
          <p:spPr bwMode="auto">
            <a:xfrm>
              <a:off x="7496176" y="2276477"/>
              <a:ext cx="1371601"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Thị giác</a:t>
              </a:r>
            </a:p>
          </p:txBody>
        </p:sp>
        <p:sp>
          <p:nvSpPr>
            <p:cNvPr id="23558" name="Text Box 6"/>
            <p:cNvSpPr txBox="1">
              <a:spLocks noChangeArrowheads="1"/>
            </p:cNvSpPr>
            <p:nvPr/>
          </p:nvSpPr>
          <p:spPr bwMode="auto">
            <a:xfrm>
              <a:off x="1879600" y="4940299"/>
              <a:ext cx="1371601"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Trí nhớ</a:t>
              </a:r>
            </a:p>
          </p:txBody>
        </p:sp>
        <p:sp>
          <p:nvSpPr>
            <p:cNvPr id="23559" name="Text Box 7"/>
            <p:cNvSpPr txBox="1">
              <a:spLocks noChangeArrowheads="1"/>
            </p:cNvSpPr>
            <p:nvPr/>
          </p:nvSpPr>
          <p:spPr bwMode="auto">
            <a:xfrm>
              <a:off x="3248025" y="5659438"/>
              <a:ext cx="1219200"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Đau</a:t>
              </a:r>
            </a:p>
          </p:txBody>
        </p:sp>
        <p:sp>
          <p:nvSpPr>
            <p:cNvPr id="23560" name="Text Box 8"/>
            <p:cNvSpPr txBox="1">
              <a:spLocks noChangeArrowheads="1"/>
            </p:cNvSpPr>
            <p:nvPr/>
          </p:nvSpPr>
          <p:spPr bwMode="auto">
            <a:xfrm>
              <a:off x="6991349" y="5588000"/>
              <a:ext cx="1752600"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Điều phối</a:t>
              </a:r>
            </a:p>
          </p:txBody>
        </p:sp>
        <p:sp>
          <p:nvSpPr>
            <p:cNvPr id="23561" name="Text Box 9"/>
            <p:cNvSpPr txBox="1">
              <a:spLocks noChangeArrowheads="1"/>
            </p:cNvSpPr>
            <p:nvPr/>
          </p:nvSpPr>
          <p:spPr bwMode="auto">
            <a:xfrm>
              <a:off x="295274" y="1195387"/>
              <a:ext cx="1447800"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Phán xét</a:t>
              </a:r>
            </a:p>
          </p:txBody>
        </p:sp>
        <p:sp>
          <p:nvSpPr>
            <p:cNvPr id="23562" name="Text Box 10"/>
            <p:cNvSpPr txBox="1">
              <a:spLocks noChangeArrowheads="1"/>
            </p:cNvSpPr>
            <p:nvPr/>
          </p:nvSpPr>
          <p:spPr bwMode="auto">
            <a:xfrm>
              <a:off x="871537" y="4292599"/>
              <a:ext cx="1600200" cy="5294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US" altLang="vi-VN" sz="1500"/>
                <a:t>Khoái cảm</a:t>
              </a:r>
            </a:p>
          </p:txBody>
        </p:sp>
        <p:sp>
          <p:nvSpPr>
            <p:cNvPr id="23563" name="Rectangle 11"/>
            <p:cNvSpPr>
              <a:spLocks noChangeArrowheads="1"/>
            </p:cNvSpPr>
            <p:nvPr/>
          </p:nvSpPr>
          <p:spPr bwMode="auto">
            <a:xfrm>
              <a:off x="-28575" y="6467475"/>
              <a:ext cx="9144000" cy="533400"/>
            </a:xfrm>
            <a:prstGeom prst="rect">
              <a:avLst/>
            </a:prstGeom>
            <a:solidFill>
              <a:srgbClr val="66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vi-VN" sz="1350"/>
            </a:p>
          </p:txBody>
        </p:sp>
      </p:grpSp>
      <p:sp>
        <p:nvSpPr>
          <p:cNvPr id="13" name="Title 1"/>
          <p:cNvSpPr txBox="1">
            <a:spLocks/>
          </p:cNvSpPr>
          <p:nvPr/>
        </p:nvSpPr>
        <p:spPr>
          <a:xfrm>
            <a:off x="1200150" y="857250"/>
            <a:ext cx="6629400" cy="857250"/>
          </a:xfrm>
          <a:prstGeom prst="rect">
            <a:avLst/>
          </a:prstGeom>
        </p:spPr>
        <p:txBody>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150" b="1">
                <a:latin typeface="Arial" panose="020B0604020202020204" pitchFamily="34" charset="0"/>
                <a:cs typeface="Arial" panose="020B0604020202020204" pitchFamily="34" charset="0"/>
              </a:rPr>
              <a:t>Nghiện chất là bệnh lí của não</a:t>
            </a:r>
            <a:endParaRPr lang="vi-VN" sz="315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8109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914400"/>
            <a:ext cx="6172200" cy="857250"/>
          </a:xfrm>
        </p:spPr>
        <p:txBody>
          <a:bodyPr/>
          <a:lstStyle/>
          <a:p>
            <a:pPr algn="ctr"/>
            <a:r>
              <a:rPr lang="en-US"/>
              <a:t>Nội dung</a:t>
            </a:r>
            <a:endParaRPr lang="vi-VN"/>
          </a:p>
        </p:txBody>
      </p:sp>
      <p:sp>
        <p:nvSpPr>
          <p:cNvPr id="3" name="Content Placeholder 2"/>
          <p:cNvSpPr>
            <a:spLocks noGrp="1"/>
          </p:cNvSpPr>
          <p:nvPr>
            <p:ph idx="1"/>
          </p:nvPr>
        </p:nvSpPr>
        <p:spPr>
          <a:xfrm>
            <a:off x="1485900" y="1885950"/>
            <a:ext cx="6172200" cy="3543300"/>
          </a:xfrm>
        </p:spPr>
        <p:txBody>
          <a:bodyPr>
            <a:normAutofit/>
          </a:bodyPr>
          <a:lstStyle/>
          <a:p>
            <a:pPr marL="265510" indent="-265510">
              <a:buFont typeface="+mj-lt"/>
              <a:buAutoNum type="arabicPeriod"/>
            </a:pPr>
            <a:r>
              <a:rPr lang="en-US" sz="2700" dirty="0"/>
              <a:t>Ma </a:t>
            </a:r>
            <a:r>
              <a:rPr lang="en-US" sz="2700" dirty="0" err="1"/>
              <a:t>túy</a:t>
            </a:r>
            <a:r>
              <a:rPr lang="en-US" sz="2700" dirty="0"/>
              <a:t>: </a:t>
            </a:r>
            <a:r>
              <a:rPr lang="en-US" sz="2700" dirty="0" err="1"/>
              <a:t>phân</a:t>
            </a:r>
            <a:r>
              <a:rPr lang="en-US" sz="2700" dirty="0"/>
              <a:t> </a:t>
            </a:r>
            <a:r>
              <a:rPr lang="en-US" sz="2700" dirty="0" err="1"/>
              <a:t>loại</a:t>
            </a:r>
            <a:r>
              <a:rPr lang="en-US" sz="2700" dirty="0"/>
              <a:t>, </a:t>
            </a:r>
            <a:r>
              <a:rPr lang="en-US" sz="2700" dirty="0" err="1"/>
              <a:t>tác</a:t>
            </a:r>
            <a:r>
              <a:rPr lang="en-US" sz="2700" dirty="0"/>
              <a:t> </a:t>
            </a:r>
            <a:r>
              <a:rPr lang="en-US" sz="2700" dirty="0" err="1"/>
              <a:t>động</a:t>
            </a:r>
            <a:r>
              <a:rPr lang="en-US" sz="2700" dirty="0"/>
              <a:t>, </a:t>
            </a:r>
            <a:r>
              <a:rPr lang="en-US" sz="2700" dirty="0" err="1"/>
              <a:t>hậu</a:t>
            </a:r>
            <a:r>
              <a:rPr lang="en-US" sz="2700" dirty="0"/>
              <a:t> </a:t>
            </a:r>
            <a:r>
              <a:rPr lang="en-US" sz="2700" dirty="0" err="1"/>
              <a:t>quả</a:t>
            </a:r>
            <a:r>
              <a:rPr lang="en-US" sz="2700" dirty="0"/>
              <a:t>.</a:t>
            </a:r>
          </a:p>
          <a:p>
            <a:pPr marL="265510" indent="-265510">
              <a:buFont typeface="+mj-lt"/>
              <a:buAutoNum type="arabicPeriod"/>
            </a:pPr>
            <a:r>
              <a:rPr lang="en-US" sz="2700" dirty="0" err="1"/>
              <a:t>Khái</a:t>
            </a:r>
            <a:r>
              <a:rPr lang="en-US" sz="2700" dirty="0"/>
              <a:t> </a:t>
            </a:r>
            <a:r>
              <a:rPr lang="en-US" sz="2700" dirty="0" err="1"/>
              <a:t>niệm</a:t>
            </a:r>
            <a:r>
              <a:rPr lang="en-US" sz="2700" dirty="0"/>
              <a:t> </a:t>
            </a:r>
            <a:r>
              <a:rPr lang="en-US" sz="2700" dirty="0" err="1"/>
              <a:t>nghiện</a:t>
            </a:r>
            <a:r>
              <a:rPr lang="en-US" sz="2700" dirty="0"/>
              <a:t> </a:t>
            </a:r>
            <a:r>
              <a:rPr lang="en-US" sz="2700" dirty="0" err="1"/>
              <a:t>chất</a:t>
            </a:r>
            <a:r>
              <a:rPr lang="en-US" sz="2700" dirty="0"/>
              <a:t>.</a:t>
            </a:r>
          </a:p>
          <a:p>
            <a:pPr marL="265510" indent="-265510">
              <a:buFont typeface="+mj-lt"/>
              <a:buAutoNum type="arabicPeriod"/>
            </a:pPr>
            <a:r>
              <a:rPr lang="en-US" sz="2700" dirty="0" err="1"/>
              <a:t>Cơ</a:t>
            </a:r>
            <a:r>
              <a:rPr lang="en-US" sz="2700" dirty="0"/>
              <a:t> </a:t>
            </a:r>
            <a:r>
              <a:rPr lang="en-US" sz="2700" dirty="0" err="1"/>
              <a:t>chế</a:t>
            </a:r>
            <a:r>
              <a:rPr lang="en-US" sz="2700" dirty="0"/>
              <a:t> </a:t>
            </a:r>
            <a:r>
              <a:rPr lang="en-US" sz="2700" dirty="0" err="1"/>
              <a:t>gây</a:t>
            </a:r>
            <a:r>
              <a:rPr lang="en-US" sz="2700" dirty="0"/>
              <a:t> </a:t>
            </a:r>
            <a:r>
              <a:rPr lang="en-US" sz="2700" dirty="0" err="1"/>
              <a:t>nghiện</a:t>
            </a:r>
            <a:r>
              <a:rPr lang="en-US" sz="2700" dirty="0"/>
              <a:t>.</a:t>
            </a:r>
          </a:p>
        </p:txBody>
      </p:sp>
    </p:spTree>
    <p:extLst>
      <p:ext uri="{BB962C8B-B14F-4D97-AF65-F5344CB8AC3E}">
        <p14:creationId xmlns:p14="http://schemas.microsoft.com/office/powerpoint/2010/main" val="885044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ChangeArrowheads="1"/>
          </p:cNvSpPr>
          <p:nvPr/>
        </p:nvSpPr>
        <p:spPr bwMode="auto">
          <a:xfrm>
            <a:off x="642938" y="1657350"/>
            <a:ext cx="3334941" cy="4229100"/>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059" name="Line 4"/>
          <p:cNvSpPr>
            <a:spLocks noChangeShapeType="1"/>
          </p:cNvSpPr>
          <p:nvPr/>
        </p:nvSpPr>
        <p:spPr bwMode="auto">
          <a:xfrm>
            <a:off x="1774031" y="2188370"/>
            <a:ext cx="1191" cy="209907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0" name="Line 5"/>
          <p:cNvSpPr>
            <a:spLocks noChangeShapeType="1"/>
          </p:cNvSpPr>
          <p:nvPr/>
        </p:nvSpPr>
        <p:spPr bwMode="auto">
          <a:xfrm>
            <a:off x="1740694" y="4287442"/>
            <a:ext cx="33338" cy="119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1" name="Line 6"/>
          <p:cNvSpPr>
            <a:spLocks noChangeShapeType="1"/>
          </p:cNvSpPr>
          <p:nvPr/>
        </p:nvSpPr>
        <p:spPr bwMode="auto">
          <a:xfrm>
            <a:off x="1740694" y="3764756"/>
            <a:ext cx="33338"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2" name="Line 7"/>
          <p:cNvSpPr>
            <a:spLocks noChangeShapeType="1"/>
          </p:cNvSpPr>
          <p:nvPr/>
        </p:nvSpPr>
        <p:spPr bwMode="auto">
          <a:xfrm>
            <a:off x="1740694" y="3240881"/>
            <a:ext cx="33338" cy="119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3" name="Line 8"/>
          <p:cNvSpPr>
            <a:spLocks noChangeShapeType="1"/>
          </p:cNvSpPr>
          <p:nvPr/>
        </p:nvSpPr>
        <p:spPr bwMode="auto">
          <a:xfrm>
            <a:off x="1740694" y="2712244"/>
            <a:ext cx="33338"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4" name="Line 9"/>
          <p:cNvSpPr>
            <a:spLocks noChangeShapeType="1"/>
          </p:cNvSpPr>
          <p:nvPr/>
        </p:nvSpPr>
        <p:spPr bwMode="auto">
          <a:xfrm>
            <a:off x="1740694" y="2188369"/>
            <a:ext cx="33338" cy="119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5" name="Line 10"/>
          <p:cNvSpPr>
            <a:spLocks noChangeShapeType="1"/>
          </p:cNvSpPr>
          <p:nvPr/>
        </p:nvSpPr>
        <p:spPr bwMode="auto">
          <a:xfrm>
            <a:off x="1774032" y="4287442"/>
            <a:ext cx="2027635" cy="119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6" name="Line 11"/>
          <p:cNvSpPr>
            <a:spLocks noChangeShapeType="1"/>
          </p:cNvSpPr>
          <p:nvPr/>
        </p:nvSpPr>
        <p:spPr bwMode="auto">
          <a:xfrm flipV="1">
            <a:off x="1774031"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7" name="Line 12"/>
          <p:cNvSpPr>
            <a:spLocks noChangeShapeType="1"/>
          </p:cNvSpPr>
          <p:nvPr/>
        </p:nvSpPr>
        <p:spPr bwMode="auto">
          <a:xfrm flipV="1">
            <a:off x="1882379" y="4287441"/>
            <a:ext cx="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8" name="Line 13"/>
          <p:cNvSpPr>
            <a:spLocks noChangeShapeType="1"/>
          </p:cNvSpPr>
          <p:nvPr/>
        </p:nvSpPr>
        <p:spPr bwMode="auto">
          <a:xfrm flipV="1">
            <a:off x="1984774" y="4287441"/>
            <a:ext cx="119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69" name="Line 14"/>
          <p:cNvSpPr>
            <a:spLocks noChangeShapeType="1"/>
          </p:cNvSpPr>
          <p:nvPr/>
        </p:nvSpPr>
        <p:spPr bwMode="auto">
          <a:xfrm flipV="1">
            <a:off x="2093119"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0" name="Line 15"/>
          <p:cNvSpPr>
            <a:spLocks noChangeShapeType="1"/>
          </p:cNvSpPr>
          <p:nvPr/>
        </p:nvSpPr>
        <p:spPr bwMode="auto">
          <a:xfrm flipV="1">
            <a:off x="2202656"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1" name="Line 16"/>
          <p:cNvSpPr>
            <a:spLocks noChangeShapeType="1"/>
          </p:cNvSpPr>
          <p:nvPr/>
        </p:nvSpPr>
        <p:spPr bwMode="auto">
          <a:xfrm flipV="1">
            <a:off x="2305050"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2" name="Line 17"/>
          <p:cNvSpPr>
            <a:spLocks noChangeShapeType="1"/>
          </p:cNvSpPr>
          <p:nvPr/>
        </p:nvSpPr>
        <p:spPr bwMode="auto">
          <a:xfrm flipV="1">
            <a:off x="2413399" y="4287441"/>
            <a:ext cx="119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3" name="Line 18"/>
          <p:cNvSpPr>
            <a:spLocks noChangeShapeType="1"/>
          </p:cNvSpPr>
          <p:nvPr/>
        </p:nvSpPr>
        <p:spPr bwMode="auto">
          <a:xfrm flipV="1">
            <a:off x="2521744"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4" name="Line 19"/>
          <p:cNvSpPr>
            <a:spLocks noChangeShapeType="1"/>
          </p:cNvSpPr>
          <p:nvPr/>
        </p:nvSpPr>
        <p:spPr bwMode="auto">
          <a:xfrm flipV="1">
            <a:off x="2625330" y="4287441"/>
            <a:ext cx="119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5" name="Line 20"/>
          <p:cNvSpPr>
            <a:spLocks noChangeShapeType="1"/>
          </p:cNvSpPr>
          <p:nvPr/>
        </p:nvSpPr>
        <p:spPr bwMode="auto">
          <a:xfrm flipV="1">
            <a:off x="2733675"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6" name="Line 21"/>
          <p:cNvSpPr>
            <a:spLocks noChangeShapeType="1"/>
          </p:cNvSpPr>
          <p:nvPr/>
        </p:nvSpPr>
        <p:spPr bwMode="auto">
          <a:xfrm flipV="1">
            <a:off x="2842024" y="4287441"/>
            <a:ext cx="119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7" name="Line 22"/>
          <p:cNvSpPr>
            <a:spLocks noChangeShapeType="1"/>
          </p:cNvSpPr>
          <p:nvPr/>
        </p:nvSpPr>
        <p:spPr bwMode="auto">
          <a:xfrm flipV="1">
            <a:off x="2950369"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8" name="Line 23"/>
          <p:cNvSpPr>
            <a:spLocks noChangeShapeType="1"/>
          </p:cNvSpPr>
          <p:nvPr/>
        </p:nvSpPr>
        <p:spPr bwMode="auto">
          <a:xfrm flipV="1">
            <a:off x="3053954" y="4287441"/>
            <a:ext cx="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79" name="Line 24"/>
          <p:cNvSpPr>
            <a:spLocks noChangeShapeType="1"/>
          </p:cNvSpPr>
          <p:nvPr/>
        </p:nvSpPr>
        <p:spPr bwMode="auto">
          <a:xfrm flipV="1">
            <a:off x="3162300"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0" name="Line 25"/>
          <p:cNvSpPr>
            <a:spLocks noChangeShapeType="1"/>
          </p:cNvSpPr>
          <p:nvPr/>
        </p:nvSpPr>
        <p:spPr bwMode="auto">
          <a:xfrm flipV="1">
            <a:off x="3270647" y="4287441"/>
            <a:ext cx="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1" name="Line 26"/>
          <p:cNvSpPr>
            <a:spLocks noChangeShapeType="1"/>
          </p:cNvSpPr>
          <p:nvPr/>
        </p:nvSpPr>
        <p:spPr bwMode="auto">
          <a:xfrm flipV="1">
            <a:off x="3374231" y="4287441"/>
            <a:ext cx="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2" name="Line 27"/>
          <p:cNvSpPr>
            <a:spLocks noChangeShapeType="1"/>
          </p:cNvSpPr>
          <p:nvPr/>
        </p:nvSpPr>
        <p:spPr bwMode="auto">
          <a:xfrm flipV="1">
            <a:off x="3482579" y="4287441"/>
            <a:ext cx="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3" name="Line 28"/>
          <p:cNvSpPr>
            <a:spLocks noChangeShapeType="1"/>
          </p:cNvSpPr>
          <p:nvPr/>
        </p:nvSpPr>
        <p:spPr bwMode="auto">
          <a:xfrm flipV="1">
            <a:off x="3590925"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4" name="Line 29"/>
          <p:cNvSpPr>
            <a:spLocks noChangeShapeType="1"/>
          </p:cNvSpPr>
          <p:nvPr/>
        </p:nvSpPr>
        <p:spPr bwMode="auto">
          <a:xfrm flipV="1">
            <a:off x="3693319" y="4287441"/>
            <a:ext cx="1191"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5" name="Line 30"/>
          <p:cNvSpPr>
            <a:spLocks noChangeShapeType="1"/>
          </p:cNvSpPr>
          <p:nvPr/>
        </p:nvSpPr>
        <p:spPr bwMode="auto">
          <a:xfrm flipV="1">
            <a:off x="3801667" y="4287441"/>
            <a:ext cx="1190" cy="3333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6" name="Line 31"/>
          <p:cNvSpPr>
            <a:spLocks noChangeShapeType="1"/>
          </p:cNvSpPr>
          <p:nvPr/>
        </p:nvSpPr>
        <p:spPr bwMode="auto">
          <a:xfrm>
            <a:off x="1827610" y="3240883"/>
            <a:ext cx="109538" cy="5000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7" name="Line 32"/>
          <p:cNvSpPr>
            <a:spLocks noChangeShapeType="1"/>
          </p:cNvSpPr>
          <p:nvPr/>
        </p:nvSpPr>
        <p:spPr bwMode="auto">
          <a:xfrm flipV="1">
            <a:off x="1937148" y="3186113"/>
            <a:ext cx="102394" cy="10477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8" name="Line 33"/>
          <p:cNvSpPr>
            <a:spLocks noChangeShapeType="1"/>
          </p:cNvSpPr>
          <p:nvPr/>
        </p:nvSpPr>
        <p:spPr bwMode="auto">
          <a:xfrm>
            <a:off x="2039541" y="3186112"/>
            <a:ext cx="108347" cy="4405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89" name="Line 34"/>
          <p:cNvSpPr>
            <a:spLocks noChangeShapeType="1"/>
          </p:cNvSpPr>
          <p:nvPr/>
        </p:nvSpPr>
        <p:spPr bwMode="auto">
          <a:xfrm>
            <a:off x="2147889" y="3230167"/>
            <a:ext cx="108347" cy="11549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0" name="Line 35"/>
          <p:cNvSpPr>
            <a:spLocks noChangeShapeType="1"/>
          </p:cNvSpPr>
          <p:nvPr/>
        </p:nvSpPr>
        <p:spPr bwMode="auto">
          <a:xfrm flipV="1">
            <a:off x="2256235" y="2712244"/>
            <a:ext cx="103584" cy="63341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1" name="Line 36"/>
          <p:cNvSpPr>
            <a:spLocks noChangeShapeType="1"/>
          </p:cNvSpPr>
          <p:nvPr/>
        </p:nvSpPr>
        <p:spPr bwMode="auto">
          <a:xfrm>
            <a:off x="2359820" y="2712245"/>
            <a:ext cx="108347" cy="10358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2" name="Line 37"/>
          <p:cNvSpPr>
            <a:spLocks noChangeShapeType="1"/>
          </p:cNvSpPr>
          <p:nvPr/>
        </p:nvSpPr>
        <p:spPr bwMode="auto">
          <a:xfrm>
            <a:off x="2468166" y="2815829"/>
            <a:ext cx="108347" cy="16073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3" name="Line 38"/>
          <p:cNvSpPr>
            <a:spLocks noChangeShapeType="1"/>
          </p:cNvSpPr>
          <p:nvPr/>
        </p:nvSpPr>
        <p:spPr bwMode="auto">
          <a:xfrm>
            <a:off x="2576514" y="2976563"/>
            <a:ext cx="102394" cy="10477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4" name="Line 39"/>
          <p:cNvSpPr>
            <a:spLocks noChangeShapeType="1"/>
          </p:cNvSpPr>
          <p:nvPr/>
        </p:nvSpPr>
        <p:spPr bwMode="auto">
          <a:xfrm>
            <a:off x="2678908" y="3081339"/>
            <a:ext cx="108347" cy="3214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5" name="Line 40"/>
          <p:cNvSpPr>
            <a:spLocks noChangeShapeType="1"/>
          </p:cNvSpPr>
          <p:nvPr/>
        </p:nvSpPr>
        <p:spPr bwMode="auto">
          <a:xfrm>
            <a:off x="2787253" y="3113486"/>
            <a:ext cx="109538" cy="1190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6" name="Line 41"/>
          <p:cNvSpPr>
            <a:spLocks noChangeShapeType="1"/>
          </p:cNvSpPr>
          <p:nvPr/>
        </p:nvSpPr>
        <p:spPr bwMode="auto">
          <a:xfrm>
            <a:off x="2896792" y="3125392"/>
            <a:ext cx="102394" cy="16669"/>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7" name="Line 42"/>
          <p:cNvSpPr>
            <a:spLocks noChangeShapeType="1"/>
          </p:cNvSpPr>
          <p:nvPr/>
        </p:nvSpPr>
        <p:spPr bwMode="auto">
          <a:xfrm>
            <a:off x="2999185" y="3142061"/>
            <a:ext cx="108347" cy="1071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8" name="Line 43"/>
          <p:cNvSpPr>
            <a:spLocks noChangeShapeType="1"/>
          </p:cNvSpPr>
          <p:nvPr/>
        </p:nvSpPr>
        <p:spPr bwMode="auto">
          <a:xfrm>
            <a:off x="3107533" y="3152775"/>
            <a:ext cx="108347" cy="3333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099" name="Line 44"/>
          <p:cNvSpPr>
            <a:spLocks noChangeShapeType="1"/>
          </p:cNvSpPr>
          <p:nvPr/>
        </p:nvSpPr>
        <p:spPr bwMode="auto">
          <a:xfrm>
            <a:off x="3215879" y="3186114"/>
            <a:ext cx="103584" cy="2143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00" name="Line 45"/>
          <p:cNvSpPr>
            <a:spLocks noChangeShapeType="1"/>
          </p:cNvSpPr>
          <p:nvPr/>
        </p:nvSpPr>
        <p:spPr bwMode="auto">
          <a:xfrm>
            <a:off x="3319464" y="3207545"/>
            <a:ext cx="108347" cy="22622"/>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01" name="Line 46"/>
          <p:cNvSpPr>
            <a:spLocks noChangeShapeType="1"/>
          </p:cNvSpPr>
          <p:nvPr/>
        </p:nvSpPr>
        <p:spPr bwMode="auto">
          <a:xfrm>
            <a:off x="3427810" y="3230167"/>
            <a:ext cx="108347" cy="1071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02" name="Line 47"/>
          <p:cNvSpPr>
            <a:spLocks noChangeShapeType="1"/>
          </p:cNvSpPr>
          <p:nvPr/>
        </p:nvSpPr>
        <p:spPr bwMode="auto">
          <a:xfrm flipV="1">
            <a:off x="3536157" y="3230167"/>
            <a:ext cx="103585" cy="1071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03" name="Line 48"/>
          <p:cNvSpPr>
            <a:spLocks noChangeShapeType="1"/>
          </p:cNvSpPr>
          <p:nvPr/>
        </p:nvSpPr>
        <p:spPr bwMode="auto">
          <a:xfrm>
            <a:off x="3639741" y="3230167"/>
            <a:ext cx="108347" cy="1071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04" name="Rectangle 49"/>
          <p:cNvSpPr>
            <a:spLocks noChangeArrowheads="1"/>
          </p:cNvSpPr>
          <p:nvPr/>
        </p:nvSpPr>
        <p:spPr bwMode="auto">
          <a:xfrm>
            <a:off x="1789510" y="3201592"/>
            <a:ext cx="71438" cy="7262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05" name="Rectangle 50"/>
          <p:cNvSpPr>
            <a:spLocks noChangeArrowheads="1"/>
          </p:cNvSpPr>
          <p:nvPr/>
        </p:nvSpPr>
        <p:spPr bwMode="auto">
          <a:xfrm>
            <a:off x="1899047" y="3251597"/>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06" name="Rectangle 51"/>
          <p:cNvSpPr>
            <a:spLocks noChangeArrowheads="1"/>
          </p:cNvSpPr>
          <p:nvPr/>
        </p:nvSpPr>
        <p:spPr bwMode="auto">
          <a:xfrm>
            <a:off x="2001441" y="3146822"/>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07" name="Rectangle 52"/>
          <p:cNvSpPr>
            <a:spLocks noChangeArrowheads="1"/>
          </p:cNvSpPr>
          <p:nvPr/>
        </p:nvSpPr>
        <p:spPr bwMode="auto">
          <a:xfrm>
            <a:off x="2109789" y="3190875"/>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08" name="Rectangle 53"/>
          <p:cNvSpPr>
            <a:spLocks noChangeArrowheads="1"/>
          </p:cNvSpPr>
          <p:nvPr/>
        </p:nvSpPr>
        <p:spPr bwMode="auto">
          <a:xfrm>
            <a:off x="2218135" y="3306367"/>
            <a:ext cx="71438" cy="7262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09" name="Rectangle 54"/>
          <p:cNvSpPr>
            <a:spLocks noChangeArrowheads="1"/>
          </p:cNvSpPr>
          <p:nvPr/>
        </p:nvSpPr>
        <p:spPr bwMode="auto">
          <a:xfrm>
            <a:off x="2321720" y="2672953"/>
            <a:ext cx="70247" cy="71438"/>
          </a:xfrm>
          <a:prstGeom prst="rect">
            <a:avLst/>
          </a:prstGeom>
          <a:solidFill>
            <a:schemeClr val="hlink"/>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0" name="Rectangle 55"/>
          <p:cNvSpPr>
            <a:spLocks noChangeArrowheads="1"/>
          </p:cNvSpPr>
          <p:nvPr/>
        </p:nvSpPr>
        <p:spPr bwMode="auto">
          <a:xfrm>
            <a:off x="2430066" y="2777728"/>
            <a:ext cx="70247" cy="71438"/>
          </a:xfrm>
          <a:prstGeom prst="rect">
            <a:avLst/>
          </a:prstGeom>
          <a:solidFill>
            <a:schemeClr val="hlink"/>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1" name="Rectangle 56"/>
          <p:cNvSpPr>
            <a:spLocks noChangeArrowheads="1"/>
          </p:cNvSpPr>
          <p:nvPr/>
        </p:nvSpPr>
        <p:spPr bwMode="auto">
          <a:xfrm>
            <a:off x="2538414" y="2937272"/>
            <a:ext cx="70247" cy="71438"/>
          </a:xfrm>
          <a:prstGeom prst="rect">
            <a:avLst/>
          </a:prstGeom>
          <a:solidFill>
            <a:schemeClr val="hlink"/>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2" name="Rectangle 57"/>
          <p:cNvSpPr>
            <a:spLocks noChangeArrowheads="1"/>
          </p:cNvSpPr>
          <p:nvPr/>
        </p:nvSpPr>
        <p:spPr bwMode="auto">
          <a:xfrm>
            <a:off x="2641997" y="3042047"/>
            <a:ext cx="70247" cy="71438"/>
          </a:xfrm>
          <a:prstGeom prst="rect">
            <a:avLst/>
          </a:prstGeom>
          <a:solidFill>
            <a:schemeClr val="hlink"/>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3" name="Rectangle 58"/>
          <p:cNvSpPr>
            <a:spLocks noChangeArrowheads="1"/>
          </p:cNvSpPr>
          <p:nvPr/>
        </p:nvSpPr>
        <p:spPr bwMode="auto">
          <a:xfrm>
            <a:off x="2750345" y="3075385"/>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4" name="Rectangle 59"/>
          <p:cNvSpPr>
            <a:spLocks noChangeArrowheads="1"/>
          </p:cNvSpPr>
          <p:nvPr/>
        </p:nvSpPr>
        <p:spPr bwMode="auto">
          <a:xfrm>
            <a:off x="2858691" y="3086100"/>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5" name="Rectangle 60"/>
          <p:cNvSpPr>
            <a:spLocks noChangeArrowheads="1"/>
          </p:cNvSpPr>
          <p:nvPr/>
        </p:nvSpPr>
        <p:spPr bwMode="auto">
          <a:xfrm>
            <a:off x="2961085" y="3102769"/>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6" name="Rectangle 61"/>
          <p:cNvSpPr>
            <a:spLocks noChangeArrowheads="1"/>
          </p:cNvSpPr>
          <p:nvPr/>
        </p:nvSpPr>
        <p:spPr bwMode="auto">
          <a:xfrm>
            <a:off x="3069431" y="3113486"/>
            <a:ext cx="71438" cy="7262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7" name="Rectangle 62"/>
          <p:cNvSpPr>
            <a:spLocks noChangeArrowheads="1"/>
          </p:cNvSpPr>
          <p:nvPr/>
        </p:nvSpPr>
        <p:spPr bwMode="auto">
          <a:xfrm>
            <a:off x="3177778" y="3146822"/>
            <a:ext cx="71438"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8" name="Rectangle 63"/>
          <p:cNvSpPr>
            <a:spLocks noChangeArrowheads="1"/>
          </p:cNvSpPr>
          <p:nvPr/>
        </p:nvSpPr>
        <p:spPr bwMode="auto">
          <a:xfrm>
            <a:off x="3281364" y="3169444"/>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19" name="Rectangle 64"/>
          <p:cNvSpPr>
            <a:spLocks noChangeArrowheads="1"/>
          </p:cNvSpPr>
          <p:nvPr/>
        </p:nvSpPr>
        <p:spPr bwMode="auto">
          <a:xfrm>
            <a:off x="3389710" y="3190875"/>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20" name="Rectangle 65"/>
          <p:cNvSpPr>
            <a:spLocks noChangeArrowheads="1"/>
          </p:cNvSpPr>
          <p:nvPr/>
        </p:nvSpPr>
        <p:spPr bwMode="auto">
          <a:xfrm>
            <a:off x="3498056" y="3201592"/>
            <a:ext cx="71438" cy="7262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21" name="Rectangle 66"/>
          <p:cNvSpPr>
            <a:spLocks noChangeArrowheads="1"/>
          </p:cNvSpPr>
          <p:nvPr/>
        </p:nvSpPr>
        <p:spPr bwMode="auto">
          <a:xfrm>
            <a:off x="3601641" y="3190875"/>
            <a:ext cx="70247" cy="7143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22" name="Rectangle 67"/>
          <p:cNvSpPr>
            <a:spLocks noChangeArrowheads="1"/>
          </p:cNvSpPr>
          <p:nvPr/>
        </p:nvSpPr>
        <p:spPr bwMode="auto">
          <a:xfrm>
            <a:off x="3709989" y="3201592"/>
            <a:ext cx="70247" cy="72628"/>
          </a:xfrm>
          <a:prstGeom prst="rect">
            <a:avLst/>
          </a:prstGeom>
          <a:solidFill>
            <a:srgbClr val="0000CC"/>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23" name="Rectangle 68"/>
          <p:cNvSpPr>
            <a:spLocks noChangeArrowheads="1"/>
          </p:cNvSpPr>
          <p:nvPr/>
        </p:nvSpPr>
        <p:spPr bwMode="auto">
          <a:xfrm>
            <a:off x="1633537" y="422671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0</a:t>
            </a:r>
            <a:endParaRPr lang="en-US" sz="1800">
              <a:latin typeface="Helvetica" panose="020B0604020202020204" pitchFamily="34" charset="0"/>
              <a:ea typeface="ＭＳ Ｐゴシック" panose="020B0600070205080204" pitchFamily="34" charset="-128"/>
            </a:endParaRPr>
          </a:p>
        </p:txBody>
      </p:sp>
      <p:sp>
        <p:nvSpPr>
          <p:cNvPr id="45124" name="Rectangle 69"/>
          <p:cNvSpPr>
            <a:spLocks noChangeArrowheads="1"/>
          </p:cNvSpPr>
          <p:nvPr/>
        </p:nvSpPr>
        <p:spPr bwMode="auto">
          <a:xfrm>
            <a:off x="1572816" y="3700463"/>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50</a:t>
            </a:r>
            <a:endParaRPr lang="en-US" sz="1800">
              <a:latin typeface="Helvetica" panose="020B0604020202020204" pitchFamily="34" charset="0"/>
              <a:ea typeface="ＭＳ Ｐゴシック" panose="020B0600070205080204" pitchFamily="34" charset="-128"/>
            </a:endParaRPr>
          </a:p>
        </p:txBody>
      </p:sp>
      <p:sp>
        <p:nvSpPr>
          <p:cNvPr id="45125" name="Rectangle 70"/>
          <p:cNvSpPr>
            <a:spLocks noChangeArrowheads="1"/>
          </p:cNvSpPr>
          <p:nvPr/>
        </p:nvSpPr>
        <p:spPr bwMode="auto">
          <a:xfrm>
            <a:off x="1512095" y="3180160"/>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100</a:t>
            </a:r>
            <a:endParaRPr lang="en-US" sz="1800">
              <a:latin typeface="Helvetica" panose="020B0604020202020204" pitchFamily="34" charset="0"/>
              <a:ea typeface="ＭＳ Ｐゴシック" panose="020B0600070205080204" pitchFamily="34" charset="-128"/>
            </a:endParaRPr>
          </a:p>
        </p:txBody>
      </p:sp>
      <p:sp>
        <p:nvSpPr>
          <p:cNvPr id="45126" name="Rectangle 71"/>
          <p:cNvSpPr>
            <a:spLocks noChangeArrowheads="1"/>
          </p:cNvSpPr>
          <p:nvPr/>
        </p:nvSpPr>
        <p:spPr bwMode="auto">
          <a:xfrm>
            <a:off x="1512095" y="2651523"/>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150</a:t>
            </a:r>
            <a:endParaRPr lang="en-US" sz="1800">
              <a:latin typeface="Helvetica" panose="020B0604020202020204" pitchFamily="34" charset="0"/>
              <a:ea typeface="ＭＳ Ｐゴシック" panose="020B0600070205080204" pitchFamily="34" charset="-128"/>
            </a:endParaRPr>
          </a:p>
        </p:txBody>
      </p:sp>
      <p:sp>
        <p:nvSpPr>
          <p:cNvPr id="45127" name="Rectangle 72"/>
          <p:cNvSpPr>
            <a:spLocks noChangeArrowheads="1"/>
          </p:cNvSpPr>
          <p:nvPr/>
        </p:nvSpPr>
        <p:spPr bwMode="auto">
          <a:xfrm>
            <a:off x="1512095" y="2128838"/>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200</a:t>
            </a:r>
            <a:endParaRPr lang="en-US" sz="1800">
              <a:latin typeface="Helvetica" panose="020B0604020202020204" pitchFamily="34" charset="0"/>
              <a:ea typeface="ＭＳ Ｐゴシック" panose="020B0600070205080204" pitchFamily="34" charset="-128"/>
            </a:endParaRPr>
          </a:p>
        </p:txBody>
      </p:sp>
      <p:sp>
        <p:nvSpPr>
          <p:cNvPr id="45128" name="Rectangle 73"/>
          <p:cNvSpPr>
            <a:spLocks noChangeArrowheads="1"/>
          </p:cNvSpPr>
          <p:nvPr/>
        </p:nvSpPr>
        <p:spPr bwMode="auto">
          <a:xfrm>
            <a:off x="1800225" y="4379119"/>
            <a:ext cx="7534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0</a:t>
            </a:r>
            <a:endParaRPr lang="en-US" sz="1800">
              <a:latin typeface="Helvetica" panose="020B0604020202020204" pitchFamily="34" charset="0"/>
              <a:ea typeface="ＭＳ Ｐゴシック" panose="020B0600070205080204" pitchFamily="34" charset="-128"/>
            </a:endParaRPr>
          </a:p>
        </p:txBody>
      </p:sp>
      <p:sp>
        <p:nvSpPr>
          <p:cNvPr id="45129" name="Rectangle 74"/>
          <p:cNvSpPr>
            <a:spLocks noChangeArrowheads="1"/>
          </p:cNvSpPr>
          <p:nvPr/>
        </p:nvSpPr>
        <p:spPr bwMode="auto">
          <a:xfrm>
            <a:off x="2408635" y="4379119"/>
            <a:ext cx="15068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60</a:t>
            </a:r>
            <a:endParaRPr lang="en-US" sz="1800">
              <a:latin typeface="Helvetica" panose="020B0604020202020204" pitchFamily="34" charset="0"/>
              <a:ea typeface="ＭＳ Ｐゴシック" panose="020B0600070205080204" pitchFamily="34" charset="-128"/>
            </a:endParaRPr>
          </a:p>
        </p:txBody>
      </p:sp>
      <p:sp>
        <p:nvSpPr>
          <p:cNvPr id="45130" name="Rectangle 75"/>
          <p:cNvSpPr>
            <a:spLocks noChangeArrowheads="1"/>
          </p:cNvSpPr>
          <p:nvPr/>
        </p:nvSpPr>
        <p:spPr bwMode="auto">
          <a:xfrm>
            <a:off x="3020617" y="4379119"/>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120</a:t>
            </a:r>
            <a:endParaRPr lang="en-US" sz="1800">
              <a:latin typeface="Helvetica" panose="020B0604020202020204" pitchFamily="34" charset="0"/>
              <a:ea typeface="ＭＳ Ｐゴシック" panose="020B0600070205080204" pitchFamily="34" charset="-128"/>
            </a:endParaRPr>
          </a:p>
        </p:txBody>
      </p:sp>
      <p:sp>
        <p:nvSpPr>
          <p:cNvPr id="45131" name="Rectangle 76"/>
          <p:cNvSpPr>
            <a:spLocks noChangeArrowheads="1"/>
          </p:cNvSpPr>
          <p:nvPr/>
        </p:nvSpPr>
        <p:spPr bwMode="auto">
          <a:xfrm>
            <a:off x="3661173" y="4379119"/>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180</a:t>
            </a:r>
            <a:endParaRPr lang="en-US" sz="1800">
              <a:latin typeface="Helvetica" panose="020B0604020202020204" pitchFamily="34" charset="0"/>
              <a:ea typeface="ＭＳ Ｐゴシック" panose="020B0600070205080204" pitchFamily="34" charset="-128"/>
            </a:endParaRPr>
          </a:p>
        </p:txBody>
      </p:sp>
      <p:sp>
        <p:nvSpPr>
          <p:cNvPr id="45132" name="Rectangle 77"/>
          <p:cNvSpPr>
            <a:spLocks noChangeArrowheads="1"/>
          </p:cNvSpPr>
          <p:nvPr/>
        </p:nvSpPr>
        <p:spPr bwMode="auto">
          <a:xfrm>
            <a:off x="2527697" y="4556523"/>
            <a:ext cx="118301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200" b="1">
                <a:solidFill>
                  <a:srgbClr val="FFFFFF"/>
                </a:solidFill>
                <a:latin typeface="Helvetica" panose="020B0604020202020204" pitchFamily="34" charset="0"/>
                <a:ea typeface="ＭＳ Ｐゴシック" panose="020B0600070205080204" pitchFamily="34" charset="-128"/>
              </a:rPr>
              <a:t>Thời gian (phút)</a:t>
            </a:r>
            <a:endParaRPr lang="en-US" sz="1800">
              <a:latin typeface="Helvetica" panose="020B0604020202020204" pitchFamily="34" charset="0"/>
              <a:ea typeface="ＭＳ Ｐゴシック" panose="020B0600070205080204" pitchFamily="34" charset="-128"/>
            </a:endParaRPr>
          </a:p>
        </p:txBody>
      </p:sp>
      <p:sp>
        <p:nvSpPr>
          <p:cNvPr id="45133" name="Rectangle 78"/>
          <p:cNvSpPr>
            <a:spLocks noChangeArrowheads="1"/>
          </p:cNvSpPr>
          <p:nvPr/>
        </p:nvSpPr>
        <p:spPr bwMode="auto">
          <a:xfrm rot="-5400000">
            <a:off x="298600" y="2902320"/>
            <a:ext cx="210314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 dopamine tăng so với ban đầu</a:t>
            </a:r>
            <a:endParaRPr lang="en-US" sz="1050">
              <a:latin typeface="Helvetica" panose="020B0604020202020204" pitchFamily="34" charset="0"/>
              <a:ea typeface="ＭＳ Ｐゴシック" panose="020B0600070205080204" pitchFamily="34" charset="-128"/>
            </a:endParaRPr>
          </a:p>
        </p:txBody>
      </p:sp>
      <p:sp>
        <p:nvSpPr>
          <p:cNvPr id="45134" name="Rectangle 79"/>
          <p:cNvSpPr>
            <a:spLocks noChangeArrowheads="1"/>
          </p:cNvSpPr>
          <p:nvPr/>
        </p:nvSpPr>
        <p:spPr bwMode="auto">
          <a:xfrm>
            <a:off x="2862965" y="2309813"/>
            <a:ext cx="7005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a:r>
              <a:rPr lang="en-US" sz="1200" b="1">
                <a:solidFill>
                  <a:srgbClr val="FFFFFF"/>
                </a:solidFill>
                <a:latin typeface="Helvetica" panose="020B0604020202020204" pitchFamily="34" charset="0"/>
                <a:ea typeface="ＭＳ Ｐゴシック" panose="020B0600070205080204" pitchFamily="34" charset="-128"/>
              </a:rPr>
              <a:t>NAc shell</a:t>
            </a:r>
            <a:br>
              <a:rPr lang="en-US" sz="1200" b="1">
                <a:solidFill>
                  <a:srgbClr val="FFFFFF"/>
                </a:solidFill>
                <a:latin typeface="Helvetica" panose="020B0604020202020204" pitchFamily="34" charset="0"/>
                <a:ea typeface="ＭＳ Ｐゴシック" panose="020B0600070205080204" pitchFamily="34" charset="-128"/>
              </a:rPr>
            </a:br>
            <a:endParaRPr lang="en-US" sz="1200">
              <a:latin typeface="Helvetica" panose="020B0604020202020204" pitchFamily="34" charset="0"/>
              <a:ea typeface="ＭＳ Ｐゴシック" panose="020B0600070205080204" pitchFamily="34" charset="-128"/>
            </a:endParaRPr>
          </a:p>
        </p:txBody>
      </p:sp>
      <p:sp>
        <p:nvSpPr>
          <p:cNvPr id="45135" name="Line 80"/>
          <p:cNvSpPr>
            <a:spLocks noChangeShapeType="1"/>
          </p:cNvSpPr>
          <p:nvPr/>
        </p:nvSpPr>
        <p:spPr bwMode="auto">
          <a:xfrm>
            <a:off x="1832373" y="3761185"/>
            <a:ext cx="901303" cy="0"/>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45136" name="Line 81"/>
          <p:cNvSpPr>
            <a:spLocks noChangeShapeType="1"/>
          </p:cNvSpPr>
          <p:nvPr/>
        </p:nvSpPr>
        <p:spPr bwMode="auto">
          <a:xfrm>
            <a:off x="1832372" y="3696891"/>
            <a:ext cx="0" cy="127397"/>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45137" name="Line 82"/>
          <p:cNvSpPr>
            <a:spLocks noChangeShapeType="1"/>
          </p:cNvSpPr>
          <p:nvPr/>
        </p:nvSpPr>
        <p:spPr bwMode="auto">
          <a:xfrm>
            <a:off x="2733675" y="3696891"/>
            <a:ext cx="0" cy="127397"/>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45138" name="Line 83"/>
          <p:cNvSpPr>
            <a:spLocks noChangeShapeType="1"/>
          </p:cNvSpPr>
          <p:nvPr/>
        </p:nvSpPr>
        <p:spPr bwMode="auto">
          <a:xfrm>
            <a:off x="2253854" y="3696891"/>
            <a:ext cx="0" cy="127397"/>
          </a:xfrm>
          <a:prstGeom prst="line">
            <a:avLst/>
          </a:prstGeom>
          <a:noFill/>
          <a:ln w="2857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45139" name="Rectangle 84"/>
          <p:cNvSpPr>
            <a:spLocks noChangeArrowheads="1"/>
          </p:cNvSpPr>
          <p:nvPr/>
        </p:nvSpPr>
        <p:spPr bwMode="auto">
          <a:xfrm>
            <a:off x="1646463" y="3575448"/>
            <a:ext cx="774251"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1050" b="1" dirty="0" err="1">
                <a:solidFill>
                  <a:srgbClr val="FFFFFF"/>
                </a:solidFill>
                <a:latin typeface="Helvetica" panose="020B0604020202020204" pitchFamily="34" charset="0"/>
                <a:ea typeface="ＭＳ Ｐゴシック" panose="020B0600070205080204" pitchFamily="34" charset="-128"/>
              </a:rPr>
              <a:t>Không</a:t>
            </a:r>
            <a:r>
              <a:rPr lang="en-US" sz="1050" b="1" dirty="0">
                <a:solidFill>
                  <a:srgbClr val="FFFFFF"/>
                </a:solidFill>
                <a:latin typeface="Helvetica" panose="020B0604020202020204" pitchFamily="34" charset="0"/>
                <a:ea typeface="ＭＳ Ｐゴシック" panose="020B0600070205080204" pitchFamily="34" charset="-128"/>
              </a:rPr>
              <a:t> </a:t>
            </a:r>
            <a:r>
              <a:rPr lang="en-US" sz="1050" b="1" dirty="0" err="1">
                <a:solidFill>
                  <a:srgbClr val="FFFFFF"/>
                </a:solidFill>
                <a:latin typeface="Helvetica" panose="020B0604020202020204" pitchFamily="34" charset="0"/>
                <a:ea typeface="ＭＳ Ｐゴシック" panose="020B0600070205080204" pitchFamily="34" charset="-128"/>
              </a:rPr>
              <a:t>có</a:t>
            </a:r>
            <a:r>
              <a:rPr lang="en-US" sz="1050" b="1" dirty="0">
                <a:solidFill>
                  <a:srgbClr val="FFFFFF"/>
                </a:solidFill>
                <a:latin typeface="Helvetica" panose="020B0604020202020204" pitchFamily="34" charset="0"/>
                <a:ea typeface="ＭＳ Ｐゴシック" panose="020B0600070205080204" pitchFamily="34" charset="-128"/>
              </a:rPr>
              <a:t> </a:t>
            </a:r>
            <a:r>
              <a:rPr lang="en-US" sz="1050" b="1" dirty="0" err="1">
                <a:solidFill>
                  <a:srgbClr val="FFFFFF"/>
                </a:solidFill>
                <a:latin typeface="Helvetica" panose="020B0604020202020204" pitchFamily="34" charset="0"/>
                <a:ea typeface="ＭＳ Ｐゴシック" panose="020B0600070205080204" pitchFamily="34" charset="-128"/>
              </a:rPr>
              <a:t>gì</a:t>
            </a:r>
            <a:endParaRPr lang="en-US" sz="1800" dirty="0">
              <a:latin typeface="Helvetica" panose="020B0604020202020204" pitchFamily="34" charset="0"/>
              <a:ea typeface="ＭＳ Ｐゴシック" panose="020B0600070205080204" pitchFamily="34" charset="-128"/>
            </a:endParaRPr>
          </a:p>
        </p:txBody>
      </p:sp>
      <p:sp>
        <p:nvSpPr>
          <p:cNvPr id="45140" name="Rectangle 85"/>
          <p:cNvSpPr>
            <a:spLocks noChangeArrowheads="1"/>
          </p:cNvSpPr>
          <p:nvPr/>
        </p:nvSpPr>
        <p:spPr bwMode="auto">
          <a:xfrm>
            <a:off x="1904729" y="3798094"/>
            <a:ext cx="261290"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1050" b="1" dirty="0" err="1">
                <a:solidFill>
                  <a:srgbClr val="FFFFFF"/>
                </a:solidFill>
                <a:latin typeface="Helvetica" panose="020B0604020202020204" pitchFamily="34" charset="0"/>
                <a:ea typeface="ＭＳ Ｐゴシック" panose="020B0600070205080204" pitchFamily="34" charset="-128"/>
              </a:rPr>
              <a:t>Hộp</a:t>
            </a:r>
            <a:endParaRPr lang="en-US" sz="1800" dirty="0">
              <a:latin typeface="Helvetica" panose="020B0604020202020204" pitchFamily="34" charset="0"/>
              <a:ea typeface="ＭＳ Ｐゴシック" panose="020B0600070205080204" pitchFamily="34" charset="-128"/>
            </a:endParaRPr>
          </a:p>
        </p:txBody>
      </p:sp>
      <p:sp>
        <p:nvSpPr>
          <p:cNvPr id="45141" name="Rectangle 86"/>
          <p:cNvSpPr>
            <a:spLocks noChangeArrowheads="1"/>
          </p:cNvSpPr>
          <p:nvPr/>
        </p:nvSpPr>
        <p:spPr bwMode="auto">
          <a:xfrm>
            <a:off x="2261972" y="3798094"/>
            <a:ext cx="455253"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1050" b="1">
                <a:solidFill>
                  <a:srgbClr val="FFFFFF"/>
                </a:solidFill>
                <a:latin typeface="Helvetica" panose="020B0604020202020204" pitchFamily="34" charset="0"/>
                <a:ea typeface="ＭＳ Ｐゴシック" panose="020B0600070205080204" pitchFamily="34" charset="-128"/>
              </a:rPr>
              <a:t>Cho ăn</a:t>
            </a:r>
            <a:endParaRPr lang="en-US" sz="1800">
              <a:latin typeface="Helvetica" panose="020B0604020202020204" pitchFamily="34" charset="0"/>
              <a:ea typeface="ＭＳ Ｐゴシック" panose="020B0600070205080204" pitchFamily="34" charset="-128"/>
            </a:endParaRPr>
          </a:p>
        </p:txBody>
      </p:sp>
      <p:sp>
        <p:nvSpPr>
          <p:cNvPr id="45142" name="Rectangle 87"/>
          <p:cNvSpPr>
            <a:spLocks noChangeArrowheads="1"/>
          </p:cNvSpPr>
          <p:nvPr/>
        </p:nvSpPr>
        <p:spPr bwMode="auto">
          <a:xfrm>
            <a:off x="1371601" y="5486400"/>
            <a:ext cx="252769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i="1">
                <a:solidFill>
                  <a:schemeClr val="bg1"/>
                </a:solidFill>
                <a:latin typeface="Helvetica" panose="020B0604020202020204" pitchFamily="34" charset="0"/>
                <a:ea typeface="ＭＳ Ｐゴシック" panose="020B0600070205080204" pitchFamily="34" charset="-128"/>
              </a:rPr>
              <a:t>Di Chiara et al., Neuroscience, 1999.</a:t>
            </a:r>
          </a:p>
        </p:txBody>
      </p:sp>
      <p:sp>
        <p:nvSpPr>
          <p:cNvPr id="45143" name="Text Box 88"/>
          <p:cNvSpPr txBox="1">
            <a:spLocks noChangeArrowheads="1"/>
          </p:cNvSpPr>
          <p:nvPr/>
        </p:nvSpPr>
        <p:spPr bwMode="auto">
          <a:xfrm>
            <a:off x="2209800" y="1782366"/>
            <a:ext cx="124906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2100" b="1">
                <a:solidFill>
                  <a:schemeClr val="bg1"/>
                </a:solidFill>
                <a:latin typeface="Helvetica" panose="020B0604020202020204" pitchFamily="34" charset="0"/>
                <a:ea typeface="ＭＳ Ｐゴシック" panose="020B0600070205080204" pitchFamily="34" charset="-128"/>
              </a:rPr>
              <a:t>Thức ăn</a:t>
            </a:r>
          </a:p>
        </p:txBody>
      </p:sp>
      <p:sp>
        <p:nvSpPr>
          <p:cNvPr id="45144" name="Rectangle 90"/>
          <p:cNvSpPr>
            <a:spLocks noChangeArrowheads="1"/>
          </p:cNvSpPr>
          <p:nvPr/>
        </p:nvSpPr>
        <p:spPr bwMode="auto">
          <a:xfrm>
            <a:off x="4111230" y="1657350"/>
            <a:ext cx="4294583" cy="4229100"/>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45" name="Rectangle 91"/>
          <p:cNvSpPr>
            <a:spLocks noChangeArrowheads="1"/>
          </p:cNvSpPr>
          <p:nvPr/>
        </p:nvSpPr>
        <p:spPr bwMode="auto">
          <a:xfrm>
            <a:off x="6660356" y="4317208"/>
            <a:ext cx="862013" cy="279797"/>
          </a:xfrm>
          <a:prstGeom prst="rect">
            <a:avLst/>
          </a:prstGeom>
          <a:solidFill>
            <a:srgbClr val="0033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grpSp>
        <p:nvGrpSpPr>
          <p:cNvPr id="45146" name="Group 138"/>
          <p:cNvGrpSpPr>
            <a:grpSpLocks/>
          </p:cNvGrpSpPr>
          <p:nvPr/>
        </p:nvGrpSpPr>
        <p:grpSpPr bwMode="auto">
          <a:xfrm>
            <a:off x="6890148" y="4693450"/>
            <a:ext cx="847877" cy="382605"/>
            <a:chOff x="509" y="3092"/>
            <a:chExt cx="1111" cy="477"/>
          </a:xfrm>
        </p:grpSpPr>
        <p:sp>
          <p:nvSpPr>
            <p:cNvPr id="45233" name="Rectangle 139"/>
            <p:cNvSpPr>
              <a:spLocks noChangeArrowheads="1"/>
            </p:cNvSpPr>
            <p:nvPr/>
          </p:nvSpPr>
          <p:spPr bwMode="auto">
            <a:xfrm>
              <a:off x="509" y="3121"/>
              <a:ext cx="73" cy="72"/>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234" name="Rectangle 140"/>
            <p:cNvSpPr>
              <a:spLocks noChangeArrowheads="1"/>
            </p:cNvSpPr>
            <p:nvPr/>
          </p:nvSpPr>
          <p:spPr bwMode="auto">
            <a:xfrm>
              <a:off x="629" y="3092"/>
              <a:ext cx="53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Mounts</a:t>
              </a:r>
              <a:endParaRPr lang="en-US" sz="900">
                <a:latin typeface="Helvetica" panose="020B0604020202020204" pitchFamily="34" charset="0"/>
                <a:ea typeface="ＭＳ Ｐゴシック" panose="020B0600070205080204" pitchFamily="34" charset="-128"/>
              </a:endParaRPr>
            </a:p>
          </p:txBody>
        </p:sp>
        <p:sp>
          <p:nvSpPr>
            <p:cNvPr id="45235" name="Rectangle 141"/>
            <p:cNvSpPr>
              <a:spLocks noChangeArrowheads="1"/>
            </p:cNvSpPr>
            <p:nvPr/>
          </p:nvSpPr>
          <p:spPr bwMode="auto">
            <a:xfrm>
              <a:off x="510" y="3275"/>
              <a:ext cx="72" cy="7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236" name="Rectangle 142"/>
            <p:cNvSpPr>
              <a:spLocks noChangeArrowheads="1"/>
            </p:cNvSpPr>
            <p:nvPr/>
          </p:nvSpPr>
          <p:spPr bwMode="auto">
            <a:xfrm>
              <a:off x="629" y="3245"/>
              <a:ext cx="99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Intromissions</a:t>
              </a:r>
              <a:endParaRPr lang="en-US" sz="900">
                <a:latin typeface="Helvetica" panose="020B0604020202020204" pitchFamily="34" charset="0"/>
                <a:ea typeface="ＭＳ Ｐゴシック" panose="020B0600070205080204" pitchFamily="34" charset="-128"/>
              </a:endParaRPr>
            </a:p>
          </p:txBody>
        </p:sp>
        <p:sp>
          <p:nvSpPr>
            <p:cNvPr id="45237" name="Rectangle 143"/>
            <p:cNvSpPr>
              <a:spLocks noChangeArrowheads="1"/>
            </p:cNvSpPr>
            <p:nvPr/>
          </p:nvSpPr>
          <p:spPr bwMode="auto">
            <a:xfrm>
              <a:off x="509" y="3420"/>
              <a:ext cx="73" cy="72"/>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238" name="Rectangle 144"/>
            <p:cNvSpPr>
              <a:spLocks noChangeArrowheads="1"/>
            </p:cNvSpPr>
            <p:nvPr/>
          </p:nvSpPr>
          <p:spPr bwMode="auto">
            <a:xfrm>
              <a:off x="629" y="3396"/>
              <a:ext cx="891"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Ejaculations</a:t>
              </a:r>
              <a:endParaRPr lang="en-US" sz="900">
                <a:latin typeface="Helvetica" panose="020B0604020202020204" pitchFamily="34" charset="0"/>
                <a:ea typeface="ＭＳ Ｐゴシック" panose="020B0600070205080204" pitchFamily="34" charset="-128"/>
              </a:endParaRPr>
            </a:p>
          </p:txBody>
        </p:sp>
      </p:grpSp>
      <p:sp>
        <p:nvSpPr>
          <p:cNvPr id="45147" name="Rectangle 256"/>
          <p:cNvSpPr>
            <a:spLocks noChangeArrowheads="1"/>
          </p:cNvSpPr>
          <p:nvPr/>
        </p:nvSpPr>
        <p:spPr bwMode="auto">
          <a:xfrm>
            <a:off x="4686300" y="5486400"/>
            <a:ext cx="259199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i="1">
                <a:solidFill>
                  <a:schemeClr val="bg1"/>
                </a:solidFill>
                <a:latin typeface="Helvetica" panose="020B0604020202020204" pitchFamily="34" charset="0"/>
                <a:ea typeface="ＭＳ Ｐゴシック" panose="020B0600070205080204" pitchFamily="34" charset="-128"/>
              </a:rPr>
              <a:t>Fiorino and Phillips, J. Neuroscience, 1997.</a:t>
            </a:r>
          </a:p>
        </p:txBody>
      </p:sp>
      <p:sp>
        <p:nvSpPr>
          <p:cNvPr id="45148" name="Rectangle 258"/>
          <p:cNvSpPr>
            <a:spLocks noChangeArrowheads="1"/>
          </p:cNvSpPr>
          <p:nvPr/>
        </p:nvSpPr>
        <p:spPr bwMode="auto">
          <a:xfrm>
            <a:off x="1143000" y="857250"/>
            <a:ext cx="6858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kumimoji="1" lang="en-US" sz="2550" b="1">
                <a:latin typeface="Helvetica" panose="020B0604020202020204" pitchFamily="34" charset="0"/>
                <a:ea typeface="ＭＳ Ｐゴシック" panose="020B0600070205080204" pitchFamily="34" charset="-128"/>
              </a:rPr>
              <a:t>Khoái cảm tự nhiên làm tăng </a:t>
            </a:r>
          </a:p>
          <a:p>
            <a:pPr algn="ctr"/>
            <a:r>
              <a:rPr kumimoji="1" lang="en-US" sz="2550" b="1">
                <a:latin typeface="Helvetica" panose="020B0604020202020204" pitchFamily="34" charset="0"/>
                <a:ea typeface="ＭＳ Ｐゴシック" panose="020B0600070205080204" pitchFamily="34" charset="-128"/>
              </a:rPr>
              <a:t>Nồng độ dopamin</a:t>
            </a:r>
          </a:p>
        </p:txBody>
      </p:sp>
      <p:sp>
        <p:nvSpPr>
          <p:cNvPr id="45149" name="Line 264"/>
          <p:cNvSpPr>
            <a:spLocks noChangeShapeType="1"/>
          </p:cNvSpPr>
          <p:nvPr/>
        </p:nvSpPr>
        <p:spPr bwMode="auto">
          <a:xfrm>
            <a:off x="4833938" y="2196705"/>
            <a:ext cx="0" cy="1058465"/>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0" name="Line 265"/>
          <p:cNvSpPr>
            <a:spLocks noChangeShapeType="1"/>
          </p:cNvSpPr>
          <p:nvPr/>
        </p:nvSpPr>
        <p:spPr bwMode="auto">
          <a:xfrm>
            <a:off x="4806554" y="2726531"/>
            <a:ext cx="2738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1" name="Line 266"/>
          <p:cNvSpPr>
            <a:spLocks noChangeShapeType="1"/>
          </p:cNvSpPr>
          <p:nvPr/>
        </p:nvSpPr>
        <p:spPr bwMode="auto">
          <a:xfrm>
            <a:off x="4806554" y="2196705"/>
            <a:ext cx="27384" cy="119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2" name="Rectangle 267"/>
          <p:cNvSpPr>
            <a:spLocks noChangeArrowheads="1"/>
          </p:cNvSpPr>
          <p:nvPr/>
        </p:nvSpPr>
        <p:spPr bwMode="auto">
          <a:xfrm>
            <a:off x="4614863" y="3198019"/>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100</a:t>
            </a:r>
            <a:endParaRPr lang="en-US" sz="1800">
              <a:latin typeface="Helvetica" panose="020B0604020202020204" pitchFamily="34" charset="0"/>
              <a:ea typeface="ＭＳ Ｐゴシック" panose="020B0600070205080204" pitchFamily="34" charset="-128"/>
            </a:endParaRPr>
          </a:p>
        </p:txBody>
      </p:sp>
      <p:sp>
        <p:nvSpPr>
          <p:cNvPr id="45153" name="Rectangle 268"/>
          <p:cNvSpPr>
            <a:spLocks noChangeArrowheads="1"/>
          </p:cNvSpPr>
          <p:nvPr/>
        </p:nvSpPr>
        <p:spPr bwMode="auto">
          <a:xfrm>
            <a:off x="4614863" y="2672954"/>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150</a:t>
            </a:r>
            <a:endParaRPr lang="en-US" sz="1800">
              <a:latin typeface="Helvetica" panose="020B0604020202020204" pitchFamily="34" charset="0"/>
              <a:ea typeface="ＭＳ Ｐゴシック" panose="020B0600070205080204" pitchFamily="34" charset="-128"/>
            </a:endParaRPr>
          </a:p>
        </p:txBody>
      </p:sp>
      <p:sp>
        <p:nvSpPr>
          <p:cNvPr id="45154" name="Rectangle 269"/>
          <p:cNvSpPr>
            <a:spLocks noChangeArrowheads="1"/>
          </p:cNvSpPr>
          <p:nvPr/>
        </p:nvSpPr>
        <p:spPr bwMode="auto">
          <a:xfrm>
            <a:off x="4614863" y="2143126"/>
            <a:ext cx="226024"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200</a:t>
            </a:r>
            <a:endParaRPr lang="en-US" sz="1800">
              <a:latin typeface="Helvetica" panose="020B0604020202020204" pitchFamily="34" charset="0"/>
              <a:ea typeface="ＭＳ Ｐゴシック" panose="020B0600070205080204" pitchFamily="34" charset="-128"/>
            </a:endParaRPr>
          </a:p>
        </p:txBody>
      </p:sp>
      <p:sp>
        <p:nvSpPr>
          <p:cNvPr id="45155" name="Rectangle 270"/>
          <p:cNvSpPr>
            <a:spLocks noChangeArrowheads="1"/>
          </p:cNvSpPr>
          <p:nvPr/>
        </p:nvSpPr>
        <p:spPr bwMode="auto">
          <a:xfrm rot="-5400000">
            <a:off x="3459669" y="3039837"/>
            <a:ext cx="202940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1050" b="1">
                <a:solidFill>
                  <a:srgbClr val="FFFFFF"/>
                </a:solidFill>
                <a:latin typeface="Helvetica" panose="020B0604020202020204" pitchFamily="34" charset="0"/>
                <a:ea typeface="ＭＳ Ｐゴシック" panose="020B0600070205080204" pitchFamily="34" charset="-128"/>
              </a:rPr>
              <a:t>Nộng độ Dopamine (% ban đầu)</a:t>
            </a:r>
            <a:endParaRPr lang="en-US" sz="1050">
              <a:latin typeface="Helvetica" panose="020B0604020202020204" pitchFamily="34" charset="0"/>
              <a:ea typeface="ＭＳ Ｐゴシック" panose="020B0600070205080204" pitchFamily="34" charset="-128"/>
            </a:endParaRPr>
          </a:p>
        </p:txBody>
      </p:sp>
      <p:sp>
        <p:nvSpPr>
          <p:cNvPr id="45156" name="Line 271"/>
          <p:cNvSpPr>
            <a:spLocks noChangeShapeType="1"/>
          </p:cNvSpPr>
          <p:nvPr/>
        </p:nvSpPr>
        <p:spPr bwMode="auto">
          <a:xfrm>
            <a:off x="4806554" y="3250406"/>
            <a:ext cx="27384" cy="119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7" name="Line 272"/>
          <p:cNvSpPr>
            <a:spLocks noChangeShapeType="1"/>
          </p:cNvSpPr>
          <p:nvPr/>
        </p:nvSpPr>
        <p:spPr bwMode="auto">
          <a:xfrm>
            <a:off x="4837510" y="4629150"/>
            <a:ext cx="1781175"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8" name="Line 273"/>
          <p:cNvSpPr>
            <a:spLocks noChangeShapeType="1"/>
          </p:cNvSpPr>
          <p:nvPr/>
        </p:nvSpPr>
        <p:spPr bwMode="auto">
          <a:xfrm flipV="1">
            <a:off x="4929188" y="2726531"/>
            <a:ext cx="229791" cy="47148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59" name="Line 274"/>
          <p:cNvSpPr>
            <a:spLocks noChangeShapeType="1"/>
          </p:cNvSpPr>
          <p:nvPr/>
        </p:nvSpPr>
        <p:spPr bwMode="auto">
          <a:xfrm flipV="1">
            <a:off x="5158979" y="2196705"/>
            <a:ext cx="236934" cy="52982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0" name="Line 275"/>
          <p:cNvSpPr>
            <a:spLocks noChangeShapeType="1"/>
          </p:cNvSpPr>
          <p:nvPr/>
        </p:nvSpPr>
        <p:spPr bwMode="auto">
          <a:xfrm>
            <a:off x="5395913" y="2196705"/>
            <a:ext cx="228600" cy="21193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1" name="Line 276"/>
          <p:cNvSpPr>
            <a:spLocks noChangeShapeType="1"/>
          </p:cNvSpPr>
          <p:nvPr/>
        </p:nvSpPr>
        <p:spPr bwMode="auto">
          <a:xfrm>
            <a:off x="5624513" y="2408636"/>
            <a:ext cx="229791" cy="12501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2" name="Line 277"/>
          <p:cNvSpPr>
            <a:spLocks noChangeShapeType="1"/>
          </p:cNvSpPr>
          <p:nvPr/>
        </p:nvSpPr>
        <p:spPr bwMode="auto">
          <a:xfrm flipV="1">
            <a:off x="5854304" y="2480073"/>
            <a:ext cx="236934" cy="5357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3" name="Line 278"/>
          <p:cNvSpPr>
            <a:spLocks noChangeShapeType="1"/>
          </p:cNvSpPr>
          <p:nvPr/>
        </p:nvSpPr>
        <p:spPr bwMode="auto">
          <a:xfrm>
            <a:off x="6091238" y="2480073"/>
            <a:ext cx="229791" cy="14049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4" name="Line 279"/>
          <p:cNvSpPr>
            <a:spLocks noChangeShapeType="1"/>
          </p:cNvSpPr>
          <p:nvPr/>
        </p:nvSpPr>
        <p:spPr bwMode="auto">
          <a:xfrm flipV="1">
            <a:off x="6321029" y="2606278"/>
            <a:ext cx="236934" cy="1428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165" name="Rectangle 280"/>
          <p:cNvSpPr>
            <a:spLocks noChangeArrowheads="1"/>
          </p:cNvSpPr>
          <p:nvPr/>
        </p:nvSpPr>
        <p:spPr bwMode="auto">
          <a:xfrm>
            <a:off x="4880372" y="3163492"/>
            <a:ext cx="90488" cy="63103"/>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66" name="Rectangle 281"/>
          <p:cNvSpPr>
            <a:spLocks noChangeArrowheads="1"/>
          </p:cNvSpPr>
          <p:nvPr/>
        </p:nvSpPr>
        <p:spPr bwMode="auto">
          <a:xfrm>
            <a:off x="5110162" y="2692005"/>
            <a:ext cx="90488" cy="63103"/>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67" name="Rectangle 282"/>
          <p:cNvSpPr>
            <a:spLocks noChangeArrowheads="1"/>
          </p:cNvSpPr>
          <p:nvPr/>
        </p:nvSpPr>
        <p:spPr bwMode="auto">
          <a:xfrm>
            <a:off x="5345906" y="2163366"/>
            <a:ext cx="91679" cy="61913"/>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68" name="Rectangle 283"/>
          <p:cNvSpPr>
            <a:spLocks noChangeArrowheads="1"/>
          </p:cNvSpPr>
          <p:nvPr/>
        </p:nvSpPr>
        <p:spPr bwMode="auto">
          <a:xfrm>
            <a:off x="5575697" y="2374106"/>
            <a:ext cx="90488" cy="63104"/>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69" name="Rectangle 284"/>
          <p:cNvSpPr>
            <a:spLocks noChangeArrowheads="1"/>
          </p:cNvSpPr>
          <p:nvPr/>
        </p:nvSpPr>
        <p:spPr bwMode="auto">
          <a:xfrm>
            <a:off x="5806678" y="2500312"/>
            <a:ext cx="89297" cy="61913"/>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0" name="Rectangle 285"/>
          <p:cNvSpPr>
            <a:spLocks noChangeArrowheads="1"/>
          </p:cNvSpPr>
          <p:nvPr/>
        </p:nvSpPr>
        <p:spPr bwMode="auto">
          <a:xfrm>
            <a:off x="6042422" y="2446736"/>
            <a:ext cx="90488" cy="63103"/>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1" name="Rectangle 286"/>
          <p:cNvSpPr>
            <a:spLocks noChangeArrowheads="1"/>
          </p:cNvSpPr>
          <p:nvPr/>
        </p:nvSpPr>
        <p:spPr bwMode="auto">
          <a:xfrm>
            <a:off x="6272212" y="2586037"/>
            <a:ext cx="90488" cy="63104"/>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2" name="Rectangle 287"/>
          <p:cNvSpPr>
            <a:spLocks noChangeArrowheads="1"/>
          </p:cNvSpPr>
          <p:nvPr/>
        </p:nvSpPr>
        <p:spPr bwMode="auto">
          <a:xfrm>
            <a:off x="6509147" y="2571750"/>
            <a:ext cx="90488" cy="63104"/>
          </a:xfrm>
          <a:prstGeom prst="rect">
            <a:avLst/>
          </a:prstGeom>
          <a:solidFill>
            <a:srgbClr val="FF9966"/>
          </a:solidFill>
          <a:ln w="9525">
            <a:solidFill>
              <a:srgbClr val="FF9966"/>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3" name="Rectangle 288"/>
          <p:cNvSpPr>
            <a:spLocks noChangeArrowheads="1"/>
          </p:cNvSpPr>
          <p:nvPr/>
        </p:nvSpPr>
        <p:spPr bwMode="auto">
          <a:xfrm>
            <a:off x="5314950" y="3965972"/>
            <a:ext cx="48816" cy="313134"/>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4" name="Rectangle 289"/>
          <p:cNvSpPr>
            <a:spLocks noChangeArrowheads="1"/>
          </p:cNvSpPr>
          <p:nvPr/>
        </p:nvSpPr>
        <p:spPr bwMode="auto">
          <a:xfrm>
            <a:off x="5545931" y="4110039"/>
            <a:ext cx="57150" cy="169069"/>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5" name="Rectangle 290"/>
          <p:cNvSpPr>
            <a:spLocks noChangeArrowheads="1"/>
          </p:cNvSpPr>
          <p:nvPr/>
        </p:nvSpPr>
        <p:spPr bwMode="auto">
          <a:xfrm>
            <a:off x="5784058" y="3999310"/>
            <a:ext cx="50006" cy="279797"/>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6" name="Rectangle 291"/>
          <p:cNvSpPr>
            <a:spLocks noChangeArrowheads="1"/>
          </p:cNvSpPr>
          <p:nvPr/>
        </p:nvSpPr>
        <p:spPr bwMode="auto">
          <a:xfrm>
            <a:off x="6015038" y="4081464"/>
            <a:ext cx="48816" cy="197644"/>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7" name="Rectangle 292"/>
          <p:cNvSpPr>
            <a:spLocks noChangeArrowheads="1"/>
          </p:cNvSpPr>
          <p:nvPr/>
        </p:nvSpPr>
        <p:spPr bwMode="auto">
          <a:xfrm>
            <a:off x="6244828" y="3936206"/>
            <a:ext cx="51197" cy="342900"/>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8" name="Rectangle 293"/>
          <p:cNvSpPr>
            <a:spLocks noChangeArrowheads="1"/>
          </p:cNvSpPr>
          <p:nvPr/>
        </p:nvSpPr>
        <p:spPr bwMode="auto">
          <a:xfrm>
            <a:off x="6477001" y="4148139"/>
            <a:ext cx="50006" cy="130969"/>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79" name="Rectangle 294"/>
          <p:cNvSpPr>
            <a:spLocks noChangeArrowheads="1"/>
          </p:cNvSpPr>
          <p:nvPr/>
        </p:nvSpPr>
        <p:spPr bwMode="auto">
          <a:xfrm>
            <a:off x="5363766" y="3343276"/>
            <a:ext cx="55959" cy="93583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0" name="Rectangle 295"/>
          <p:cNvSpPr>
            <a:spLocks noChangeArrowheads="1"/>
          </p:cNvSpPr>
          <p:nvPr/>
        </p:nvSpPr>
        <p:spPr bwMode="auto">
          <a:xfrm>
            <a:off x="5603082" y="3782617"/>
            <a:ext cx="46435" cy="49649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1" name="Rectangle 296"/>
          <p:cNvSpPr>
            <a:spLocks noChangeArrowheads="1"/>
          </p:cNvSpPr>
          <p:nvPr/>
        </p:nvSpPr>
        <p:spPr bwMode="auto">
          <a:xfrm>
            <a:off x="5834064" y="3719514"/>
            <a:ext cx="54769" cy="55959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2" name="Rectangle 297"/>
          <p:cNvSpPr>
            <a:spLocks noChangeArrowheads="1"/>
          </p:cNvSpPr>
          <p:nvPr/>
        </p:nvSpPr>
        <p:spPr bwMode="auto">
          <a:xfrm>
            <a:off x="6063854" y="4027885"/>
            <a:ext cx="55959" cy="25122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3" name="Rectangle 298"/>
          <p:cNvSpPr>
            <a:spLocks noChangeArrowheads="1"/>
          </p:cNvSpPr>
          <p:nvPr/>
        </p:nvSpPr>
        <p:spPr bwMode="auto">
          <a:xfrm>
            <a:off x="6296026" y="3811192"/>
            <a:ext cx="55960" cy="46791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4" name="Rectangle 299"/>
          <p:cNvSpPr>
            <a:spLocks noChangeArrowheads="1"/>
          </p:cNvSpPr>
          <p:nvPr/>
        </p:nvSpPr>
        <p:spPr bwMode="auto">
          <a:xfrm>
            <a:off x="6527007" y="3965972"/>
            <a:ext cx="54769" cy="31313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5" name="Rectangle 300"/>
          <p:cNvSpPr>
            <a:spLocks noChangeArrowheads="1"/>
          </p:cNvSpPr>
          <p:nvPr/>
        </p:nvSpPr>
        <p:spPr bwMode="auto">
          <a:xfrm>
            <a:off x="5419725" y="4217194"/>
            <a:ext cx="48816" cy="61913"/>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6" name="Rectangle 301"/>
          <p:cNvSpPr>
            <a:spLocks noChangeArrowheads="1"/>
          </p:cNvSpPr>
          <p:nvPr/>
        </p:nvSpPr>
        <p:spPr bwMode="auto">
          <a:xfrm>
            <a:off x="5649517" y="4201717"/>
            <a:ext cx="58340" cy="77390"/>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7" name="Rectangle 302"/>
          <p:cNvSpPr>
            <a:spLocks noChangeArrowheads="1"/>
          </p:cNvSpPr>
          <p:nvPr/>
        </p:nvSpPr>
        <p:spPr bwMode="auto">
          <a:xfrm>
            <a:off x="5888831" y="4231481"/>
            <a:ext cx="48816" cy="4762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8" name="Rectangle 303"/>
          <p:cNvSpPr>
            <a:spLocks noChangeArrowheads="1"/>
          </p:cNvSpPr>
          <p:nvPr/>
        </p:nvSpPr>
        <p:spPr bwMode="auto">
          <a:xfrm>
            <a:off x="6119813" y="4250531"/>
            <a:ext cx="48816" cy="2857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89" name="Rectangle 304"/>
          <p:cNvSpPr>
            <a:spLocks noChangeArrowheads="1"/>
          </p:cNvSpPr>
          <p:nvPr/>
        </p:nvSpPr>
        <p:spPr bwMode="auto">
          <a:xfrm>
            <a:off x="6351986" y="4231481"/>
            <a:ext cx="48815" cy="4762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90" name="Rectangle 305"/>
          <p:cNvSpPr>
            <a:spLocks noChangeArrowheads="1"/>
          </p:cNvSpPr>
          <p:nvPr/>
        </p:nvSpPr>
        <p:spPr bwMode="auto">
          <a:xfrm>
            <a:off x="6581776" y="4264819"/>
            <a:ext cx="51197" cy="14288"/>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5191" name="Line 306"/>
          <p:cNvSpPr>
            <a:spLocks noChangeShapeType="1"/>
          </p:cNvSpPr>
          <p:nvPr/>
        </p:nvSpPr>
        <p:spPr bwMode="auto">
          <a:xfrm>
            <a:off x="4839892" y="4279106"/>
            <a:ext cx="1791890"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45192" name="Group 307"/>
          <p:cNvGrpSpPr>
            <a:grpSpLocks/>
          </p:cNvGrpSpPr>
          <p:nvPr/>
        </p:nvGrpSpPr>
        <p:grpSpPr bwMode="auto">
          <a:xfrm>
            <a:off x="6872282" y="3178967"/>
            <a:ext cx="428625" cy="1218009"/>
            <a:chOff x="5310" y="1920"/>
            <a:chExt cx="360" cy="1023"/>
          </a:xfrm>
        </p:grpSpPr>
        <p:sp>
          <p:nvSpPr>
            <p:cNvPr id="45223" name="Rectangle 308"/>
            <p:cNvSpPr>
              <a:spLocks noChangeArrowheads="1"/>
            </p:cNvSpPr>
            <p:nvPr/>
          </p:nvSpPr>
          <p:spPr bwMode="auto">
            <a:xfrm>
              <a:off x="5369" y="2000"/>
              <a:ext cx="12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15</a:t>
              </a:r>
              <a:endParaRPr lang="en-US" sz="1800">
                <a:latin typeface="Helvetica" panose="020B0604020202020204" pitchFamily="34" charset="0"/>
                <a:ea typeface="ＭＳ Ｐゴシック" panose="020B0600070205080204" pitchFamily="34" charset="-128"/>
              </a:endParaRPr>
            </a:p>
          </p:txBody>
        </p:sp>
        <p:sp>
          <p:nvSpPr>
            <p:cNvPr id="45224" name="Line 309"/>
            <p:cNvSpPr>
              <a:spLocks noChangeShapeType="1"/>
            </p:cNvSpPr>
            <p:nvPr/>
          </p:nvSpPr>
          <p:spPr bwMode="auto">
            <a:xfrm>
              <a:off x="5310" y="2050"/>
              <a:ext cx="0" cy="80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25" name="Rectangle 310"/>
            <p:cNvSpPr>
              <a:spLocks noChangeArrowheads="1"/>
            </p:cNvSpPr>
            <p:nvPr/>
          </p:nvSpPr>
          <p:spPr bwMode="auto">
            <a:xfrm>
              <a:off x="5369" y="2786"/>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0</a:t>
              </a:r>
              <a:endParaRPr lang="en-US" sz="1800">
                <a:latin typeface="Helvetica" panose="020B0604020202020204" pitchFamily="34" charset="0"/>
                <a:ea typeface="ＭＳ Ｐゴシック" panose="020B0600070205080204" pitchFamily="34" charset="-128"/>
              </a:endParaRPr>
            </a:p>
          </p:txBody>
        </p:sp>
        <p:sp>
          <p:nvSpPr>
            <p:cNvPr id="45226" name="Line 311"/>
            <p:cNvSpPr>
              <a:spLocks noChangeShapeType="1"/>
            </p:cNvSpPr>
            <p:nvPr/>
          </p:nvSpPr>
          <p:spPr bwMode="auto">
            <a:xfrm>
              <a:off x="5313" y="2049"/>
              <a:ext cx="4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27" name="Rectangle 312"/>
            <p:cNvSpPr>
              <a:spLocks noChangeArrowheads="1"/>
            </p:cNvSpPr>
            <p:nvPr/>
          </p:nvSpPr>
          <p:spPr bwMode="auto">
            <a:xfrm>
              <a:off x="5369" y="2529"/>
              <a:ext cx="6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5</a:t>
              </a:r>
              <a:endParaRPr lang="en-US" sz="1800">
                <a:latin typeface="Helvetica" panose="020B0604020202020204" pitchFamily="34" charset="0"/>
                <a:ea typeface="ＭＳ Ｐゴシック" panose="020B0600070205080204" pitchFamily="34" charset="-128"/>
              </a:endParaRPr>
            </a:p>
          </p:txBody>
        </p:sp>
        <p:sp>
          <p:nvSpPr>
            <p:cNvPr id="45228" name="Rectangle 313"/>
            <p:cNvSpPr>
              <a:spLocks noChangeArrowheads="1"/>
            </p:cNvSpPr>
            <p:nvPr/>
          </p:nvSpPr>
          <p:spPr bwMode="auto">
            <a:xfrm>
              <a:off x="5369" y="2248"/>
              <a:ext cx="12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1050" b="1">
                  <a:solidFill>
                    <a:srgbClr val="FFFFFF"/>
                  </a:solidFill>
                  <a:latin typeface="Helvetica" panose="020B0604020202020204" pitchFamily="34" charset="0"/>
                  <a:ea typeface="ＭＳ Ｐゴシック" panose="020B0600070205080204" pitchFamily="34" charset="-128"/>
                </a:rPr>
                <a:t>10</a:t>
              </a:r>
              <a:endParaRPr lang="en-US" sz="1800">
                <a:latin typeface="Helvetica" panose="020B0604020202020204" pitchFamily="34" charset="0"/>
                <a:ea typeface="ＭＳ Ｐゴシック" panose="020B0600070205080204" pitchFamily="34" charset="-128"/>
              </a:endParaRPr>
            </a:p>
          </p:txBody>
        </p:sp>
        <p:sp>
          <p:nvSpPr>
            <p:cNvPr id="45229" name="Line 314"/>
            <p:cNvSpPr>
              <a:spLocks noChangeShapeType="1"/>
            </p:cNvSpPr>
            <p:nvPr/>
          </p:nvSpPr>
          <p:spPr bwMode="auto">
            <a:xfrm>
              <a:off x="5313" y="2297"/>
              <a:ext cx="4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30" name="Line 315"/>
            <p:cNvSpPr>
              <a:spLocks noChangeShapeType="1"/>
            </p:cNvSpPr>
            <p:nvPr/>
          </p:nvSpPr>
          <p:spPr bwMode="auto">
            <a:xfrm>
              <a:off x="5313" y="2572"/>
              <a:ext cx="4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31" name="Line 316"/>
            <p:cNvSpPr>
              <a:spLocks noChangeShapeType="1"/>
            </p:cNvSpPr>
            <p:nvPr/>
          </p:nvSpPr>
          <p:spPr bwMode="auto">
            <a:xfrm>
              <a:off x="5313" y="2849"/>
              <a:ext cx="4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32" name="Rectangle 317"/>
            <p:cNvSpPr>
              <a:spLocks noChangeArrowheads="1"/>
            </p:cNvSpPr>
            <p:nvPr/>
          </p:nvSpPr>
          <p:spPr bwMode="auto">
            <a:xfrm rot="5400000">
              <a:off x="5100" y="2374"/>
              <a:ext cx="1023"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Copulation Frequency</a:t>
              </a:r>
              <a:endParaRPr lang="en-US" sz="900">
                <a:latin typeface="Helvetica" panose="020B0604020202020204" pitchFamily="34" charset="0"/>
                <a:ea typeface="ＭＳ Ｐゴシック" panose="020B0600070205080204" pitchFamily="34" charset="-128"/>
              </a:endParaRPr>
            </a:p>
          </p:txBody>
        </p:sp>
      </p:grpSp>
      <p:sp>
        <p:nvSpPr>
          <p:cNvPr id="45193" name="Rectangle 318"/>
          <p:cNvSpPr>
            <a:spLocks noChangeArrowheads="1"/>
          </p:cNvSpPr>
          <p:nvPr/>
        </p:nvSpPr>
        <p:spPr bwMode="auto">
          <a:xfrm>
            <a:off x="4160010" y="4694635"/>
            <a:ext cx="78707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Số lượng mẫu</a:t>
            </a:r>
            <a:endParaRPr lang="en-US" sz="1800">
              <a:latin typeface="Helvetica" panose="020B0604020202020204" pitchFamily="34" charset="0"/>
              <a:ea typeface="ＭＳ Ｐゴシック" panose="020B0600070205080204" pitchFamily="34" charset="-128"/>
            </a:endParaRPr>
          </a:p>
        </p:txBody>
      </p:sp>
      <p:grpSp>
        <p:nvGrpSpPr>
          <p:cNvPr id="45194" name="Group 319"/>
          <p:cNvGrpSpPr>
            <a:grpSpLocks/>
          </p:cNvGrpSpPr>
          <p:nvPr/>
        </p:nvGrpSpPr>
        <p:grpSpPr bwMode="auto">
          <a:xfrm>
            <a:off x="4886355" y="4627958"/>
            <a:ext cx="64295" cy="204787"/>
            <a:chOff x="2955" y="3143"/>
            <a:chExt cx="54" cy="172"/>
          </a:xfrm>
        </p:grpSpPr>
        <p:sp>
          <p:nvSpPr>
            <p:cNvPr id="45221" name="Line 320"/>
            <p:cNvSpPr>
              <a:spLocks noChangeShapeType="1"/>
            </p:cNvSpPr>
            <p:nvPr/>
          </p:nvSpPr>
          <p:spPr bwMode="auto">
            <a:xfrm flipV="1">
              <a:off x="2983" y="3143"/>
              <a:ext cx="0"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22" name="Rectangle 321"/>
            <p:cNvSpPr>
              <a:spLocks noChangeArrowheads="1"/>
            </p:cNvSpPr>
            <p:nvPr/>
          </p:nvSpPr>
          <p:spPr bwMode="auto">
            <a:xfrm>
              <a:off x="2955"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1</a:t>
              </a:r>
              <a:endParaRPr lang="en-US" sz="1800">
                <a:latin typeface="Helvetica" panose="020B0604020202020204" pitchFamily="34" charset="0"/>
                <a:ea typeface="ＭＳ Ｐゴシック" panose="020B0600070205080204" pitchFamily="34" charset="-128"/>
              </a:endParaRPr>
            </a:p>
          </p:txBody>
        </p:sp>
      </p:grpSp>
      <p:grpSp>
        <p:nvGrpSpPr>
          <p:cNvPr id="45195" name="Group 322"/>
          <p:cNvGrpSpPr>
            <a:grpSpLocks/>
          </p:cNvGrpSpPr>
          <p:nvPr/>
        </p:nvGrpSpPr>
        <p:grpSpPr bwMode="auto">
          <a:xfrm>
            <a:off x="5105431" y="4627958"/>
            <a:ext cx="64295" cy="204787"/>
            <a:chOff x="3088" y="3143"/>
            <a:chExt cx="54" cy="172"/>
          </a:xfrm>
        </p:grpSpPr>
        <p:sp>
          <p:nvSpPr>
            <p:cNvPr id="45219" name="Line 323"/>
            <p:cNvSpPr>
              <a:spLocks noChangeShapeType="1"/>
            </p:cNvSpPr>
            <p:nvPr/>
          </p:nvSpPr>
          <p:spPr bwMode="auto">
            <a:xfrm flipV="1">
              <a:off x="3114" y="3143"/>
              <a:ext cx="0"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20" name="Rectangle 324"/>
            <p:cNvSpPr>
              <a:spLocks noChangeArrowheads="1"/>
            </p:cNvSpPr>
            <p:nvPr/>
          </p:nvSpPr>
          <p:spPr bwMode="auto">
            <a:xfrm>
              <a:off x="3088"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2</a:t>
              </a:r>
              <a:endParaRPr lang="en-US" sz="1800">
                <a:latin typeface="Helvetica" panose="020B0604020202020204" pitchFamily="34" charset="0"/>
                <a:ea typeface="ＭＳ Ｐゴシック" panose="020B0600070205080204" pitchFamily="34" charset="-128"/>
              </a:endParaRPr>
            </a:p>
          </p:txBody>
        </p:sp>
      </p:grpSp>
      <p:grpSp>
        <p:nvGrpSpPr>
          <p:cNvPr id="45196" name="Group 325"/>
          <p:cNvGrpSpPr>
            <a:grpSpLocks/>
          </p:cNvGrpSpPr>
          <p:nvPr/>
        </p:nvGrpSpPr>
        <p:grpSpPr bwMode="auto">
          <a:xfrm>
            <a:off x="5353082" y="4627958"/>
            <a:ext cx="64295" cy="204787"/>
            <a:chOff x="3218" y="3143"/>
            <a:chExt cx="54" cy="172"/>
          </a:xfrm>
        </p:grpSpPr>
        <p:sp>
          <p:nvSpPr>
            <p:cNvPr id="45217" name="Line 326"/>
            <p:cNvSpPr>
              <a:spLocks noChangeShapeType="1"/>
            </p:cNvSpPr>
            <p:nvPr/>
          </p:nvSpPr>
          <p:spPr bwMode="auto">
            <a:xfrm flipV="1">
              <a:off x="3240" y="3143"/>
              <a:ext cx="1"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18" name="Rectangle 327"/>
            <p:cNvSpPr>
              <a:spLocks noChangeArrowheads="1"/>
            </p:cNvSpPr>
            <p:nvPr/>
          </p:nvSpPr>
          <p:spPr bwMode="auto">
            <a:xfrm>
              <a:off x="3218"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3</a:t>
              </a:r>
              <a:endParaRPr lang="en-US" sz="1800">
                <a:latin typeface="Helvetica" panose="020B0604020202020204" pitchFamily="34" charset="0"/>
                <a:ea typeface="ＭＳ Ｐゴシック" panose="020B0600070205080204" pitchFamily="34" charset="-128"/>
              </a:endParaRPr>
            </a:p>
          </p:txBody>
        </p:sp>
      </p:grpSp>
      <p:grpSp>
        <p:nvGrpSpPr>
          <p:cNvPr id="45197" name="Group 328"/>
          <p:cNvGrpSpPr>
            <a:grpSpLocks/>
          </p:cNvGrpSpPr>
          <p:nvPr/>
        </p:nvGrpSpPr>
        <p:grpSpPr bwMode="auto">
          <a:xfrm>
            <a:off x="5603114" y="4627958"/>
            <a:ext cx="64295" cy="204787"/>
            <a:chOff x="3344" y="3143"/>
            <a:chExt cx="54" cy="172"/>
          </a:xfrm>
        </p:grpSpPr>
        <p:sp>
          <p:nvSpPr>
            <p:cNvPr id="45215" name="Line 329"/>
            <p:cNvSpPr>
              <a:spLocks noChangeShapeType="1"/>
            </p:cNvSpPr>
            <p:nvPr/>
          </p:nvSpPr>
          <p:spPr bwMode="auto">
            <a:xfrm flipV="1">
              <a:off x="3371" y="3143"/>
              <a:ext cx="0"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16" name="Rectangle 330"/>
            <p:cNvSpPr>
              <a:spLocks noChangeArrowheads="1"/>
            </p:cNvSpPr>
            <p:nvPr/>
          </p:nvSpPr>
          <p:spPr bwMode="auto">
            <a:xfrm>
              <a:off x="3344"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4</a:t>
              </a:r>
              <a:endParaRPr lang="en-US" sz="1800">
                <a:latin typeface="Helvetica" panose="020B0604020202020204" pitchFamily="34" charset="0"/>
                <a:ea typeface="ＭＳ Ｐゴシック" panose="020B0600070205080204" pitchFamily="34" charset="-128"/>
              </a:endParaRPr>
            </a:p>
          </p:txBody>
        </p:sp>
      </p:grpSp>
      <p:grpSp>
        <p:nvGrpSpPr>
          <p:cNvPr id="45198" name="Group 331"/>
          <p:cNvGrpSpPr>
            <a:grpSpLocks/>
          </p:cNvGrpSpPr>
          <p:nvPr/>
        </p:nvGrpSpPr>
        <p:grpSpPr bwMode="auto">
          <a:xfrm>
            <a:off x="5844713" y="4627958"/>
            <a:ext cx="64292" cy="204787"/>
            <a:chOff x="3472" y="3143"/>
            <a:chExt cx="54" cy="172"/>
          </a:xfrm>
        </p:grpSpPr>
        <p:sp>
          <p:nvSpPr>
            <p:cNvPr id="45213" name="Line 332"/>
            <p:cNvSpPr>
              <a:spLocks noChangeShapeType="1"/>
            </p:cNvSpPr>
            <p:nvPr/>
          </p:nvSpPr>
          <p:spPr bwMode="auto">
            <a:xfrm flipV="1">
              <a:off x="3498" y="3143"/>
              <a:ext cx="1"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14" name="Rectangle 333"/>
            <p:cNvSpPr>
              <a:spLocks noChangeArrowheads="1"/>
            </p:cNvSpPr>
            <p:nvPr/>
          </p:nvSpPr>
          <p:spPr bwMode="auto">
            <a:xfrm>
              <a:off x="3472"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5</a:t>
              </a:r>
              <a:endParaRPr lang="en-US" sz="1800">
                <a:latin typeface="Helvetica" panose="020B0604020202020204" pitchFamily="34" charset="0"/>
                <a:ea typeface="ＭＳ Ｐゴシック" panose="020B0600070205080204" pitchFamily="34" charset="-128"/>
              </a:endParaRPr>
            </a:p>
          </p:txBody>
        </p:sp>
      </p:grpSp>
      <p:grpSp>
        <p:nvGrpSpPr>
          <p:cNvPr id="45199" name="Group 334"/>
          <p:cNvGrpSpPr>
            <a:grpSpLocks/>
          </p:cNvGrpSpPr>
          <p:nvPr/>
        </p:nvGrpSpPr>
        <p:grpSpPr bwMode="auto">
          <a:xfrm>
            <a:off x="6062699" y="4631529"/>
            <a:ext cx="64295" cy="204788"/>
            <a:chOff x="3607" y="3143"/>
            <a:chExt cx="54" cy="172"/>
          </a:xfrm>
        </p:grpSpPr>
        <p:sp>
          <p:nvSpPr>
            <p:cNvPr id="45211" name="Line 335"/>
            <p:cNvSpPr>
              <a:spLocks noChangeShapeType="1"/>
            </p:cNvSpPr>
            <p:nvPr/>
          </p:nvSpPr>
          <p:spPr bwMode="auto">
            <a:xfrm flipV="1">
              <a:off x="3628" y="3143"/>
              <a:ext cx="1"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12" name="Rectangle 336"/>
            <p:cNvSpPr>
              <a:spLocks noChangeArrowheads="1"/>
            </p:cNvSpPr>
            <p:nvPr/>
          </p:nvSpPr>
          <p:spPr bwMode="auto">
            <a:xfrm>
              <a:off x="3607"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6</a:t>
              </a:r>
              <a:endParaRPr lang="en-US" sz="1800">
                <a:latin typeface="Helvetica" panose="020B0604020202020204" pitchFamily="34" charset="0"/>
                <a:ea typeface="ＭＳ Ｐゴシック" panose="020B0600070205080204" pitchFamily="34" charset="-128"/>
              </a:endParaRPr>
            </a:p>
          </p:txBody>
        </p:sp>
      </p:grpSp>
      <p:grpSp>
        <p:nvGrpSpPr>
          <p:cNvPr id="45200" name="Group 337"/>
          <p:cNvGrpSpPr>
            <a:grpSpLocks/>
          </p:cNvGrpSpPr>
          <p:nvPr/>
        </p:nvGrpSpPr>
        <p:grpSpPr bwMode="auto">
          <a:xfrm>
            <a:off x="6288919" y="4627958"/>
            <a:ext cx="64295" cy="204787"/>
            <a:chOff x="3731" y="3143"/>
            <a:chExt cx="54" cy="172"/>
          </a:xfrm>
        </p:grpSpPr>
        <p:sp>
          <p:nvSpPr>
            <p:cNvPr id="45209" name="Line 338"/>
            <p:cNvSpPr>
              <a:spLocks noChangeShapeType="1"/>
            </p:cNvSpPr>
            <p:nvPr/>
          </p:nvSpPr>
          <p:spPr bwMode="auto">
            <a:xfrm flipV="1">
              <a:off x="3755" y="3143"/>
              <a:ext cx="1"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10" name="Rectangle 339"/>
            <p:cNvSpPr>
              <a:spLocks noChangeArrowheads="1"/>
            </p:cNvSpPr>
            <p:nvPr/>
          </p:nvSpPr>
          <p:spPr bwMode="auto">
            <a:xfrm>
              <a:off x="3731"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7</a:t>
              </a:r>
              <a:endParaRPr lang="en-US" sz="1800">
                <a:latin typeface="Helvetica" panose="020B0604020202020204" pitchFamily="34" charset="0"/>
                <a:ea typeface="ＭＳ Ｐゴシック" panose="020B0600070205080204" pitchFamily="34" charset="-128"/>
              </a:endParaRPr>
            </a:p>
          </p:txBody>
        </p:sp>
      </p:grpSp>
      <p:grpSp>
        <p:nvGrpSpPr>
          <p:cNvPr id="45201" name="Group 340"/>
          <p:cNvGrpSpPr>
            <a:grpSpLocks/>
          </p:cNvGrpSpPr>
          <p:nvPr/>
        </p:nvGrpSpPr>
        <p:grpSpPr bwMode="auto">
          <a:xfrm>
            <a:off x="6513836" y="4635102"/>
            <a:ext cx="64292" cy="204787"/>
            <a:chOff x="3857" y="3143"/>
            <a:chExt cx="54" cy="172"/>
          </a:xfrm>
        </p:grpSpPr>
        <p:sp>
          <p:nvSpPr>
            <p:cNvPr id="45207" name="Line 341"/>
            <p:cNvSpPr>
              <a:spLocks noChangeShapeType="1"/>
            </p:cNvSpPr>
            <p:nvPr/>
          </p:nvSpPr>
          <p:spPr bwMode="auto">
            <a:xfrm flipV="1">
              <a:off x="3883" y="3143"/>
              <a:ext cx="0" cy="24"/>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08" name="Rectangle 342"/>
            <p:cNvSpPr>
              <a:spLocks noChangeArrowheads="1"/>
            </p:cNvSpPr>
            <p:nvPr/>
          </p:nvSpPr>
          <p:spPr bwMode="auto">
            <a:xfrm>
              <a:off x="3857" y="31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900" b="1">
                  <a:solidFill>
                    <a:srgbClr val="FFFFFF"/>
                  </a:solidFill>
                  <a:latin typeface="Helvetica" panose="020B0604020202020204" pitchFamily="34" charset="0"/>
                  <a:ea typeface="ＭＳ Ｐゴシック" panose="020B0600070205080204" pitchFamily="34" charset="-128"/>
                </a:rPr>
                <a:t>8</a:t>
              </a:r>
              <a:endParaRPr lang="en-US" sz="1800">
                <a:latin typeface="Helvetica" panose="020B0604020202020204" pitchFamily="34" charset="0"/>
                <a:ea typeface="ＭＳ Ｐゴシック" panose="020B0600070205080204" pitchFamily="34" charset="-128"/>
              </a:endParaRPr>
            </a:p>
          </p:txBody>
        </p:sp>
      </p:grpSp>
      <p:sp>
        <p:nvSpPr>
          <p:cNvPr id="45202" name="Text Box 343"/>
          <p:cNvSpPr txBox="1">
            <a:spLocks noChangeArrowheads="1"/>
          </p:cNvSpPr>
          <p:nvPr/>
        </p:nvSpPr>
        <p:spPr bwMode="auto">
          <a:xfrm>
            <a:off x="5568554" y="1776413"/>
            <a:ext cx="130997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2100" b="1">
                <a:solidFill>
                  <a:schemeClr val="bg1"/>
                </a:solidFill>
                <a:latin typeface="Helvetica" panose="020B0604020202020204" pitchFamily="34" charset="0"/>
                <a:ea typeface="ＭＳ Ｐゴシック" panose="020B0600070205080204" pitchFamily="34" charset="-128"/>
              </a:rPr>
              <a:t>Tình dục</a:t>
            </a:r>
          </a:p>
        </p:txBody>
      </p:sp>
      <p:sp>
        <p:nvSpPr>
          <p:cNvPr id="45203" name="Rectangle 344"/>
          <p:cNvSpPr>
            <a:spLocks noChangeArrowheads="1"/>
          </p:cNvSpPr>
          <p:nvPr/>
        </p:nvSpPr>
        <p:spPr bwMode="auto">
          <a:xfrm>
            <a:off x="5555458" y="4411266"/>
            <a:ext cx="735779" cy="1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750" b="1">
                <a:solidFill>
                  <a:srgbClr val="FFFFFF"/>
                </a:solidFill>
                <a:latin typeface="Helvetica" panose="020B0604020202020204" pitchFamily="34" charset="0"/>
                <a:ea typeface="ＭＳ Ｐゴシック" panose="020B0600070205080204" pitchFamily="34" charset="-128"/>
              </a:rPr>
              <a:t>Female  Present</a:t>
            </a:r>
            <a:endParaRPr lang="en-US" sz="750">
              <a:latin typeface="Helvetica" panose="020B0604020202020204" pitchFamily="34" charset="0"/>
              <a:ea typeface="ＭＳ Ｐゴシック" panose="020B0600070205080204" pitchFamily="34" charset="-128"/>
            </a:endParaRPr>
          </a:p>
        </p:txBody>
      </p:sp>
      <p:sp>
        <p:nvSpPr>
          <p:cNvPr id="45204" name="Line 345"/>
          <p:cNvSpPr>
            <a:spLocks noChangeShapeType="1"/>
          </p:cNvSpPr>
          <p:nvPr/>
        </p:nvSpPr>
        <p:spPr bwMode="auto">
          <a:xfrm>
            <a:off x="5150644" y="4329114"/>
            <a:ext cx="0" cy="78581"/>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05" name="Line 346"/>
          <p:cNvSpPr>
            <a:spLocks noChangeShapeType="1"/>
          </p:cNvSpPr>
          <p:nvPr/>
        </p:nvSpPr>
        <p:spPr bwMode="auto">
          <a:xfrm>
            <a:off x="6572250" y="4329114"/>
            <a:ext cx="0" cy="78581"/>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5206" name="Line 347"/>
          <p:cNvSpPr>
            <a:spLocks noChangeShapeType="1"/>
          </p:cNvSpPr>
          <p:nvPr/>
        </p:nvSpPr>
        <p:spPr bwMode="auto">
          <a:xfrm>
            <a:off x="5150644" y="4400550"/>
            <a:ext cx="1428750"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en-US" sz="1350"/>
          </a:p>
        </p:txBody>
      </p:sp>
    </p:spTree>
    <p:extLst>
      <p:ext uri="{BB962C8B-B14F-4D97-AF65-F5344CB8AC3E}">
        <p14:creationId xmlns:p14="http://schemas.microsoft.com/office/powerpoint/2010/main" val="363896705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552"/>
          <p:cNvGrpSpPr>
            <a:grpSpLocks/>
          </p:cNvGrpSpPr>
          <p:nvPr/>
        </p:nvGrpSpPr>
        <p:grpSpPr bwMode="auto">
          <a:xfrm>
            <a:off x="1485901" y="1600201"/>
            <a:ext cx="3142653" cy="2135981"/>
            <a:chOff x="213" y="528"/>
            <a:chExt cx="2651" cy="1872"/>
          </a:xfrm>
        </p:grpSpPr>
        <p:sp>
          <p:nvSpPr>
            <p:cNvPr id="47493" name="Rectangle 4"/>
            <p:cNvSpPr>
              <a:spLocks noChangeArrowheads="1"/>
            </p:cNvSpPr>
            <p:nvPr/>
          </p:nvSpPr>
          <p:spPr bwMode="auto">
            <a:xfrm>
              <a:off x="213" y="528"/>
              <a:ext cx="2603" cy="1872"/>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endParaRPr lang="en-US" sz="1350">
                <a:solidFill>
                  <a:srgbClr val="006666"/>
                </a:solidFill>
                <a:latin typeface="Helvetica" panose="020B0604020202020204" pitchFamily="34" charset="0"/>
                <a:ea typeface="ＭＳ Ｐゴシック" panose="020B0600070205080204" pitchFamily="34" charset="-128"/>
              </a:endParaRPr>
            </a:p>
          </p:txBody>
        </p:sp>
        <p:sp>
          <p:nvSpPr>
            <p:cNvPr id="47494" name="Line 5"/>
            <p:cNvSpPr>
              <a:spLocks noChangeShapeType="1"/>
            </p:cNvSpPr>
            <p:nvPr/>
          </p:nvSpPr>
          <p:spPr bwMode="auto">
            <a:xfrm>
              <a:off x="770" y="718"/>
              <a:ext cx="1" cy="1318"/>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5" name="Line 6"/>
            <p:cNvSpPr>
              <a:spLocks noChangeShapeType="1"/>
            </p:cNvSpPr>
            <p:nvPr/>
          </p:nvSpPr>
          <p:spPr bwMode="auto">
            <a:xfrm>
              <a:off x="738" y="1916"/>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6" name="Line 7"/>
            <p:cNvSpPr>
              <a:spLocks noChangeShapeType="1"/>
            </p:cNvSpPr>
            <p:nvPr/>
          </p:nvSpPr>
          <p:spPr bwMode="auto">
            <a:xfrm>
              <a:off x="738" y="1796"/>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7" name="Line 8"/>
            <p:cNvSpPr>
              <a:spLocks noChangeShapeType="1"/>
            </p:cNvSpPr>
            <p:nvPr/>
          </p:nvSpPr>
          <p:spPr bwMode="auto">
            <a:xfrm>
              <a:off x="738" y="1675"/>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8" name="Line 9"/>
            <p:cNvSpPr>
              <a:spLocks noChangeShapeType="1"/>
            </p:cNvSpPr>
            <p:nvPr/>
          </p:nvSpPr>
          <p:spPr bwMode="auto">
            <a:xfrm>
              <a:off x="738" y="1556"/>
              <a:ext cx="32"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9" name="Line 10"/>
            <p:cNvSpPr>
              <a:spLocks noChangeShapeType="1"/>
            </p:cNvSpPr>
            <p:nvPr/>
          </p:nvSpPr>
          <p:spPr bwMode="auto">
            <a:xfrm>
              <a:off x="738" y="1436"/>
              <a:ext cx="32"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0" name="Line 11"/>
            <p:cNvSpPr>
              <a:spLocks noChangeShapeType="1"/>
            </p:cNvSpPr>
            <p:nvPr/>
          </p:nvSpPr>
          <p:spPr bwMode="auto">
            <a:xfrm>
              <a:off x="738" y="1319"/>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1" name="Line 12"/>
            <p:cNvSpPr>
              <a:spLocks noChangeShapeType="1"/>
            </p:cNvSpPr>
            <p:nvPr/>
          </p:nvSpPr>
          <p:spPr bwMode="auto">
            <a:xfrm>
              <a:off x="738" y="1198"/>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2" name="Line 13"/>
            <p:cNvSpPr>
              <a:spLocks noChangeShapeType="1"/>
            </p:cNvSpPr>
            <p:nvPr/>
          </p:nvSpPr>
          <p:spPr bwMode="auto">
            <a:xfrm>
              <a:off x="738" y="1078"/>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3" name="Line 14"/>
            <p:cNvSpPr>
              <a:spLocks noChangeShapeType="1"/>
            </p:cNvSpPr>
            <p:nvPr/>
          </p:nvSpPr>
          <p:spPr bwMode="auto">
            <a:xfrm>
              <a:off x="738" y="958"/>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4" name="Line 15"/>
            <p:cNvSpPr>
              <a:spLocks noChangeShapeType="1"/>
            </p:cNvSpPr>
            <p:nvPr/>
          </p:nvSpPr>
          <p:spPr bwMode="auto">
            <a:xfrm>
              <a:off x="738" y="838"/>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5" name="Line 16"/>
            <p:cNvSpPr>
              <a:spLocks noChangeShapeType="1"/>
            </p:cNvSpPr>
            <p:nvPr/>
          </p:nvSpPr>
          <p:spPr bwMode="auto">
            <a:xfrm>
              <a:off x="738" y="718"/>
              <a:ext cx="3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06" name="Rectangle 17"/>
            <p:cNvSpPr>
              <a:spLocks noChangeArrowheads="1"/>
            </p:cNvSpPr>
            <p:nvPr/>
          </p:nvSpPr>
          <p:spPr bwMode="auto">
            <a:xfrm>
              <a:off x="627" y="199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507" name="Rectangle 18"/>
            <p:cNvSpPr>
              <a:spLocks noChangeArrowheads="1"/>
            </p:cNvSpPr>
            <p:nvPr/>
          </p:nvSpPr>
          <p:spPr bwMode="auto">
            <a:xfrm>
              <a:off x="510" y="187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100</a:t>
              </a:r>
              <a:endParaRPr lang="en-US" sz="900">
                <a:latin typeface="Helvetica" panose="020B0604020202020204" pitchFamily="34" charset="0"/>
                <a:ea typeface="ＭＳ Ｐゴシック" panose="020B0600070205080204" pitchFamily="34" charset="-128"/>
              </a:endParaRPr>
            </a:p>
          </p:txBody>
        </p:sp>
        <p:sp>
          <p:nvSpPr>
            <p:cNvPr id="47508" name="Rectangle 19"/>
            <p:cNvSpPr>
              <a:spLocks noChangeArrowheads="1"/>
            </p:cNvSpPr>
            <p:nvPr/>
          </p:nvSpPr>
          <p:spPr bwMode="auto">
            <a:xfrm>
              <a:off x="510" y="175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200</a:t>
              </a:r>
              <a:endParaRPr lang="en-US" sz="900">
                <a:latin typeface="Helvetica" panose="020B0604020202020204" pitchFamily="34" charset="0"/>
                <a:ea typeface="ＭＳ Ｐゴシック" panose="020B0600070205080204" pitchFamily="34" charset="-128"/>
              </a:endParaRPr>
            </a:p>
          </p:txBody>
        </p:sp>
        <p:sp>
          <p:nvSpPr>
            <p:cNvPr id="47509" name="Rectangle 20"/>
            <p:cNvSpPr>
              <a:spLocks noChangeArrowheads="1"/>
            </p:cNvSpPr>
            <p:nvPr/>
          </p:nvSpPr>
          <p:spPr bwMode="auto">
            <a:xfrm>
              <a:off x="510" y="163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300</a:t>
              </a:r>
              <a:endParaRPr lang="en-US" sz="900">
                <a:latin typeface="Helvetica" panose="020B0604020202020204" pitchFamily="34" charset="0"/>
                <a:ea typeface="ＭＳ Ｐゴシック" panose="020B0600070205080204" pitchFamily="34" charset="-128"/>
              </a:endParaRPr>
            </a:p>
          </p:txBody>
        </p:sp>
        <p:sp>
          <p:nvSpPr>
            <p:cNvPr id="47510" name="Rectangle 21"/>
            <p:cNvSpPr>
              <a:spLocks noChangeArrowheads="1"/>
            </p:cNvSpPr>
            <p:nvPr/>
          </p:nvSpPr>
          <p:spPr bwMode="auto">
            <a:xfrm>
              <a:off x="510" y="151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400</a:t>
              </a:r>
              <a:endParaRPr lang="en-US" sz="900">
                <a:latin typeface="Helvetica" panose="020B0604020202020204" pitchFamily="34" charset="0"/>
                <a:ea typeface="ＭＳ Ｐゴシック" panose="020B0600070205080204" pitchFamily="34" charset="-128"/>
              </a:endParaRPr>
            </a:p>
          </p:txBody>
        </p:sp>
        <p:sp>
          <p:nvSpPr>
            <p:cNvPr id="47511" name="Rectangle 22"/>
            <p:cNvSpPr>
              <a:spLocks noChangeArrowheads="1"/>
            </p:cNvSpPr>
            <p:nvPr/>
          </p:nvSpPr>
          <p:spPr bwMode="auto">
            <a:xfrm>
              <a:off x="510" y="139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500</a:t>
              </a:r>
              <a:endParaRPr lang="en-US" sz="900">
                <a:latin typeface="Helvetica" panose="020B0604020202020204" pitchFamily="34" charset="0"/>
                <a:ea typeface="ＭＳ Ｐゴシック" panose="020B0600070205080204" pitchFamily="34" charset="-128"/>
              </a:endParaRPr>
            </a:p>
          </p:txBody>
        </p:sp>
        <p:sp>
          <p:nvSpPr>
            <p:cNvPr id="47512" name="Rectangle 23"/>
            <p:cNvSpPr>
              <a:spLocks noChangeArrowheads="1"/>
            </p:cNvSpPr>
            <p:nvPr/>
          </p:nvSpPr>
          <p:spPr bwMode="auto">
            <a:xfrm>
              <a:off x="510" y="1279"/>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600</a:t>
              </a:r>
              <a:endParaRPr lang="en-US" sz="900">
                <a:latin typeface="Helvetica" panose="020B0604020202020204" pitchFamily="34" charset="0"/>
                <a:ea typeface="ＭＳ Ｐゴシック" panose="020B0600070205080204" pitchFamily="34" charset="-128"/>
              </a:endParaRPr>
            </a:p>
          </p:txBody>
        </p:sp>
        <p:sp>
          <p:nvSpPr>
            <p:cNvPr id="47513" name="Rectangle 24"/>
            <p:cNvSpPr>
              <a:spLocks noChangeArrowheads="1"/>
            </p:cNvSpPr>
            <p:nvPr/>
          </p:nvSpPr>
          <p:spPr bwMode="auto">
            <a:xfrm>
              <a:off x="510" y="1159"/>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700</a:t>
              </a:r>
              <a:endParaRPr lang="en-US" sz="900">
                <a:latin typeface="Helvetica" panose="020B0604020202020204" pitchFamily="34" charset="0"/>
                <a:ea typeface="ＭＳ Ｐゴシック" panose="020B0600070205080204" pitchFamily="34" charset="-128"/>
              </a:endParaRPr>
            </a:p>
          </p:txBody>
        </p:sp>
        <p:sp>
          <p:nvSpPr>
            <p:cNvPr id="47514" name="Rectangle 25"/>
            <p:cNvSpPr>
              <a:spLocks noChangeArrowheads="1"/>
            </p:cNvSpPr>
            <p:nvPr/>
          </p:nvSpPr>
          <p:spPr bwMode="auto">
            <a:xfrm>
              <a:off x="510" y="1039"/>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800</a:t>
              </a:r>
              <a:endParaRPr lang="en-US" sz="900">
                <a:latin typeface="Helvetica" panose="020B0604020202020204" pitchFamily="34" charset="0"/>
                <a:ea typeface="ＭＳ Ｐゴシック" panose="020B0600070205080204" pitchFamily="34" charset="-128"/>
              </a:endParaRPr>
            </a:p>
          </p:txBody>
        </p:sp>
        <p:sp>
          <p:nvSpPr>
            <p:cNvPr id="47515" name="Rectangle 26"/>
            <p:cNvSpPr>
              <a:spLocks noChangeArrowheads="1"/>
            </p:cNvSpPr>
            <p:nvPr/>
          </p:nvSpPr>
          <p:spPr bwMode="auto">
            <a:xfrm>
              <a:off x="510" y="919"/>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900</a:t>
              </a:r>
              <a:endParaRPr lang="en-US" sz="900">
                <a:latin typeface="Helvetica" panose="020B0604020202020204" pitchFamily="34" charset="0"/>
                <a:ea typeface="ＭＳ Ｐゴシック" panose="020B0600070205080204" pitchFamily="34" charset="-128"/>
              </a:endParaRPr>
            </a:p>
          </p:txBody>
        </p:sp>
        <p:sp>
          <p:nvSpPr>
            <p:cNvPr id="47516" name="Rectangle 27"/>
            <p:cNvSpPr>
              <a:spLocks noChangeArrowheads="1"/>
            </p:cNvSpPr>
            <p:nvPr/>
          </p:nvSpPr>
          <p:spPr bwMode="auto">
            <a:xfrm>
              <a:off x="449" y="799"/>
              <a:ext cx="21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1000</a:t>
              </a:r>
              <a:endParaRPr lang="en-US" sz="900">
                <a:latin typeface="Helvetica" panose="020B0604020202020204" pitchFamily="34" charset="0"/>
                <a:ea typeface="ＭＳ Ｐゴシック" panose="020B0600070205080204" pitchFamily="34" charset="-128"/>
              </a:endParaRPr>
            </a:p>
          </p:txBody>
        </p:sp>
        <p:sp>
          <p:nvSpPr>
            <p:cNvPr id="47517" name="Rectangle 28"/>
            <p:cNvSpPr>
              <a:spLocks noChangeArrowheads="1"/>
            </p:cNvSpPr>
            <p:nvPr/>
          </p:nvSpPr>
          <p:spPr bwMode="auto">
            <a:xfrm>
              <a:off x="449" y="679"/>
              <a:ext cx="2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1100</a:t>
              </a:r>
              <a:endParaRPr lang="en-US" sz="900">
                <a:latin typeface="Helvetica" panose="020B0604020202020204" pitchFamily="34" charset="0"/>
                <a:ea typeface="ＭＳ Ｐゴシック" panose="020B0600070205080204" pitchFamily="34" charset="-128"/>
              </a:endParaRPr>
            </a:p>
          </p:txBody>
        </p:sp>
        <p:sp>
          <p:nvSpPr>
            <p:cNvPr id="47518" name="Line 29"/>
            <p:cNvSpPr>
              <a:spLocks noChangeShapeType="1"/>
            </p:cNvSpPr>
            <p:nvPr/>
          </p:nvSpPr>
          <p:spPr bwMode="auto">
            <a:xfrm>
              <a:off x="738" y="2036"/>
              <a:ext cx="32"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47519" name="Group 30"/>
            <p:cNvGrpSpPr>
              <a:grpSpLocks/>
            </p:cNvGrpSpPr>
            <p:nvPr/>
          </p:nvGrpSpPr>
          <p:grpSpPr bwMode="auto">
            <a:xfrm>
              <a:off x="885" y="1985"/>
              <a:ext cx="1818" cy="235"/>
              <a:chOff x="2351" y="3293"/>
              <a:chExt cx="2005" cy="399"/>
            </a:xfrm>
          </p:grpSpPr>
          <p:sp>
            <p:nvSpPr>
              <p:cNvPr id="47625" name="Line 31"/>
              <p:cNvSpPr>
                <a:spLocks noChangeShapeType="1"/>
              </p:cNvSpPr>
              <p:nvPr/>
            </p:nvSpPr>
            <p:spPr bwMode="auto">
              <a:xfrm>
                <a:off x="2381" y="3383"/>
                <a:ext cx="1887"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26" name="Line 32"/>
              <p:cNvSpPr>
                <a:spLocks noChangeShapeType="1"/>
              </p:cNvSpPr>
              <p:nvPr/>
            </p:nvSpPr>
            <p:spPr bwMode="auto">
              <a:xfrm flipV="1">
                <a:off x="2381"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27" name="Line 33"/>
              <p:cNvSpPr>
                <a:spLocks noChangeShapeType="1"/>
              </p:cNvSpPr>
              <p:nvPr/>
            </p:nvSpPr>
            <p:spPr bwMode="auto">
              <a:xfrm flipV="1">
                <a:off x="2507"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28" name="Line 34"/>
              <p:cNvSpPr>
                <a:spLocks noChangeShapeType="1"/>
              </p:cNvSpPr>
              <p:nvPr/>
            </p:nvSpPr>
            <p:spPr bwMode="auto">
              <a:xfrm flipV="1">
                <a:off x="2632"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29" name="Line 35"/>
              <p:cNvSpPr>
                <a:spLocks noChangeShapeType="1"/>
              </p:cNvSpPr>
              <p:nvPr/>
            </p:nvSpPr>
            <p:spPr bwMode="auto">
              <a:xfrm flipV="1">
                <a:off x="2758"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0" name="Line 36"/>
              <p:cNvSpPr>
                <a:spLocks noChangeShapeType="1"/>
              </p:cNvSpPr>
              <p:nvPr/>
            </p:nvSpPr>
            <p:spPr bwMode="auto">
              <a:xfrm flipV="1">
                <a:off x="2884"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1" name="Line 37"/>
              <p:cNvSpPr>
                <a:spLocks noChangeShapeType="1"/>
              </p:cNvSpPr>
              <p:nvPr/>
            </p:nvSpPr>
            <p:spPr bwMode="auto">
              <a:xfrm flipV="1">
                <a:off x="3010"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2" name="Line 38"/>
              <p:cNvSpPr>
                <a:spLocks noChangeShapeType="1"/>
              </p:cNvSpPr>
              <p:nvPr/>
            </p:nvSpPr>
            <p:spPr bwMode="auto">
              <a:xfrm flipV="1">
                <a:off x="3136"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3" name="Line 39"/>
              <p:cNvSpPr>
                <a:spLocks noChangeShapeType="1"/>
              </p:cNvSpPr>
              <p:nvPr/>
            </p:nvSpPr>
            <p:spPr bwMode="auto">
              <a:xfrm flipV="1">
                <a:off x="3261"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4" name="Line 40"/>
              <p:cNvSpPr>
                <a:spLocks noChangeShapeType="1"/>
              </p:cNvSpPr>
              <p:nvPr/>
            </p:nvSpPr>
            <p:spPr bwMode="auto">
              <a:xfrm flipV="1">
                <a:off x="3387"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5" name="Line 41"/>
              <p:cNvSpPr>
                <a:spLocks noChangeShapeType="1"/>
              </p:cNvSpPr>
              <p:nvPr/>
            </p:nvSpPr>
            <p:spPr bwMode="auto">
              <a:xfrm flipV="1">
                <a:off x="3513"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6" name="Line 42"/>
              <p:cNvSpPr>
                <a:spLocks noChangeShapeType="1"/>
              </p:cNvSpPr>
              <p:nvPr/>
            </p:nvSpPr>
            <p:spPr bwMode="auto">
              <a:xfrm flipV="1">
                <a:off x="3639"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7" name="Line 43"/>
              <p:cNvSpPr>
                <a:spLocks noChangeShapeType="1"/>
              </p:cNvSpPr>
              <p:nvPr/>
            </p:nvSpPr>
            <p:spPr bwMode="auto">
              <a:xfrm flipV="1">
                <a:off x="3764"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8" name="Line 44"/>
              <p:cNvSpPr>
                <a:spLocks noChangeShapeType="1"/>
              </p:cNvSpPr>
              <p:nvPr/>
            </p:nvSpPr>
            <p:spPr bwMode="auto">
              <a:xfrm flipV="1">
                <a:off x="3890"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39" name="Line 45"/>
              <p:cNvSpPr>
                <a:spLocks noChangeShapeType="1"/>
              </p:cNvSpPr>
              <p:nvPr/>
            </p:nvSpPr>
            <p:spPr bwMode="auto">
              <a:xfrm flipV="1">
                <a:off x="4016"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40" name="Line 46"/>
              <p:cNvSpPr>
                <a:spLocks noChangeShapeType="1"/>
              </p:cNvSpPr>
              <p:nvPr/>
            </p:nvSpPr>
            <p:spPr bwMode="auto">
              <a:xfrm flipV="1">
                <a:off x="4142"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41" name="Line 47"/>
              <p:cNvSpPr>
                <a:spLocks noChangeShapeType="1"/>
              </p:cNvSpPr>
              <p:nvPr/>
            </p:nvSpPr>
            <p:spPr bwMode="auto">
              <a:xfrm flipV="1">
                <a:off x="4268" y="3383"/>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42" name="Line 48"/>
              <p:cNvSpPr>
                <a:spLocks noChangeShapeType="1"/>
              </p:cNvSpPr>
              <p:nvPr/>
            </p:nvSpPr>
            <p:spPr bwMode="auto">
              <a:xfrm>
                <a:off x="2632" y="3293"/>
                <a:ext cx="126" cy="6"/>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43" name="Rectangle 49"/>
              <p:cNvSpPr>
                <a:spLocks noChangeArrowheads="1"/>
              </p:cNvSpPr>
              <p:nvPr/>
            </p:nvSpPr>
            <p:spPr bwMode="auto">
              <a:xfrm>
                <a:off x="2351" y="3486"/>
                <a:ext cx="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644" name="Rectangle 50"/>
              <p:cNvSpPr>
                <a:spLocks noChangeArrowheads="1"/>
              </p:cNvSpPr>
              <p:nvPr/>
            </p:nvSpPr>
            <p:spPr bwMode="auto">
              <a:xfrm>
                <a:off x="2732" y="3486"/>
                <a:ext cx="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a:t>
                </a:r>
                <a:endParaRPr lang="en-US" sz="900">
                  <a:latin typeface="Helvetica" panose="020B0604020202020204" pitchFamily="34" charset="0"/>
                  <a:ea typeface="ＭＳ Ｐゴシック" panose="020B0600070205080204" pitchFamily="34" charset="-128"/>
                </a:endParaRPr>
              </a:p>
            </p:txBody>
          </p:sp>
          <p:sp>
            <p:nvSpPr>
              <p:cNvPr id="47645" name="Rectangle 51"/>
              <p:cNvSpPr>
                <a:spLocks noChangeArrowheads="1"/>
              </p:cNvSpPr>
              <p:nvPr/>
            </p:nvSpPr>
            <p:spPr bwMode="auto">
              <a:xfrm>
                <a:off x="3105" y="3486"/>
                <a:ext cx="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a:t>
                </a:r>
                <a:endParaRPr lang="en-US" sz="900">
                  <a:latin typeface="Helvetica" panose="020B0604020202020204" pitchFamily="34" charset="0"/>
                  <a:ea typeface="ＭＳ Ｐゴシック" panose="020B0600070205080204" pitchFamily="34" charset="-128"/>
                </a:endParaRPr>
              </a:p>
            </p:txBody>
          </p:sp>
          <p:sp>
            <p:nvSpPr>
              <p:cNvPr id="47646" name="Rectangle 52"/>
              <p:cNvSpPr>
                <a:spLocks noChangeArrowheads="1"/>
              </p:cNvSpPr>
              <p:nvPr/>
            </p:nvSpPr>
            <p:spPr bwMode="auto">
              <a:xfrm>
                <a:off x="3482" y="3486"/>
                <a:ext cx="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a:t>
                </a:r>
                <a:endParaRPr lang="en-US" sz="900">
                  <a:latin typeface="Helvetica" panose="020B0604020202020204" pitchFamily="34" charset="0"/>
                  <a:ea typeface="ＭＳ Ｐゴシック" panose="020B0600070205080204" pitchFamily="34" charset="-128"/>
                </a:endParaRPr>
              </a:p>
            </p:txBody>
          </p:sp>
          <p:sp>
            <p:nvSpPr>
              <p:cNvPr id="47647" name="Rectangle 53"/>
              <p:cNvSpPr>
                <a:spLocks noChangeArrowheads="1"/>
              </p:cNvSpPr>
              <p:nvPr/>
            </p:nvSpPr>
            <p:spPr bwMode="auto">
              <a:xfrm>
                <a:off x="3861" y="3486"/>
                <a:ext cx="60"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4</a:t>
                </a:r>
                <a:endParaRPr lang="en-US" sz="900">
                  <a:latin typeface="Helvetica" panose="020B0604020202020204" pitchFamily="34" charset="0"/>
                  <a:ea typeface="ＭＳ Ｐゴシック" panose="020B0600070205080204" pitchFamily="34" charset="-128"/>
                </a:endParaRPr>
              </a:p>
            </p:txBody>
          </p:sp>
          <p:sp>
            <p:nvSpPr>
              <p:cNvPr id="47648" name="Rectangle 54"/>
              <p:cNvSpPr>
                <a:spLocks noChangeArrowheads="1"/>
              </p:cNvSpPr>
              <p:nvPr/>
            </p:nvSpPr>
            <p:spPr bwMode="auto">
              <a:xfrm>
                <a:off x="4159" y="3486"/>
                <a:ext cx="19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5 hr</a:t>
                </a:r>
                <a:endParaRPr lang="en-US" sz="900">
                  <a:latin typeface="Helvetica" panose="020B0604020202020204" pitchFamily="34" charset="0"/>
                  <a:ea typeface="ＭＳ Ｐゴシック" panose="020B0600070205080204" pitchFamily="34" charset="-128"/>
                </a:endParaRPr>
              </a:p>
            </p:txBody>
          </p:sp>
        </p:grpSp>
        <p:sp>
          <p:nvSpPr>
            <p:cNvPr id="47520" name="Rectangle 55"/>
            <p:cNvSpPr>
              <a:spLocks noChangeArrowheads="1"/>
            </p:cNvSpPr>
            <p:nvPr/>
          </p:nvSpPr>
          <p:spPr bwMode="auto">
            <a:xfrm>
              <a:off x="807" y="2249"/>
              <a:ext cx="174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dirty="0" err="1">
                  <a:solidFill>
                    <a:srgbClr val="FFFFFF"/>
                  </a:solidFill>
                  <a:latin typeface="Helvetica" panose="020B0604020202020204" pitchFamily="34" charset="0"/>
                  <a:ea typeface="ＭＳ Ｐゴシック" panose="020B0600070205080204" pitchFamily="34" charset="-128"/>
                </a:rPr>
                <a:t>Thời</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gian</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sau</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khi</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dùng</a:t>
              </a:r>
              <a:r>
                <a:rPr lang="en-US" sz="900" b="1" dirty="0">
                  <a:solidFill>
                    <a:srgbClr val="FFFFFF"/>
                  </a:solidFill>
                  <a:latin typeface="Helvetica" panose="020B0604020202020204" pitchFamily="34" charset="0"/>
                  <a:ea typeface="ＭＳ Ｐゴシック" panose="020B0600070205080204" pitchFamily="34" charset="-128"/>
                </a:rPr>
                <a:t> Amphetamine</a:t>
              </a:r>
              <a:endParaRPr lang="en-US" sz="900" dirty="0">
                <a:latin typeface="Helvetica" panose="020B0604020202020204" pitchFamily="34" charset="0"/>
                <a:ea typeface="ＭＳ Ｐゴシック" panose="020B0600070205080204" pitchFamily="34" charset="-128"/>
              </a:endParaRPr>
            </a:p>
          </p:txBody>
        </p:sp>
        <p:sp>
          <p:nvSpPr>
            <p:cNvPr id="47521" name="Rectangle 56"/>
            <p:cNvSpPr>
              <a:spLocks noChangeArrowheads="1"/>
            </p:cNvSpPr>
            <p:nvPr/>
          </p:nvSpPr>
          <p:spPr bwMode="auto">
            <a:xfrm rot="16200000">
              <a:off x="-146" y="1189"/>
              <a:ext cx="922"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 of Basal Release</a:t>
              </a:r>
              <a:endParaRPr lang="en-US" sz="900">
                <a:latin typeface="Helvetica" panose="020B0604020202020204" pitchFamily="34" charset="0"/>
                <a:ea typeface="ＭＳ Ｐゴシック" panose="020B0600070205080204" pitchFamily="34" charset="-128"/>
              </a:endParaRPr>
            </a:p>
          </p:txBody>
        </p:sp>
        <p:sp>
          <p:nvSpPr>
            <p:cNvPr id="47522" name="Line 57"/>
            <p:cNvSpPr>
              <a:spLocks noChangeShapeType="1"/>
            </p:cNvSpPr>
            <p:nvPr/>
          </p:nvSpPr>
          <p:spPr bwMode="auto">
            <a:xfrm flipV="1">
              <a:off x="913" y="1415"/>
              <a:ext cx="113" cy="50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23" name="Line 58"/>
            <p:cNvSpPr>
              <a:spLocks noChangeShapeType="1"/>
            </p:cNvSpPr>
            <p:nvPr/>
          </p:nvSpPr>
          <p:spPr bwMode="auto">
            <a:xfrm flipV="1">
              <a:off x="921" y="1908"/>
              <a:ext cx="114" cy="8"/>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24" name="Line 59"/>
            <p:cNvSpPr>
              <a:spLocks noChangeShapeType="1"/>
            </p:cNvSpPr>
            <p:nvPr/>
          </p:nvSpPr>
          <p:spPr bwMode="auto">
            <a:xfrm>
              <a:off x="921" y="1916"/>
              <a:ext cx="114" cy="1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25" name="Oval 60"/>
            <p:cNvSpPr>
              <a:spLocks noChangeArrowheads="1"/>
            </p:cNvSpPr>
            <p:nvPr/>
          </p:nvSpPr>
          <p:spPr bwMode="auto">
            <a:xfrm>
              <a:off x="882" y="1891"/>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26" name="Rectangle 61"/>
            <p:cNvSpPr>
              <a:spLocks noChangeArrowheads="1"/>
            </p:cNvSpPr>
            <p:nvPr/>
          </p:nvSpPr>
          <p:spPr bwMode="auto">
            <a:xfrm>
              <a:off x="882" y="1891"/>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27" name="Freeform 62"/>
            <p:cNvSpPr>
              <a:spLocks/>
            </p:cNvSpPr>
            <p:nvPr/>
          </p:nvSpPr>
          <p:spPr bwMode="auto">
            <a:xfrm>
              <a:off x="882" y="1891"/>
              <a:ext cx="77" cy="50"/>
            </a:xfrm>
            <a:custGeom>
              <a:avLst/>
              <a:gdLst>
                <a:gd name="T0" fmla="*/ 36 w 84"/>
                <a:gd name="T1" fmla="*/ 0 h 84"/>
                <a:gd name="T2" fmla="*/ 71 w 84"/>
                <a:gd name="T3" fmla="*/ 30 h 84"/>
                <a:gd name="T4" fmla="*/ 0 w 84"/>
                <a:gd name="T5" fmla="*/ 30 h 84"/>
                <a:gd name="T6" fmla="*/ 36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28" name="Line 63"/>
            <p:cNvSpPr>
              <a:spLocks noChangeShapeType="1"/>
            </p:cNvSpPr>
            <p:nvPr/>
          </p:nvSpPr>
          <p:spPr bwMode="auto">
            <a:xfrm flipV="1">
              <a:off x="1026" y="838"/>
              <a:ext cx="114" cy="57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29" name="Line 64"/>
            <p:cNvSpPr>
              <a:spLocks noChangeShapeType="1"/>
            </p:cNvSpPr>
            <p:nvPr/>
          </p:nvSpPr>
          <p:spPr bwMode="auto">
            <a:xfrm>
              <a:off x="1140" y="838"/>
              <a:ext cx="115" cy="40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0" name="Line 65"/>
            <p:cNvSpPr>
              <a:spLocks noChangeShapeType="1"/>
            </p:cNvSpPr>
            <p:nvPr/>
          </p:nvSpPr>
          <p:spPr bwMode="auto">
            <a:xfrm>
              <a:off x="1255" y="1244"/>
              <a:ext cx="114" cy="252"/>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1" name="Line 66"/>
            <p:cNvSpPr>
              <a:spLocks noChangeShapeType="1"/>
            </p:cNvSpPr>
            <p:nvPr/>
          </p:nvSpPr>
          <p:spPr bwMode="auto">
            <a:xfrm>
              <a:off x="1369" y="1496"/>
              <a:ext cx="114" cy="6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2" name="Line 67"/>
            <p:cNvSpPr>
              <a:spLocks noChangeShapeType="1"/>
            </p:cNvSpPr>
            <p:nvPr/>
          </p:nvSpPr>
          <p:spPr bwMode="auto">
            <a:xfrm>
              <a:off x="1483" y="1556"/>
              <a:ext cx="114" cy="3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3" name="Line 68"/>
            <p:cNvSpPr>
              <a:spLocks noChangeShapeType="1"/>
            </p:cNvSpPr>
            <p:nvPr/>
          </p:nvSpPr>
          <p:spPr bwMode="auto">
            <a:xfrm>
              <a:off x="1597" y="1594"/>
              <a:ext cx="114" cy="3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4" name="Line 69"/>
            <p:cNvSpPr>
              <a:spLocks noChangeShapeType="1"/>
            </p:cNvSpPr>
            <p:nvPr/>
          </p:nvSpPr>
          <p:spPr bwMode="auto">
            <a:xfrm>
              <a:off x="1711" y="1629"/>
              <a:ext cx="114" cy="3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5" name="Line 70"/>
            <p:cNvSpPr>
              <a:spLocks noChangeShapeType="1"/>
            </p:cNvSpPr>
            <p:nvPr/>
          </p:nvSpPr>
          <p:spPr bwMode="auto">
            <a:xfrm>
              <a:off x="1825" y="1665"/>
              <a:ext cx="114" cy="3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6" name="Line 71"/>
            <p:cNvSpPr>
              <a:spLocks noChangeShapeType="1"/>
            </p:cNvSpPr>
            <p:nvPr/>
          </p:nvSpPr>
          <p:spPr bwMode="auto">
            <a:xfrm>
              <a:off x="1939" y="1700"/>
              <a:ext cx="114" cy="5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7" name="Line 72"/>
            <p:cNvSpPr>
              <a:spLocks noChangeShapeType="1"/>
            </p:cNvSpPr>
            <p:nvPr/>
          </p:nvSpPr>
          <p:spPr bwMode="auto">
            <a:xfrm>
              <a:off x="2053" y="1754"/>
              <a:ext cx="114" cy="1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8" name="Line 73"/>
            <p:cNvSpPr>
              <a:spLocks noChangeShapeType="1"/>
            </p:cNvSpPr>
            <p:nvPr/>
          </p:nvSpPr>
          <p:spPr bwMode="auto">
            <a:xfrm>
              <a:off x="2167" y="1771"/>
              <a:ext cx="114" cy="1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39" name="Line 74"/>
            <p:cNvSpPr>
              <a:spLocks noChangeShapeType="1"/>
            </p:cNvSpPr>
            <p:nvPr/>
          </p:nvSpPr>
          <p:spPr bwMode="auto">
            <a:xfrm>
              <a:off x="2281" y="1785"/>
              <a:ext cx="115" cy="2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0" name="Line 75"/>
            <p:cNvSpPr>
              <a:spLocks noChangeShapeType="1"/>
            </p:cNvSpPr>
            <p:nvPr/>
          </p:nvSpPr>
          <p:spPr bwMode="auto">
            <a:xfrm>
              <a:off x="2396" y="1810"/>
              <a:ext cx="113" cy="1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1" name="Line 76"/>
            <p:cNvSpPr>
              <a:spLocks noChangeShapeType="1"/>
            </p:cNvSpPr>
            <p:nvPr/>
          </p:nvSpPr>
          <p:spPr bwMode="auto">
            <a:xfrm>
              <a:off x="2509" y="1828"/>
              <a:ext cx="116" cy="2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2" name="Line 77"/>
            <p:cNvSpPr>
              <a:spLocks noChangeShapeType="1"/>
            </p:cNvSpPr>
            <p:nvPr/>
          </p:nvSpPr>
          <p:spPr bwMode="auto">
            <a:xfrm>
              <a:off x="1026" y="1908"/>
              <a:ext cx="114" cy="8"/>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3" name="Line 78"/>
            <p:cNvSpPr>
              <a:spLocks noChangeShapeType="1"/>
            </p:cNvSpPr>
            <p:nvPr/>
          </p:nvSpPr>
          <p:spPr bwMode="auto">
            <a:xfrm>
              <a:off x="1140" y="1916"/>
              <a:ext cx="115"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4" name="Line 79"/>
            <p:cNvSpPr>
              <a:spLocks noChangeShapeType="1"/>
            </p:cNvSpPr>
            <p:nvPr/>
          </p:nvSpPr>
          <p:spPr bwMode="auto">
            <a:xfrm>
              <a:off x="1255" y="1920"/>
              <a:ext cx="114" cy="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5" name="Line 80"/>
            <p:cNvSpPr>
              <a:spLocks noChangeShapeType="1"/>
            </p:cNvSpPr>
            <p:nvPr/>
          </p:nvSpPr>
          <p:spPr bwMode="auto">
            <a:xfrm>
              <a:off x="1369" y="1926"/>
              <a:ext cx="114"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6" name="Line 81"/>
            <p:cNvSpPr>
              <a:spLocks noChangeShapeType="1"/>
            </p:cNvSpPr>
            <p:nvPr/>
          </p:nvSpPr>
          <p:spPr bwMode="auto">
            <a:xfrm flipV="1">
              <a:off x="1483" y="1916"/>
              <a:ext cx="114" cy="1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7" name="Line 82"/>
            <p:cNvSpPr>
              <a:spLocks noChangeShapeType="1"/>
            </p:cNvSpPr>
            <p:nvPr/>
          </p:nvSpPr>
          <p:spPr bwMode="auto">
            <a:xfrm flipV="1">
              <a:off x="1597" y="1905"/>
              <a:ext cx="114" cy="1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8" name="Line 83"/>
            <p:cNvSpPr>
              <a:spLocks noChangeShapeType="1"/>
            </p:cNvSpPr>
            <p:nvPr/>
          </p:nvSpPr>
          <p:spPr bwMode="auto">
            <a:xfrm flipV="1">
              <a:off x="1711" y="1895"/>
              <a:ext cx="114" cy="1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49" name="Line 84"/>
            <p:cNvSpPr>
              <a:spLocks noChangeShapeType="1"/>
            </p:cNvSpPr>
            <p:nvPr/>
          </p:nvSpPr>
          <p:spPr bwMode="auto">
            <a:xfrm flipV="1">
              <a:off x="1825" y="1887"/>
              <a:ext cx="114" cy="8"/>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0" name="Line 85"/>
            <p:cNvSpPr>
              <a:spLocks noChangeShapeType="1"/>
            </p:cNvSpPr>
            <p:nvPr/>
          </p:nvSpPr>
          <p:spPr bwMode="auto">
            <a:xfrm>
              <a:off x="1939" y="1887"/>
              <a:ext cx="114"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1" name="Line 86"/>
            <p:cNvSpPr>
              <a:spLocks noChangeShapeType="1"/>
            </p:cNvSpPr>
            <p:nvPr/>
          </p:nvSpPr>
          <p:spPr bwMode="auto">
            <a:xfrm>
              <a:off x="2053" y="1891"/>
              <a:ext cx="114"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2" name="Line 87"/>
            <p:cNvSpPr>
              <a:spLocks noChangeShapeType="1"/>
            </p:cNvSpPr>
            <p:nvPr/>
          </p:nvSpPr>
          <p:spPr bwMode="auto">
            <a:xfrm>
              <a:off x="2167" y="1891"/>
              <a:ext cx="114"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3" name="Line 88"/>
            <p:cNvSpPr>
              <a:spLocks noChangeShapeType="1"/>
            </p:cNvSpPr>
            <p:nvPr/>
          </p:nvSpPr>
          <p:spPr bwMode="auto">
            <a:xfrm>
              <a:off x="2281" y="1891"/>
              <a:ext cx="115"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4" name="Line 89"/>
            <p:cNvSpPr>
              <a:spLocks noChangeShapeType="1"/>
            </p:cNvSpPr>
            <p:nvPr/>
          </p:nvSpPr>
          <p:spPr bwMode="auto">
            <a:xfrm>
              <a:off x="2396" y="1895"/>
              <a:ext cx="113" cy="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5" name="Line 90"/>
            <p:cNvSpPr>
              <a:spLocks noChangeShapeType="1"/>
            </p:cNvSpPr>
            <p:nvPr/>
          </p:nvSpPr>
          <p:spPr bwMode="auto">
            <a:xfrm>
              <a:off x="2509" y="1895"/>
              <a:ext cx="116" cy="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6" name="Line 91"/>
            <p:cNvSpPr>
              <a:spLocks noChangeShapeType="1"/>
            </p:cNvSpPr>
            <p:nvPr/>
          </p:nvSpPr>
          <p:spPr bwMode="auto">
            <a:xfrm>
              <a:off x="1026" y="1926"/>
              <a:ext cx="114" cy="5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7" name="Line 92"/>
            <p:cNvSpPr>
              <a:spLocks noChangeShapeType="1"/>
            </p:cNvSpPr>
            <p:nvPr/>
          </p:nvSpPr>
          <p:spPr bwMode="auto">
            <a:xfrm flipV="1">
              <a:off x="1255" y="1976"/>
              <a:ext cx="114" cy="1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8" name="Line 93"/>
            <p:cNvSpPr>
              <a:spLocks noChangeShapeType="1"/>
            </p:cNvSpPr>
            <p:nvPr/>
          </p:nvSpPr>
          <p:spPr bwMode="auto">
            <a:xfrm>
              <a:off x="1369" y="1976"/>
              <a:ext cx="114"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59" name="Line 94"/>
            <p:cNvSpPr>
              <a:spLocks noChangeShapeType="1"/>
            </p:cNvSpPr>
            <p:nvPr/>
          </p:nvSpPr>
          <p:spPr bwMode="auto">
            <a:xfrm flipV="1">
              <a:off x="1483" y="1966"/>
              <a:ext cx="114" cy="1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0" name="Line 95"/>
            <p:cNvSpPr>
              <a:spLocks noChangeShapeType="1"/>
            </p:cNvSpPr>
            <p:nvPr/>
          </p:nvSpPr>
          <p:spPr bwMode="auto">
            <a:xfrm flipV="1">
              <a:off x="1597" y="1947"/>
              <a:ext cx="114" cy="19"/>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1" name="Line 96"/>
            <p:cNvSpPr>
              <a:spLocks noChangeShapeType="1"/>
            </p:cNvSpPr>
            <p:nvPr/>
          </p:nvSpPr>
          <p:spPr bwMode="auto">
            <a:xfrm flipV="1">
              <a:off x="1711" y="1941"/>
              <a:ext cx="114" cy="6"/>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2" name="Line 97"/>
            <p:cNvSpPr>
              <a:spLocks noChangeShapeType="1"/>
            </p:cNvSpPr>
            <p:nvPr/>
          </p:nvSpPr>
          <p:spPr bwMode="auto">
            <a:xfrm flipV="1">
              <a:off x="1825" y="1923"/>
              <a:ext cx="114" cy="18"/>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3" name="Line 98"/>
            <p:cNvSpPr>
              <a:spLocks noChangeShapeType="1"/>
            </p:cNvSpPr>
            <p:nvPr/>
          </p:nvSpPr>
          <p:spPr bwMode="auto">
            <a:xfrm flipV="1">
              <a:off x="1939" y="1920"/>
              <a:ext cx="114" cy="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4" name="Line 99"/>
            <p:cNvSpPr>
              <a:spLocks noChangeShapeType="1"/>
            </p:cNvSpPr>
            <p:nvPr/>
          </p:nvSpPr>
          <p:spPr bwMode="auto">
            <a:xfrm>
              <a:off x="2053" y="1920"/>
              <a:ext cx="114"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5" name="Line 100"/>
            <p:cNvSpPr>
              <a:spLocks noChangeShapeType="1"/>
            </p:cNvSpPr>
            <p:nvPr/>
          </p:nvSpPr>
          <p:spPr bwMode="auto">
            <a:xfrm>
              <a:off x="2167" y="1920"/>
              <a:ext cx="114"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6" name="Line 101"/>
            <p:cNvSpPr>
              <a:spLocks noChangeShapeType="1"/>
            </p:cNvSpPr>
            <p:nvPr/>
          </p:nvSpPr>
          <p:spPr bwMode="auto">
            <a:xfrm>
              <a:off x="2281" y="1920"/>
              <a:ext cx="115"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7" name="Line 102"/>
            <p:cNvSpPr>
              <a:spLocks noChangeShapeType="1"/>
            </p:cNvSpPr>
            <p:nvPr/>
          </p:nvSpPr>
          <p:spPr bwMode="auto">
            <a:xfrm>
              <a:off x="2396" y="1920"/>
              <a:ext cx="113"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8" name="Line 103"/>
            <p:cNvSpPr>
              <a:spLocks noChangeShapeType="1"/>
            </p:cNvSpPr>
            <p:nvPr/>
          </p:nvSpPr>
          <p:spPr bwMode="auto">
            <a:xfrm>
              <a:off x="2509" y="1920"/>
              <a:ext cx="116"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569" name="Oval 104"/>
            <p:cNvSpPr>
              <a:spLocks noChangeArrowheads="1"/>
            </p:cNvSpPr>
            <p:nvPr/>
          </p:nvSpPr>
          <p:spPr bwMode="auto">
            <a:xfrm>
              <a:off x="988" y="1390"/>
              <a:ext cx="70"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0" name="Oval 105"/>
            <p:cNvSpPr>
              <a:spLocks noChangeArrowheads="1"/>
            </p:cNvSpPr>
            <p:nvPr/>
          </p:nvSpPr>
          <p:spPr bwMode="auto">
            <a:xfrm>
              <a:off x="1102" y="813"/>
              <a:ext cx="70"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1" name="Oval 106"/>
            <p:cNvSpPr>
              <a:spLocks noChangeArrowheads="1"/>
            </p:cNvSpPr>
            <p:nvPr/>
          </p:nvSpPr>
          <p:spPr bwMode="auto">
            <a:xfrm>
              <a:off x="1217" y="1219"/>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2" name="Oval 107"/>
            <p:cNvSpPr>
              <a:spLocks noChangeArrowheads="1"/>
            </p:cNvSpPr>
            <p:nvPr/>
          </p:nvSpPr>
          <p:spPr bwMode="auto">
            <a:xfrm>
              <a:off x="1330" y="1471"/>
              <a:ext cx="72"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3" name="Oval 108"/>
            <p:cNvSpPr>
              <a:spLocks noChangeArrowheads="1"/>
            </p:cNvSpPr>
            <p:nvPr/>
          </p:nvSpPr>
          <p:spPr bwMode="auto">
            <a:xfrm>
              <a:off x="1445" y="1531"/>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4" name="Oval 109"/>
            <p:cNvSpPr>
              <a:spLocks noChangeArrowheads="1"/>
            </p:cNvSpPr>
            <p:nvPr/>
          </p:nvSpPr>
          <p:spPr bwMode="auto">
            <a:xfrm>
              <a:off x="1559" y="1569"/>
              <a:ext cx="70"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5" name="Oval 110"/>
            <p:cNvSpPr>
              <a:spLocks noChangeArrowheads="1"/>
            </p:cNvSpPr>
            <p:nvPr/>
          </p:nvSpPr>
          <p:spPr bwMode="auto">
            <a:xfrm>
              <a:off x="1673" y="1605"/>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6" name="Oval 111"/>
            <p:cNvSpPr>
              <a:spLocks noChangeArrowheads="1"/>
            </p:cNvSpPr>
            <p:nvPr/>
          </p:nvSpPr>
          <p:spPr bwMode="auto">
            <a:xfrm>
              <a:off x="1787" y="1640"/>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7" name="Oval 112"/>
            <p:cNvSpPr>
              <a:spLocks noChangeArrowheads="1"/>
            </p:cNvSpPr>
            <p:nvPr/>
          </p:nvSpPr>
          <p:spPr bwMode="auto">
            <a:xfrm>
              <a:off x="1901" y="1675"/>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8" name="Oval 113"/>
            <p:cNvSpPr>
              <a:spLocks noChangeArrowheads="1"/>
            </p:cNvSpPr>
            <p:nvPr/>
          </p:nvSpPr>
          <p:spPr bwMode="auto">
            <a:xfrm>
              <a:off x="2015" y="1729"/>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79" name="Oval 114"/>
            <p:cNvSpPr>
              <a:spLocks noChangeArrowheads="1"/>
            </p:cNvSpPr>
            <p:nvPr/>
          </p:nvSpPr>
          <p:spPr bwMode="auto">
            <a:xfrm>
              <a:off x="2130" y="1746"/>
              <a:ext cx="70"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0" name="Oval 115"/>
            <p:cNvSpPr>
              <a:spLocks noChangeArrowheads="1"/>
            </p:cNvSpPr>
            <p:nvPr/>
          </p:nvSpPr>
          <p:spPr bwMode="auto">
            <a:xfrm>
              <a:off x="2243" y="1761"/>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1" name="Oval 116"/>
            <p:cNvSpPr>
              <a:spLocks noChangeArrowheads="1"/>
            </p:cNvSpPr>
            <p:nvPr/>
          </p:nvSpPr>
          <p:spPr bwMode="auto">
            <a:xfrm>
              <a:off x="2357" y="1785"/>
              <a:ext cx="71"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2" name="Oval 117"/>
            <p:cNvSpPr>
              <a:spLocks noChangeArrowheads="1"/>
            </p:cNvSpPr>
            <p:nvPr/>
          </p:nvSpPr>
          <p:spPr bwMode="auto">
            <a:xfrm>
              <a:off x="2473" y="1803"/>
              <a:ext cx="69"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3" name="Oval 118"/>
            <p:cNvSpPr>
              <a:spLocks noChangeArrowheads="1"/>
            </p:cNvSpPr>
            <p:nvPr/>
          </p:nvSpPr>
          <p:spPr bwMode="auto">
            <a:xfrm>
              <a:off x="2587" y="1831"/>
              <a:ext cx="70" cy="46"/>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4" name="Rectangle 119"/>
            <p:cNvSpPr>
              <a:spLocks noChangeArrowheads="1"/>
            </p:cNvSpPr>
            <p:nvPr/>
          </p:nvSpPr>
          <p:spPr bwMode="auto">
            <a:xfrm>
              <a:off x="988" y="1884"/>
              <a:ext cx="70"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5" name="Rectangle 120"/>
            <p:cNvSpPr>
              <a:spLocks noChangeArrowheads="1"/>
            </p:cNvSpPr>
            <p:nvPr/>
          </p:nvSpPr>
          <p:spPr bwMode="auto">
            <a:xfrm>
              <a:off x="1102" y="1891"/>
              <a:ext cx="70"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6" name="Rectangle 121"/>
            <p:cNvSpPr>
              <a:spLocks noChangeArrowheads="1"/>
            </p:cNvSpPr>
            <p:nvPr/>
          </p:nvSpPr>
          <p:spPr bwMode="auto">
            <a:xfrm>
              <a:off x="1217" y="1895"/>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7" name="Rectangle 122"/>
            <p:cNvSpPr>
              <a:spLocks noChangeArrowheads="1"/>
            </p:cNvSpPr>
            <p:nvPr/>
          </p:nvSpPr>
          <p:spPr bwMode="auto">
            <a:xfrm>
              <a:off x="1330" y="1902"/>
              <a:ext cx="72"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8" name="Rectangle 123"/>
            <p:cNvSpPr>
              <a:spLocks noChangeArrowheads="1"/>
            </p:cNvSpPr>
            <p:nvPr/>
          </p:nvSpPr>
          <p:spPr bwMode="auto">
            <a:xfrm>
              <a:off x="1445" y="1905"/>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89" name="Rectangle 124"/>
            <p:cNvSpPr>
              <a:spLocks noChangeArrowheads="1"/>
            </p:cNvSpPr>
            <p:nvPr/>
          </p:nvSpPr>
          <p:spPr bwMode="auto">
            <a:xfrm>
              <a:off x="1559" y="1891"/>
              <a:ext cx="70"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0" name="Rectangle 125"/>
            <p:cNvSpPr>
              <a:spLocks noChangeArrowheads="1"/>
            </p:cNvSpPr>
            <p:nvPr/>
          </p:nvSpPr>
          <p:spPr bwMode="auto">
            <a:xfrm>
              <a:off x="1673" y="1880"/>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1" name="Rectangle 126"/>
            <p:cNvSpPr>
              <a:spLocks noChangeArrowheads="1"/>
            </p:cNvSpPr>
            <p:nvPr/>
          </p:nvSpPr>
          <p:spPr bwMode="auto">
            <a:xfrm>
              <a:off x="1787" y="1870"/>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2" name="Rectangle 127"/>
            <p:cNvSpPr>
              <a:spLocks noChangeArrowheads="1"/>
            </p:cNvSpPr>
            <p:nvPr/>
          </p:nvSpPr>
          <p:spPr bwMode="auto">
            <a:xfrm>
              <a:off x="1901" y="1862"/>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3" name="Rectangle 128"/>
            <p:cNvSpPr>
              <a:spLocks noChangeArrowheads="1"/>
            </p:cNvSpPr>
            <p:nvPr/>
          </p:nvSpPr>
          <p:spPr bwMode="auto">
            <a:xfrm>
              <a:off x="2015" y="1866"/>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4" name="Rectangle 129"/>
            <p:cNvSpPr>
              <a:spLocks noChangeArrowheads="1"/>
            </p:cNvSpPr>
            <p:nvPr/>
          </p:nvSpPr>
          <p:spPr bwMode="auto">
            <a:xfrm>
              <a:off x="2130" y="1866"/>
              <a:ext cx="70"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5" name="Rectangle 130"/>
            <p:cNvSpPr>
              <a:spLocks noChangeArrowheads="1"/>
            </p:cNvSpPr>
            <p:nvPr/>
          </p:nvSpPr>
          <p:spPr bwMode="auto">
            <a:xfrm>
              <a:off x="2243" y="1866"/>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6" name="Rectangle 131"/>
            <p:cNvSpPr>
              <a:spLocks noChangeArrowheads="1"/>
            </p:cNvSpPr>
            <p:nvPr/>
          </p:nvSpPr>
          <p:spPr bwMode="auto">
            <a:xfrm>
              <a:off x="2357" y="1870"/>
              <a:ext cx="71"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7" name="Rectangle 132"/>
            <p:cNvSpPr>
              <a:spLocks noChangeArrowheads="1"/>
            </p:cNvSpPr>
            <p:nvPr/>
          </p:nvSpPr>
          <p:spPr bwMode="auto">
            <a:xfrm>
              <a:off x="2473" y="1870"/>
              <a:ext cx="69"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8" name="Rectangle 133"/>
            <p:cNvSpPr>
              <a:spLocks noChangeArrowheads="1"/>
            </p:cNvSpPr>
            <p:nvPr/>
          </p:nvSpPr>
          <p:spPr bwMode="auto">
            <a:xfrm>
              <a:off x="2587" y="1870"/>
              <a:ext cx="70" cy="46"/>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599" name="Freeform 134"/>
            <p:cNvSpPr>
              <a:spLocks/>
            </p:cNvSpPr>
            <p:nvPr/>
          </p:nvSpPr>
          <p:spPr bwMode="auto">
            <a:xfrm>
              <a:off x="988" y="1902"/>
              <a:ext cx="77" cy="49"/>
            </a:xfrm>
            <a:custGeom>
              <a:avLst/>
              <a:gdLst>
                <a:gd name="T0" fmla="*/ 36 w 84"/>
                <a:gd name="T1" fmla="*/ 0 h 84"/>
                <a:gd name="T2" fmla="*/ 71 w 84"/>
                <a:gd name="T3" fmla="*/ 29 h 84"/>
                <a:gd name="T4" fmla="*/ 0 w 84"/>
                <a:gd name="T5" fmla="*/ 29 h 84"/>
                <a:gd name="T6" fmla="*/ 36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0" name="Freeform 135"/>
            <p:cNvSpPr>
              <a:spLocks/>
            </p:cNvSpPr>
            <p:nvPr/>
          </p:nvSpPr>
          <p:spPr bwMode="auto">
            <a:xfrm>
              <a:off x="1102" y="1958"/>
              <a:ext cx="76" cy="50"/>
            </a:xfrm>
            <a:custGeom>
              <a:avLst/>
              <a:gdLst>
                <a:gd name="T0" fmla="*/ 34 w 84"/>
                <a:gd name="T1" fmla="*/ 0 h 84"/>
                <a:gd name="T2" fmla="*/ 69 w 84"/>
                <a:gd name="T3" fmla="*/ 30 h 84"/>
                <a:gd name="T4" fmla="*/ 0 w 84"/>
                <a:gd name="T5" fmla="*/ 30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1" name="Freeform 136"/>
            <p:cNvSpPr>
              <a:spLocks/>
            </p:cNvSpPr>
            <p:nvPr/>
          </p:nvSpPr>
          <p:spPr bwMode="auto">
            <a:xfrm>
              <a:off x="1217" y="1962"/>
              <a:ext cx="75" cy="50"/>
            </a:xfrm>
            <a:custGeom>
              <a:avLst/>
              <a:gdLst>
                <a:gd name="T0" fmla="*/ 34 w 84"/>
                <a:gd name="T1" fmla="*/ 0 h 84"/>
                <a:gd name="T2" fmla="*/ 67 w 84"/>
                <a:gd name="T3" fmla="*/ 30 h 84"/>
                <a:gd name="T4" fmla="*/ 0 w 84"/>
                <a:gd name="T5" fmla="*/ 30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2" name="Freeform 137"/>
            <p:cNvSpPr>
              <a:spLocks/>
            </p:cNvSpPr>
            <p:nvPr/>
          </p:nvSpPr>
          <p:spPr bwMode="auto">
            <a:xfrm>
              <a:off x="1330" y="1951"/>
              <a:ext cx="77" cy="50"/>
            </a:xfrm>
            <a:custGeom>
              <a:avLst/>
              <a:gdLst>
                <a:gd name="T0" fmla="*/ 36 w 84"/>
                <a:gd name="T1" fmla="*/ 0 h 84"/>
                <a:gd name="T2" fmla="*/ 71 w 84"/>
                <a:gd name="T3" fmla="*/ 30 h 84"/>
                <a:gd name="T4" fmla="*/ 0 w 84"/>
                <a:gd name="T5" fmla="*/ 30 h 84"/>
                <a:gd name="T6" fmla="*/ 36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3" name="Freeform 138"/>
            <p:cNvSpPr>
              <a:spLocks/>
            </p:cNvSpPr>
            <p:nvPr/>
          </p:nvSpPr>
          <p:spPr bwMode="auto">
            <a:xfrm>
              <a:off x="1445" y="1951"/>
              <a:ext cx="76" cy="50"/>
            </a:xfrm>
            <a:custGeom>
              <a:avLst/>
              <a:gdLst>
                <a:gd name="T0" fmla="*/ 34 w 84"/>
                <a:gd name="T1" fmla="*/ 0 h 84"/>
                <a:gd name="T2" fmla="*/ 69 w 84"/>
                <a:gd name="T3" fmla="*/ 30 h 84"/>
                <a:gd name="T4" fmla="*/ 0 w 84"/>
                <a:gd name="T5" fmla="*/ 30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4" name="Freeform 139"/>
            <p:cNvSpPr>
              <a:spLocks/>
            </p:cNvSpPr>
            <p:nvPr/>
          </p:nvSpPr>
          <p:spPr bwMode="auto">
            <a:xfrm>
              <a:off x="1559" y="1941"/>
              <a:ext cx="76" cy="49"/>
            </a:xfrm>
            <a:custGeom>
              <a:avLst/>
              <a:gdLst>
                <a:gd name="T0" fmla="*/ 35 w 83"/>
                <a:gd name="T1" fmla="*/ 0 h 84"/>
                <a:gd name="T2" fmla="*/ 70 w 83"/>
                <a:gd name="T3" fmla="*/ 29 h 84"/>
                <a:gd name="T4" fmla="*/ 0 w 83"/>
                <a:gd name="T5" fmla="*/ 29 h 84"/>
                <a:gd name="T6" fmla="*/ 35 w 83"/>
                <a:gd name="T7" fmla="*/ 0 h 84"/>
                <a:gd name="T8" fmla="*/ 0 60000 65536"/>
                <a:gd name="T9" fmla="*/ 0 60000 65536"/>
                <a:gd name="T10" fmla="*/ 0 60000 65536"/>
                <a:gd name="T11" fmla="*/ 0 60000 65536"/>
                <a:gd name="T12" fmla="*/ 0 w 83"/>
                <a:gd name="T13" fmla="*/ 0 h 84"/>
                <a:gd name="T14" fmla="*/ 83 w 83"/>
                <a:gd name="T15" fmla="*/ 84 h 84"/>
              </a:gdLst>
              <a:ahLst/>
              <a:cxnLst>
                <a:cxn ang="T8">
                  <a:pos x="T0" y="T1"/>
                </a:cxn>
                <a:cxn ang="T9">
                  <a:pos x="T2" y="T3"/>
                </a:cxn>
                <a:cxn ang="T10">
                  <a:pos x="T4" y="T5"/>
                </a:cxn>
                <a:cxn ang="T11">
                  <a:pos x="T6" y="T7"/>
                </a:cxn>
              </a:cxnLst>
              <a:rect l="T12" t="T13" r="T14" b="T15"/>
              <a:pathLst>
                <a:path w="83" h="84">
                  <a:moveTo>
                    <a:pt x="42" y="0"/>
                  </a:moveTo>
                  <a:lnTo>
                    <a:pt x="83"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5" name="Freeform 140"/>
            <p:cNvSpPr>
              <a:spLocks/>
            </p:cNvSpPr>
            <p:nvPr/>
          </p:nvSpPr>
          <p:spPr bwMode="auto">
            <a:xfrm>
              <a:off x="1673" y="1923"/>
              <a:ext cx="76" cy="49"/>
            </a:xfrm>
            <a:custGeom>
              <a:avLst/>
              <a:gdLst>
                <a:gd name="T0" fmla="*/ 34 w 84"/>
                <a:gd name="T1" fmla="*/ 0 h 84"/>
                <a:gd name="T2" fmla="*/ 69 w 84"/>
                <a:gd name="T3" fmla="*/ 29 h 84"/>
                <a:gd name="T4" fmla="*/ 0 w 84"/>
                <a:gd name="T5" fmla="*/ 29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6" name="Freeform 141"/>
            <p:cNvSpPr>
              <a:spLocks/>
            </p:cNvSpPr>
            <p:nvPr/>
          </p:nvSpPr>
          <p:spPr bwMode="auto">
            <a:xfrm>
              <a:off x="1787" y="1916"/>
              <a:ext cx="76" cy="50"/>
            </a:xfrm>
            <a:custGeom>
              <a:avLst/>
              <a:gdLst>
                <a:gd name="T0" fmla="*/ 34 w 84"/>
                <a:gd name="T1" fmla="*/ 0 h 84"/>
                <a:gd name="T2" fmla="*/ 69 w 84"/>
                <a:gd name="T3" fmla="*/ 30 h 84"/>
                <a:gd name="T4" fmla="*/ 0 w 84"/>
                <a:gd name="T5" fmla="*/ 30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7" name="Freeform 142"/>
            <p:cNvSpPr>
              <a:spLocks/>
            </p:cNvSpPr>
            <p:nvPr/>
          </p:nvSpPr>
          <p:spPr bwMode="auto">
            <a:xfrm>
              <a:off x="1901" y="1898"/>
              <a:ext cx="77" cy="49"/>
            </a:xfrm>
            <a:custGeom>
              <a:avLst/>
              <a:gdLst>
                <a:gd name="T0" fmla="*/ 36 w 84"/>
                <a:gd name="T1" fmla="*/ 0 h 84"/>
                <a:gd name="T2" fmla="*/ 71 w 84"/>
                <a:gd name="T3" fmla="*/ 29 h 84"/>
                <a:gd name="T4" fmla="*/ 0 w 84"/>
                <a:gd name="T5" fmla="*/ 29 h 84"/>
                <a:gd name="T6" fmla="*/ 36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8" name="Freeform 143"/>
            <p:cNvSpPr>
              <a:spLocks/>
            </p:cNvSpPr>
            <p:nvPr/>
          </p:nvSpPr>
          <p:spPr bwMode="auto">
            <a:xfrm>
              <a:off x="2015" y="1895"/>
              <a:ext cx="76" cy="49"/>
            </a:xfrm>
            <a:custGeom>
              <a:avLst/>
              <a:gdLst>
                <a:gd name="T0" fmla="*/ 34 w 84"/>
                <a:gd name="T1" fmla="*/ 0 h 84"/>
                <a:gd name="T2" fmla="*/ 69 w 84"/>
                <a:gd name="T3" fmla="*/ 29 h 84"/>
                <a:gd name="T4" fmla="*/ 0 w 84"/>
                <a:gd name="T5" fmla="*/ 29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09" name="Freeform 144"/>
            <p:cNvSpPr>
              <a:spLocks/>
            </p:cNvSpPr>
            <p:nvPr/>
          </p:nvSpPr>
          <p:spPr bwMode="auto">
            <a:xfrm>
              <a:off x="2130" y="1895"/>
              <a:ext cx="75" cy="49"/>
            </a:xfrm>
            <a:custGeom>
              <a:avLst/>
              <a:gdLst>
                <a:gd name="T0" fmla="*/ 33 w 83"/>
                <a:gd name="T1" fmla="*/ 0 h 84"/>
                <a:gd name="T2" fmla="*/ 68 w 83"/>
                <a:gd name="T3" fmla="*/ 29 h 84"/>
                <a:gd name="T4" fmla="*/ 0 w 83"/>
                <a:gd name="T5" fmla="*/ 29 h 84"/>
                <a:gd name="T6" fmla="*/ 33 w 83"/>
                <a:gd name="T7" fmla="*/ 0 h 84"/>
                <a:gd name="T8" fmla="*/ 0 60000 65536"/>
                <a:gd name="T9" fmla="*/ 0 60000 65536"/>
                <a:gd name="T10" fmla="*/ 0 60000 65536"/>
                <a:gd name="T11" fmla="*/ 0 60000 65536"/>
                <a:gd name="T12" fmla="*/ 0 w 83"/>
                <a:gd name="T13" fmla="*/ 0 h 84"/>
                <a:gd name="T14" fmla="*/ 83 w 83"/>
                <a:gd name="T15" fmla="*/ 84 h 84"/>
              </a:gdLst>
              <a:ahLst/>
              <a:cxnLst>
                <a:cxn ang="T8">
                  <a:pos x="T0" y="T1"/>
                </a:cxn>
                <a:cxn ang="T9">
                  <a:pos x="T2" y="T3"/>
                </a:cxn>
                <a:cxn ang="T10">
                  <a:pos x="T4" y="T5"/>
                </a:cxn>
                <a:cxn ang="T11">
                  <a:pos x="T6" y="T7"/>
                </a:cxn>
              </a:cxnLst>
              <a:rect l="T12" t="T13" r="T14" b="T15"/>
              <a:pathLst>
                <a:path w="83" h="84">
                  <a:moveTo>
                    <a:pt x="41" y="0"/>
                  </a:moveTo>
                  <a:lnTo>
                    <a:pt x="83" y="84"/>
                  </a:lnTo>
                  <a:lnTo>
                    <a:pt x="0" y="84"/>
                  </a:lnTo>
                  <a:lnTo>
                    <a:pt x="41"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0" name="Freeform 145"/>
            <p:cNvSpPr>
              <a:spLocks/>
            </p:cNvSpPr>
            <p:nvPr/>
          </p:nvSpPr>
          <p:spPr bwMode="auto">
            <a:xfrm>
              <a:off x="2243" y="1895"/>
              <a:ext cx="76" cy="49"/>
            </a:xfrm>
            <a:custGeom>
              <a:avLst/>
              <a:gdLst>
                <a:gd name="T0" fmla="*/ 34 w 84"/>
                <a:gd name="T1" fmla="*/ 0 h 84"/>
                <a:gd name="T2" fmla="*/ 69 w 84"/>
                <a:gd name="T3" fmla="*/ 29 h 84"/>
                <a:gd name="T4" fmla="*/ 0 w 84"/>
                <a:gd name="T5" fmla="*/ 29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1" name="Freeform 146"/>
            <p:cNvSpPr>
              <a:spLocks/>
            </p:cNvSpPr>
            <p:nvPr/>
          </p:nvSpPr>
          <p:spPr bwMode="auto">
            <a:xfrm>
              <a:off x="2357" y="1895"/>
              <a:ext cx="78" cy="49"/>
            </a:xfrm>
            <a:custGeom>
              <a:avLst/>
              <a:gdLst>
                <a:gd name="T0" fmla="*/ 36 w 84"/>
                <a:gd name="T1" fmla="*/ 0 h 84"/>
                <a:gd name="T2" fmla="*/ 72 w 84"/>
                <a:gd name="T3" fmla="*/ 29 h 84"/>
                <a:gd name="T4" fmla="*/ 0 w 84"/>
                <a:gd name="T5" fmla="*/ 29 h 84"/>
                <a:gd name="T6" fmla="*/ 36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2" name="Freeform 147"/>
            <p:cNvSpPr>
              <a:spLocks/>
            </p:cNvSpPr>
            <p:nvPr/>
          </p:nvSpPr>
          <p:spPr bwMode="auto">
            <a:xfrm>
              <a:off x="2473" y="1895"/>
              <a:ext cx="75" cy="49"/>
            </a:xfrm>
            <a:custGeom>
              <a:avLst/>
              <a:gdLst>
                <a:gd name="T0" fmla="*/ 34 w 84"/>
                <a:gd name="T1" fmla="*/ 0 h 84"/>
                <a:gd name="T2" fmla="*/ 67 w 84"/>
                <a:gd name="T3" fmla="*/ 29 h 84"/>
                <a:gd name="T4" fmla="*/ 0 w 84"/>
                <a:gd name="T5" fmla="*/ 29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3" name="Freeform 148"/>
            <p:cNvSpPr>
              <a:spLocks/>
            </p:cNvSpPr>
            <p:nvPr/>
          </p:nvSpPr>
          <p:spPr bwMode="auto">
            <a:xfrm>
              <a:off x="2587" y="1895"/>
              <a:ext cx="76" cy="49"/>
            </a:xfrm>
            <a:custGeom>
              <a:avLst/>
              <a:gdLst>
                <a:gd name="T0" fmla="*/ 34 w 84"/>
                <a:gd name="T1" fmla="*/ 0 h 84"/>
                <a:gd name="T2" fmla="*/ 69 w 84"/>
                <a:gd name="T3" fmla="*/ 29 h 84"/>
                <a:gd name="T4" fmla="*/ 0 w 84"/>
                <a:gd name="T5" fmla="*/ 29 h 84"/>
                <a:gd name="T6" fmla="*/ 3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4" name="Line 149"/>
            <p:cNvSpPr>
              <a:spLocks noChangeShapeType="1"/>
            </p:cNvSpPr>
            <p:nvPr/>
          </p:nvSpPr>
          <p:spPr bwMode="auto">
            <a:xfrm>
              <a:off x="2005" y="1126"/>
              <a:ext cx="174" cy="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15" name="Oval 150"/>
            <p:cNvSpPr>
              <a:spLocks noChangeArrowheads="1"/>
            </p:cNvSpPr>
            <p:nvPr/>
          </p:nvSpPr>
          <p:spPr bwMode="auto">
            <a:xfrm>
              <a:off x="2059" y="1104"/>
              <a:ext cx="60" cy="39"/>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6" name="Rectangle 151"/>
            <p:cNvSpPr>
              <a:spLocks noChangeArrowheads="1"/>
            </p:cNvSpPr>
            <p:nvPr/>
          </p:nvSpPr>
          <p:spPr bwMode="auto">
            <a:xfrm>
              <a:off x="2205" y="1087"/>
              <a:ext cx="1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DA</a:t>
              </a:r>
              <a:endParaRPr lang="en-US" sz="900">
                <a:latin typeface="Helvetica" panose="020B0604020202020204" pitchFamily="34" charset="0"/>
                <a:ea typeface="ＭＳ Ｐゴシック" panose="020B0600070205080204" pitchFamily="34" charset="-128"/>
              </a:endParaRPr>
            </a:p>
          </p:txBody>
        </p:sp>
        <p:sp>
          <p:nvSpPr>
            <p:cNvPr id="47617" name="Line 152"/>
            <p:cNvSpPr>
              <a:spLocks noChangeShapeType="1"/>
            </p:cNvSpPr>
            <p:nvPr/>
          </p:nvSpPr>
          <p:spPr bwMode="auto">
            <a:xfrm>
              <a:off x="2005" y="1221"/>
              <a:ext cx="174"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18" name="Rectangle 153"/>
            <p:cNvSpPr>
              <a:spLocks noChangeArrowheads="1"/>
            </p:cNvSpPr>
            <p:nvPr/>
          </p:nvSpPr>
          <p:spPr bwMode="auto">
            <a:xfrm>
              <a:off x="2059" y="1200"/>
              <a:ext cx="60" cy="39"/>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19" name="Rectangle 154"/>
            <p:cNvSpPr>
              <a:spLocks noChangeArrowheads="1"/>
            </p:cNvSpPr>
            <p:nvPr/>
          </p:nvSpPr>
          <p:spPr bwMode="auto">
            <a:xfrm>
              <a:off x="2205" y="1182"/>
              <a:ext cx="34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DOPAC</a:t>
              </a:r>
              <a:endParaRPr lang="en-US" sz="900">
                <a:latin typeface="Helvetica" panose="020B0604020202020204" pitchFamily="34" charset="0"/>
                <a:ea typeface="ＭＳ Ｐゴシック" panose="020B0600070205080204" pitchFamily="34" charset="-128"/>
              </a:endParaRPr>
            </a:p>
          </p:txBody>
        </p:sp>
        <p:sp>
          <p:nvSpPr>
            <p:cNvPr id="47620" name="Line 155"/>
            <p:cNvSpPr>
              <a:spLocks noChangeShapeType="1"/>
            </p:cNvSpPr>
            <p:nvPr/>
          </p:nvSpPr>
          <p:spPr bwMode="auto">
            <a:xfrm>
              <a:off x="2005" y="1316"/>
              <a:ext cx="174" cy="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621" name="Freeform 156"/>
            <p:cNvSpPr>
              <a:spLocks/>
            </p:cNvSpPr>
            <p:nvPr/>
          </p:nvSpPr>
          <p:spPr bwMode="auto">
            <a:xfrm>
              <a:off x="2059" y="1295"/>
              <a:ext cx="65" cy="43"/>
            </a:xfrm>
            <a:custGeom>
              <a:avLst/>
              <a:gdLst>
                <a:gd name="T0" fmla="*/ 30 w 72"/>
                <a:gd name="T1" fmla="*/ 0 h 72"/>
                <a:gd name="T2" fmla="*/ 59 w 72"/>
                <a:gd name="T3" fmla="*/ 26 h 72"/>
                <a:gd name="T4" fmla="*/ 0 w 72"/>
                <a:gd name="T5" fmla="*/ 26 h 72"/>
                <a:gd name="T6" fmla="*/ 30 w 72"/>
                <a:gd name="T7" fmla="*/ 0 h 72"/>
                <a:gd name="T8" fmla="*/ 0 60000 65536"/>
                <a:gd name="T9" fmla="*/ 0 60000 65536"/>
                <a:gd name="T10" fmla="*/ 0 60000 65536"/>
                <a:gd name="T11" fmla="*/ 0 60000 65536"/>
                <a:gd name="T12" fmla="*/ 0 w 72"/>
                <a:gd name="T13" fmla="*/ 0 h 72"/>
                <a:gd name="T14" fmla="*/ 72 w 72"/>
                <a:gd name="T15" fmla="*/ 72 h 72"/>
              </a:gdLst>
              <a:ahLst/>
              <a:cxnLst>
                <a:cxn ang="T8">
                  <a:pos x="T0" y="T1"/>
                </a:cxn>
                <a:cxn ang="T9">
                  <a:pos x="T2" y="T3"/>
                </a:cxn>
                <a:cxn ang="T10">
                  <a:pos x="T4" y="T5"/>
                </a:cxn>
                <a:cxn ang="T11">
                  <a:pos x="T6" y="T7"/>
                </a:cxn>
              </a:cxnLst>
              <a:rect l="T12" t="T13" r="T14" b="T15"/>
              <a:pathLst>
                <a:path w="72" h="72">
                  <a:moveTo>
                    <a:pt x="36" y="0"/>
                  </a:moveTo>
                  <a:lnTo>
                    <a:pt x="72" y="72"/>
                  </a:lnTo>
                  <a:lnTo>
                    <a:pt x="0" y="72"/>
                  </a:lnTo>
                  <a:lnTo>
                    <a:pt x="36"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622" name="Rectangle 157"/>
            <p:cNvSpPr>
              <a:spLocks noChangeArrowheads="1"/>
            </p:cNvSpPr>
            <p:nvPr/>
          </p:nvSpPr>
          <p:spPr bwMode="auto">
            <a:xfrm>
              <a:off x="2205" y="1277"/>
              <a:ext cx="19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HVA</a:t>
              </a:r>
              <a:endParaRPr lang="en-US" sz="900">
                <a:latin typeface="Helvetica" panose="020B0604020202020204" pitchFamily="34" charset="0"/>
                <a:ea typeface="ＭＳ Ｐゴシック" panose="020B0600070205080204" pitchFamily="34" charset="-128"/>
              </a:endParaRPr>
            </a:p>
          </p:txBody>
        </p:sp>
        <p:sp>
          <p:nvSpPr>
            <p:cNvPr id="47623" name="Rectangle 158"/>
            <p:cNvSpPr>
              <a:spLocks noChangeArrowheads="1"/>
            </p:cNvSpPr>
            <p:nvPr/>
          </p:nvSpPr>
          <p:spPr bwMode="auto">
            <a:xfrm>
              <a:off x="921" y="653"/>
              <a:ext cx="55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Accumbens</a:t>
              </a:r>
              <a:endParaRPr lang="en-US" sz="900">
                <a:latin typeface="Helvetica" panose="020B0604020202020204" pitchFamily="34" charset="0"/>
                <a:ea typeface="ＭＳ Ｐゴシック" panose="020B0600070205080204" pitchFamily="34" charset="-128"/>
              </a:endParaRPr>
            </a:p>
          </p:txBody>
        </p:sp>
        <p:sp>
          <p:nvSpPr>
            <p:cNvPr id="47624" name="Text Box 159"/>
            <p:cNvSpPr txBox="1">
              <a:spLocks noChangeArrowheads="1"/>
            </p:cNvSpPr>
            <p:nvPr/>
          </p:nvSpPr>
          <p:spPr bwMode="auto">
            <a:xfrm>
              <a:off x="1512" y="565"/>
              <a:ext cx="1352"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1500" b="1">
                  <a:solidFill>
                    <a:srgbClr val="FFFF00"/>
                  </a:solidFill>
                  <a:latin typeface="Helvetica" panose="020B0604020202020204" pitchFamily="34" charset="0"/>
                  <a:ea typeface="ＭＳ Ｐゴシック" panose="020B0600070205080204" pitchFamily="34" charset="-128"/>
                </a:rPr>
                <a:t>AMPHETAMINE</a:t>
              </a:r>
            </a:p>
          </p:txBody>
        </p:sp>
      </p:grpSp>
      <p:grpSp>
        <p:nvGrpSpPr>
          <p:cNvPr id="47107" name="Group 549"/>
          <p:cNvGrpSpPr>
            <a:grpSpLocks/>
          </p:cNvGrpSpPr>
          <p:nvPr/>
        </p:nvGrpSpPr>
        <p:grpSpPr bwMode="auto">
          <a:xfrm>
            <a:off x="4629150" y="1600201"/>
            <a:ext cx="3086100" cy="2135981"/>
            <a:chOff x="2901" y="528"/>
            <a:chExt cx="2603" cy="1872"/>
          </a:xfrm>
        </p:grpSpPr>
        <p:sp>
          <p:nvSpPr>
            <p:cNvPr id="47351" name="Rectangle 162"/>
            <p:cNvSpPr>
              <a:spLocks noChangeArrowheads="1"/>
            </p:cNvSpPr>
            <p:nvPr/>
          </p:nvSpPr>
          <p:spPr bwMode="auto">
            <a:xfrm>
              <a:off x="2901" y="528"/>
              <a:ext cx="2603" cy="1872"/>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52" name="Line 163"/>
            <p:cNvSpPr>
              <a:spLocks noChangeShapeType="1"/>
            </p:cNvSpPr>
            <p:nvPr/>
          </p:nvSpPr>
          <p:spPr bwMode="auto">
            <a:xfrm>
              <a:off x="3342" y="808"/>
              <a:ext cx="1" cy="130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53" name="Line 164"/>
            <p:cNvSpPr>
              <a:spLocks noChangeShapeType="1"/>
            </p:cNvSpPr>
            <p:nvPr/>
          </p:nvSpPr>
          <p:spPr bwMode="auto">
            <a:xfrm>
              <a:off x="3318" y="1459"/>
              <a:ext cx="24"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54" name="Line 165"/>
            <p:cNvSpPr>
              <a:spLocks noChangeShapeType="1"/>
            </p:cNvSpPr>
            <p:nvPr/>
          </p:nvSpPr>
          <p:spPr bwMode="auto">
            <a:xfrm>
              <a:off x="3318" y="1135"/>
              <a:ext cx="2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55" name="Line 166"/>
            <p:cNvSpPr>
              <a:spLocks noChangeShapeType="1"/>
            </p:cNvSpPr>
            <p:nvPr/>
          </p:nvSpPr>
          <p:spPr bwMode="auto">
            <a:xfrm>
              <a:off x="3318" y="808"/>
              <a:ext cx="24"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56" name="Rectangle 167"/>
            <p:cNvSpPr>
              <a:spLocks noChangeArrowheads="1"/>
            </p:cNvSpPr>
            <p:nvPr/>
          </p:nvSpPr>
          <p:spPr bwMode="auto">
            <a:xfrm>
              <a:off x="3239" y="2070"/>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357" name="Rectangle 168"/>
            <p:cNvSpPr>
              <a:spLocks noChangeArrowheads="1"/>
            </p:cNvSpPr>
            <p:nvPr/>
          </p:nvSpPr>
          <p:spPr bwMode="auto">
            <a:xfrm>
              <a:off x="3151" y="1747"/>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100</a:t>
              </a:r>
              <a:endParaRPr lang="en-US" sz="900">
                <a:latin typeface="Helvetica" panose="020B0604020202020204" pitchFamily="34" charset="0"/>
                <a:ea typeface="ＭＳ Ｐゴシック" panose="020B0600070205080204" pitchFamily="34" charset="-128"/>
              </a:endParaRPr>
            </a:p>
          </p:txBody>
        </p:sp>
        <p:sp>
          <p:nvSpPr>
            <p:cNvPr id="47358" name="Rectangle 169"/>
            <p:cNvSpPr>
              <a:spLocks noChangeArrowheads="1"/>
            </p:cNvSpPr>
            <p:nvPr/>
          </p:nvSpPr>
          <p:spPr bwMode="auto">
            <a:xfrm>
              <a:off x="3151" y="1420"/>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200</a:t>
              </a:r>
              <a:endParaRPr lang="en-US" sz="900">
                <a:latin typeface="Helvetica" panose="020B0604020202020204" pitchFamily="34" charset="0"/>
                <a:ea typeface="ＭＳ Ｐゴシック" panose="020B0600070205080204" pitchFamily="34" charset="-128"/>
              </a:endParaRPr>
            </a:p>
          </p:txBody>
        </p:sp>
        <p:sp>
          <p:nvSpPr>
            <p:cNvPr id="47359" name="Rectangle 170"/>
            <p:cNvSpPr>
              <a:spLocks noChangeArrowheads="1"/>
            </p:cNvSpPr>
            <p:nvPr/>
          </p:nvSpPr>
          <p:spPr bwMode="auto">
            <a:xfrm>
              <a:off x="3151" y="1096"/>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300</a:t>
              </a:r>
              <a:endParaRPr lang="en-US" sz="900">
                <a:latin typeface="Helvetica" panose="020B0604020202020204" pitchFamily="34" charset="0"/>
                <a:ea typeface="ＭＳ Ｐゴシック" panose="020B0600070205080204" pitchFamily="34" charset="-128"/>
              </a:endParaRPr>
            </a:p>
          </p:txBody>
        </p:sp>
        <p:sp>
          <p:nvSpPr>
            <p:cNvPr id="47360" name="Rectangle 171"/>
            <p:cNvSpPr>
              <a:spLocks noChangeArrowheads="1"/>
            </p:cNvSpPr>
            <p:nvPr/>
          </p:nvSpPr>
          <p:spPr bwMode="auto">
            <a:xfrm>
              <a:off x="3151" y="770"/>
              <a:ext cx="1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400</a:t>
              </a:r>
              <a:endParaRPr lang="en-US" sz="900">
                <a:latin typeface="Helvetica" panose="020B0604020202020204" pitchFamily="34" charset="0"/>
                <a:ea typeface="ＭＳ Ｐゴシック" panose="020B0600070205080204" pitchFamily="34" charset="-128"/>
              </a:endParaRPr>
            </a:p>
          </p:txBody>
        </p:sp>
        <p:sp>
          <p:nvSpPr>
            <p:cNvPr id="47361" name="Line 172"/>
            <p:cNvSpPr>
              <a:spLocks noChangeShapeType="1"/>
            </p:cNvSpPr>
            <p:nvPr/>
          </p:nvSpPr>
          <p:spPr bwMode="auto">
            <a:xfrm>
              <a:off x="3323" y="2110"/>
              <a:ext cx="25"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2" name="Line 173"/>
            <p:cNvSpPr>
              <a:spLocks noChangeShapeType="1"/>
            </p:cNvSpPr>
            <p:nvPr/>
          </p:nvSpPr>
          <p:spPr bwMode="auto">
            <a:xfrm>
              <a:off x="3446" y="2110"/>
              <a:ext cx="1714"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3" name="Line 174"/>
            <p:cNvSpPr>
              <a:spLocks noChangeShapeType="1"/>
            </p:cNvSpPr>
            <p:nvPr/>
          </p:nvSpPr>
          <p:spPr bwMode="auto">
            <a:xfrm flipV="1">
              <a:off x="3446"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4" name="Line 175"/>
            <p:cNvSpPr>
              <a:spLocks noChangeShapeType="1"/>
            </p:cNvSpPr>
            <p:nvPr/>
          </p:nvSpPr>
          <p:spPr bwMode="auto">
            <a:xfrm flipV="1">
              <a:off x="3561"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5" name="Line 176"/>
            <p:cNvSpPr>
              <a:spLocks noChangeShapeType="1"/>
            </p:cNvSpPr>
            <p:nvPr/>
          </p:nvSpPr>
          <p:spPr bwMode="auto">
            <a:xfrm flipV="1">
              <a:off x="3674"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6" name="Line 177"/>
            <p:cNvSpPr>
              <a:spLocks noChangeShapeType="1"/>
            </p:cNvSpPr>
            <p:nvPr/>
          </p:nvSpPr>
          <p:spPr bwMode="auto">
            <a:xfrm flipV="1">
              <a:off x="3788"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7" name="Line 178"/>
            <p:cNvSpPr>
              <a:spLocks noChangeShapeType="1"/>
            </p:cNvSpPr>
            <p:nvPr/>
          </p:nvSpPr>
          <p:spPr bwMode="auto">
            <a:xfrm flipV="1">
              <a:off x="3904"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8" name="Line 179"/>
            <p:cNvSpPr>
              <a:spLocks noChangeShapeType="1"/>
            </p:cNvSpPr>
            <p:nvPr/>
          </p:nvSpPr>
          <p:spPr bwMode="auto">
            <a:xfrm flipV="1">
              <a:off x="4015"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69" name="Line 180"/>
            <p:cNvSpPr>
              <a:spLocks noChangeShapeType="1"/>
            </p:cNvSpPr>
            <p:nvPr/>
          </p:nvSpPr>
          <p:spPr bwMode="auto">
            <a:xfrm flipV="1">
              <a:off x="4131"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0" name="Line 181"/>
            <p:cNvSpPr>
              <a:spLocks noChangeShapeType="1"/>
            </p:cNvSpPr>
            <p:nvPr/>
          </p:nvSpPr>
          <p:spPr bwMode="auto">
            <a:xfrm flipV="1">
              <a:off x="4247"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1" name="Line 182"/>
            <p:cNvSpPr>
              <a:spLocks noChangeShapeType="1"/>
            </p:cNvSpPr>
            <p:nvPr/>
          </p:nvSpPr>
          <p:spPr bwMode="auto">
            <a:xfrm flipV="1">
              <a:off x="4358"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2" name="Line 183"/>
            <p:cNvSpPr>
              <a:spLocks noChangeShapeType="1"/>
            </p:cNvSpPr>
            <p:nvPr/>
          </p:nvSpPr>
          <p:spPr bwMode="auto">
            <a:xfrm flipV="1">
              <a:off x="4474"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3" name="Line 184"/>
            <p:cNvSpPr>
              <a:spLocks noChangeShapeType="1"/>
            </p:cNvSpPr>
            <p:nvPr/>
          </p:nvSpPr>
          <p:spPr bwMode="auto">
            <a:xfrm flipV="1">
              <a:off x="4589"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4" name="Line 185"/>
            <p:cNvSpPr>
              <a:spLocks noChangeShapeType="1"/>
            </p:cNvSpPr>
            <p:nvPr/>
          </p:nvSpPr>
          <p:spPr bwMode="auto">
            <a:xfrm flipV="1">
              <a:off x="4701"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5" name="Line 186"/>
            <p:cNvSpPr>
              <a:spLocks noChangeShapeType="1"/>
            </p:cNvSpPr>
            <p:nvPr/>
          </p:nvSpPr>
          <p:spPr bwMode="auto">
            <a:xfrm flipV="1">
              <a:off x="4817"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6" name="Line 187"/>
            <p:cNvSpPr>
              <a:spLocks noChangeShapeType="1"/>
            </p:cNvSpPr>
            <p:nvPr/>
          </p:nvSpPr>
          <p:spPr bwMode="auto">
            <a:xfrm flipV="1">
              <a:off x="4932"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7" name="Line 188"/>
            <p:cNvSpPr>
              <a:spLocks noChangeShapeType="1"/>
            </p:cNvSpPr>
            <p:nvPr/>
          </p:nvSpPr>
          <p:spPr bwMode="auto">
            <a:xfrm flipV="1">
              <a:off x="5043" y="2110"/>
              <a:ext cx="1"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8" name="Line 189"/>
            <p:cNvSpPr>
              <a:spLocks noChangeShapeType="1"/>
            </p:cNvSpPr>
            <p:nvPr/>
          </p:nvSpPr>
          <p:spPr bwMode="auto">
            <a:xfrm flipV="1">
              <a:off x="5160" y="2110"/>
              <a:ext cx="0" cy="2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79" name="Rectangle 190"/>
            <p:cNvSpPr>
              <a:spLocks noChangeArrowheads="1"/>
            </p:cNvSpPr>
            <p:nvPr/>
          </p:nvSpPr>
          <p:spPr bwMode="auto">
            <a:xfrm>
              <a:off x="3426" y="215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380" name="Rectangle 191"/>
            <p:cNvSpPr>
              <a:spLocks noChangeArrowheads="1"/>
            </p:cNvSpPr>
            <p:nvPr/>
          </p:nvSpPr>
          <p:spPr bwMode="auto">
            <a:xfrm>
              <a:off x="3767" y="215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a:t>
              </a:r>
              <a:endParaRPr lang="en-US" sz="900">
                <a:latin typeface="Helvetica" panose="020B0604020202020204" pitchFamily="34" charset="0"/>
                <a:ea typeface="ＭＳ Ｐゴシック" panose="020B0600070205080204" pitchFamily="34" charset="-128"/>
              </a:endParaRPr>
            </a:p>
          </p:txBody>
        </p:sp>
        <p:sp>
          <p:nvSpPr>
            <p:cNvPr id="47381" name="Rectangle 192"/>
            <p:cNvSpPr>
              <a:spLocks noChangeArrowheads="1"/>
            </p:cNvSpPr>
            <p:nvPr/>
          </p:nvSpPr>
          <p:spPr bwMode="auto">
            <a:xfrm>
              <a:off x="4112" y="215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a:t>
              </a:r>
              <a:endParaRPr lang="en-US" sz="900">
                <a:latin typeface="Helvetica" panose="020B0604020202020204" pitchFamily="34" charset="0"/>
                <a:ea typeface="ＭＳ Ｐゴシック" panose="020B0600070205080204" pitchFamily="34" charset="-128"/>
              </a:endParaRPr>
            </a:p>
          </p:txBody>
        </p:sp>
        <p:sp>
          <p:nvSpPr>
            <p:cNvPr id="47382" name="Rectangle 193"/>
            <p:cNvSpPr>
              <a:spLocks noChangeArrowheads="1"/>
            </p:cNvSpPr>
            <p:nvPr/>
          </p:nvSpPr>
          <p:spPr bwMode="auto">
            <a:xfrm>
              <a:off x="4454" y="215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a:t>
              </a:r>
              <a:endParaRPr lang="en-US" sz="900">
                <a:latin typeface="Helvetica" panose="020B0604020202020204" pitchFamily="34" charset="0"/>
                <a:ea typeface="ＭＳ Ｐゴシック" panose="020B0600070205080204" pitchFamily="34" charset="-128"/>
              </a:endParaRPr>
            </a:p>
          </p:txBody>
        </p:sp>
        <p:sp>
          <p:nvSpPr>
            <p:cNvPr id="47383" name="Rectangle 194"/>
            <p:cNvSpPr>
              <a:spLocks noChangeArrowheads="1"/>
            </p:cNvSpPr>
            <p:nvPr/>
          </p:nvSpPr>
          <p:spPr bwMode="auto">
            <a:xfrm>
              <a:off x="4797" y="2157"/>
              <a:ext cx="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4</a:t>
              </a:r>
              <a:endParaRPr lang="en-US" sz="900">
                <a:latin typeface="Helvetica" panose="020B0604020202020204" pitchFamily="34" charset="0"/>
                <a:ea typeface="ＭＳ Ｐゴシック" panose="020B0600070205080204" pitchFamily="34" charset="-128"/>
              </a:endParaRPr>
            </a:p>
          </p:txBody>
        </p:sp>
        <p:sp>
          <p:nvSpPr>
            <p:cNvPr id="47384" name="Rectangle 195"/>
            <p:cNvSpPr>
              <a:spLocks noChangeArrowheads="1"/>
            </p:cNvSpPr>
            <p:nvPr/>
          </p:nvSpPr>
          <p:spPr bwMode="auto">
            <a:xfrm>
              <a:off x="5088" y="2157"/>
              <a:ext cx="17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5 hr</a:t>
              </a:r>
              <a:endParaRPr lang="en-US" sz="900">
                <a:latin typeface="Helvetica" panose="020B0604020202020204" pitchFamily="34" charset="0"/>
                <a:ea typeface="ＭＳ Ｐゴシック" panose="020B0600070205080204" pitchFamily="34" charset="-128"/>
              </a:endParaRPr>
            </a:p>
          </p:txBody>
        </p:sp>
        <p:sp>
          <p:nvSpPr>
            <p:cNvPr id="47385" name="Rectangle 196"/>
            <p:cNvSpPr>
              <a:spLocks noChangeArrowheads="1"/>
            </p:cNvSpPr>
            <p:nvPr/>
          </p:nvSpPr>
          <p:spPr bwMode="auto">
            <a:xfrm>
              <a:off x="3959" y="2251"/>
              <a:ext cx="147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dirty="0" err="1">
                  <a:solidFill>
                    <a:srgbClr val="FFFFFF"/>
                  </a:solidFill>
                  <a:latin typeface="Helvetica" panose="020B0604020202020204" pitchFamily="34" charset="0"/>
                  <a:ea typeface="ＭＳ Ｐゴシック" panose="020B0600070205080204" pitchFamily="34" charset="-128"/>
                </a:rPr>
                <a:t>Thời</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gian</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sau</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khi</a:t>
              </a:r>
              <a:r>
                <a:rPr lang="en-US" sz="900" b="1" dirty="0">
                  <a:solidFill>
                    <a:srgbClr val="FFFFFF"/>
                  </a:solidFill>
                  <a:latin typeface="Helvetica" panose="020B0604020202020204" pitchFamily="34" charset="0"/>
                  <a:ea typeface="ＭＳ Ｐゴシック" panose="020B0600070205080204" pitchFamily="34" charset="-128"/>
                </a:rPr>
                <a:t> </a:t>
              </a:r>
              <a:r>
                <a:rPr lang="en-US" sz="900" b="1" dirty="0" err="1">
                  <a:solidFill>
                    <a:srgbClr val="FFFFFF"/>
                  </a:solidFill>
                  <a:latin typeface="Helvetica" panose="020B0604020202020204" pitchFamily="34" charset="0"/>
                  <a:ea typeface="ＭＳ Ｐゴシック" panose="020B0600070205080204" pitchFamily="34" charset="-128"/>
                </a:rPr>
                <a:t>dùng</a:t>
              </a:r>
              <a:r>
                <a:rPr lang="en-US" sz="900" b="1" dirty="0">
                  <a:solidFill>
                    <a:srgbClr val="FFFFFF"/>
                  </a:solidFill>
                  <a:latin typeface="Helvetica" panose="020B0604020202020204" pitchFamily="34" charset="0"/>
                  <a:ea typeface="ＭＳ Ｐゴシック" panose="020B0600070205080204" pitchFamily="34" charset="-128"/>
                </a:rPr>
                <a:t> Cocaine</a:t>
              </a:r>
              <a:endParaRPr lang="en-US" sz="900" dirty="0">
                <a:latin typeface="Helvetica" panose="020B0604020202020204" pitchFamily="34" charset="0"/>
                <a:ea typeface="ＭＳ Ｐゴシック" panose="020B0600070205080204" pitchFamily="34" charset="-128"/>
              </a:endParaRPr>
            </a:p>
          </p:txBody>
        </p:sp>
        <p:sp>
          <p:nvSpPr>
            <p:cNvPr id="47386" name="Rectangle 197"/>
            <p:cNvSpPr>
              <a:spLocks noChangeArrowheads="1"/>
            </p:cNvSpPr>
            <p:nvPr/>
          </p:nvSpPr>
          <p:spPr bwMode="auto">
            <a:xfrm rot="16200000">
              <a:off x="2605" y="1277"/>
              <a:ext cx="922"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 of Basal Release</a:t>
              </a:r>
              <a:endParaRPr lang="en-US" sz="900">
                <a:latin typeface="Helvetica" panose="020B0604020202020204" pitchFamily="34" charset="0"/>
                <a:ea typeface="ＭＳ Ｐゴシック" panose="020B0600070205080204" pitchFamily="34" charset="-128"/>
              </a:endParaRPr>
            </a:p>
          </p:txBody>
        </p:sp>
        <p:sp>
          <p:nvSpPr>
            <p:cNvPr id="47387" name="Line 198"/>
            <p:cNvSpPr>
              <a:spLocks noChangeShapeType="1"/>
            </p:cNvSpPr>
            <p:nvPr/>
          </p:nvSpPr>
          <p:spPr bwMode="auto">
            <a:xfrm>
              <a:off x="3421" y="1785"/>
              <a:ext cx="24"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88" name="Line 199"/>
            <p:cNvSpPr>
              <a:spLocks noChangeShapeType="1"/>
            </p:cNvSpPr>
            <p:nvPr/>
          </p:nvSpPr>
          <p:spPr bwMode="auto">
            <a:xfrm flipV="1">
              <a:off x="3445" y="1402"/>
              <a:ext cx="116" cy="38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89" name="Line 200"/>
            <p:cNvSpPr>
              <a:spLocks noChangeShapeType="1"/>
            </p:cNvSpPr>
            <p:nvPr/>
          </p:nvSpPr>
          <p:spPr bwMode="auto">
            <a:xfrm>
              <a:off x="3445" y="1785"/>
              <a:ext cx="116"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0" name="Line 201"/>
            <p:cNvSpPr>
              <a:spLocks noChangeShapeType="1"/>
            </p:cNvSpPr>
            <p:nvPr/>
          </p:nvSpPr>
          <p:spPr bwMode="auto">
            <a:xfrm flipV="1">
              <a:off x="3445" y="1720"/>
              <a:ext cx="116" cy="65"/>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1" name="Oval 202"/>
            <p:cNvSpPr>
              <a:spLocks noChangeArrowheads="1"/>
            </p:cNvSpPr>
            <p:nvPr/>
          </p:nvSpPr>
          <p:spPr bwMode="auto">
            <a:xfrm>
              <a:off x="3418" y="1760"/>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92" name="Rectangle 203"/>
            <p:cNvSpPr>
              <a:spLocks noChangeArrowheads="1"/>
            </p:cNvSpPr>
            <p:nvPr/>
          </p:nvSpPr>
          <p:spPr bwMode="auto">
            <a:xfrm>
              <a:off x="3418" y="1760"/>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93" name="Freeform 204"/>
            <p:cNvSpPr>
              <a:spLocks/>
            </p:cNvSpPr>
            <p:nvPr/>
          </p:nvSpPr>
          <p:spPr bwMode="auto">
            <a:xfrm>
              <a:off x="3418" y="1760"/>
              <a:ext cx="55" cy="50"/>
            </a:xfrm>
            <a:custGeom>
              <a:avLst/>
              <a:gdLst>
                <a:gd name="T0" fmla="*/ 19 w 83"/>
                <a:gd name="T1" fmla="*/ 0 h 84"/>
                <a:gd name="T2" fmla="*/ 36 w 83"/>
                <a:gd name="T3" fmla="*/ 30 h 84"/>
                <a:gd name="T4" fmla="*/ 0 w 83"/>
                <a:gd name="T5" fmla="*/ 30 h 84"/>
                <a:gd name="T6" fmla="*/ 19 w 83"/>
                <a:gd name="T7" fmla="*/ 0 h 84"/>
                <a:gd name="T8" fmla="*/ 0 60000 65536"/>
                <a:gd name="T9" fmla="*/ 0 60000 65536"/>
                <a:gd name="T10" fmla="*/ 0 60000 65536"/>
                <a:gd name="T11" fmla="*/ 0 60000 65536"/>
                <a:gd name="T12" fmla="*/ 0 w 83"/>
                <a:gd name="T13" fmla="*/ 0 h 84"/>
                <a:gd name="T14" fmla="*/ 83 w 83"/>
                <a:gd name="T15" fmla="*/ 84 h 84"/>
              </a:gdLst>
              <a:ahLst/>
              <a:cxnLst>
                <a:cxn ang="T8">
                  <a:pos x="T0" y="T1"/>
                </a:cxn>
                <a:cxn ang="T9">
                  <a:pos x="T2" y="T3"/>
                </a:cxn>
                <a:cxn ang="T10">
                  <a:pos x="T4" y="T5"/>
                </a:cxn>
                <a:cxn ang="T11">
                  <a:pos x="T6" y="T7"/>
                </a:cxn>
              </a:cxnLst>
              <a:rect l="T12" t="T13" r="T14" b="T15"/>
              <a:pathLst>
                <a:path w="83" h="84">
                  <a:moveTo>
                    <a:pt x="42" y="0"/>
                  </a:moveTo>
                  <a:lnTo>
                    <a:pt x="83"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94" name="Line 205"/>
            <p:cNvSpPr>
              <a:spLocks noChangeShapeType="1"/>
            </p:cNvSpPr>
            <p:nvPr/>
          </p:nvSpPr>
          <p:spPr bwMode="auto">
            <a:xfrm flipV="1">
              <a:off x="3561" y="1282"/>
              <a:ext cx="111" cy="12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5" name="Line 206"/>
            <p:cNvSpPr>
              <a:spLocks noChangeShapeType="1"/>
            </p:cNvSpPr>
            <p:nvPr/>
          </p:nvSpPr>
          <p:spPr bwMode="auto">
            <a:xfrm flipV="1">
              <a:off x="3672" y="1184"/>
              <a:ext cx="116" cy="9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6" name="Line 207"/>
            <p:cNvSpPr>
              <a:spLocks noChangeShapeType="1"/>
            </p:cNvSpPr>
            <p:nvPr/>
          </p:nvSpPr>
          <p:spPr bwMode="auto">
            <a:xfrm flipV="1">
              <a:off x="3788" y="1037"/>
              <a:ext cx="116" cy="14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7" name="Line 208"/>
            <p:cNvSpPr>
              <a:spLocks noChangeShapeType="1"/>
            </p:cNvSpPr>
            <p:nvPr/>
          </p:nvSpPr>
          <p:spPr bwMode="auto">
            <a:xfrm>
              <a:off x="3904" y="1037"/>
              <a:ext cx="111" cy="32"/>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8" name="Line 209"/>
            <p:cNvSpPr>
              <a:spLocks noChangeShapeType="1"/>
            </p:cNvSpPr>
            <p:nvPr/>
          </p:nvSpPr>
          <p:spPr bwMode="auto">
            <a:xfrm>
              <a:off x="4015" y="1069"/>
              <a:ext cx="115" cy="5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99" name="Line 210"/>
            <p:cNvSpPr>
              <a:spLocks noChangeShapeType="1"/>
            </p:cNvSpPr>
            <p:nvPr/>
          </p:nvSpPr>
          <p:spPr bwMode="auto">
            <a:xfrm>
              <a:off x="4130" y="1120"/>
              <a:ext cx="116" cy="79"/>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0" name="Line 211"/>
            <p:cNvSpPr>
              <a:spLocks noChangeShapeType="1"/>
            </p:cNvSpPr>
            <p:nvPr/>
          </p:nvSpPr>
          <p:spPr bwMode="auto">
            <a:xfrm>
              <a:off x="4246" y="1199"/>
              <a:ext cx="111" cy="6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1" name="Line 212"/>
            <p:cNvSpPr>
              <a:spLocks noChangeShapeType="1"/>
            </p:cNvSpPr>
            <p:nvPr/>
          </p:nvSpPr>
          <p:spPr bwMode="auto">
            <a:xfrm>
              <a:off x="4357" y="1264"/>
              <a:ext cx="116" cy="24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2" name="Line 213"/>
            <p:cNvSpPr>
              <a:spLocks noChangeShapeType="1"/>
            </p:cNvSpPr>
            <p:nvPr/>
          </p:nvSpPr>
          <p:spPr bwMode="auto">
            <a:xfrm>
              <a:off x="4473" y="1510"/>
              <a:ext cx="116" cy="22"/>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3" name="Line 214"/>
            <p:cNvSpPr>
              <a:spLocks noChangeShapeType="1"/>
            </p:cNvSpPr>
            <p:nvPr/>
          </p:nvSpPr>
          <p:spPr bwMode="auto">
            <a:xfrm>
              <a:off x="4589" y="1532"/>
              <a:ext cx="111" cy="4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4" name="Line 215"/>
            <p:cNvSpPr>
              <a:spLocks noChangeShapeType="1"/>
            </p:cNvSpPr>
            <p:nvPr/>
          </p:nvSpPr>
          <p:spPr bwMode="auto">
            <a:xfrm>
              <a:off x="4700" y="1575"/>
              <a:ext cx="116" cy="3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5" name="Line 216"/>
            <p:cNvSpPr>
              <a:spLocks noChangeShapeType="1"/>
            </p:cNvSpPr>
            <p:nvPr/>
          </p:nvSpPr>
          <p:spPr bwMode="auto">
            <a:xfrm>
              <a:off x="4816" y="1608"/>
              <a:ext cx="115" cy="4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6" name="Line 217"/>
            <p:cNvSpPr>
              <a:spLocks noChangeShapeType="1"/>
            </p:cNvSpPr>
            <p:nvPr/>
          </p:nvSpPr>
          <p:spPr bwMode="auto">
            <a:xfrm>
              <a:off x="4931" y="1655"/>
              <a:ext cx="112" cy="32"/>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7" name="Line 218"/>
            <p:cNvSpPr>
              <a:spLocks noChangeShapeType="1"/>
            </p:cNvSpPr>
            <p:nvPr/>
          </p:nvSpPr>
          <p:spPr bwMode="auto">
            <a:xfrm>
              <a:off x="5043" y="1687"/>
              <a:ext cx="116" cy="8"/>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8" name="Line 219"/>
            <p:cNvSpPr>
              <a:spLocks noChangeShapeType="1"/>
            </p:cNvSpPr>
            <p:nvPr/>
          </p:nvSpPr>
          <p:spPr bwMode="auto">
            <a:xfrm>
              <a:off x="3561" y="1792"/>
              <a:ext cx="111" cy="4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09" name="Line 220"/>
            <p:cNvSpPr>
              <a:spLocks noChangeShapeType="1"/>
            </p:cNvSpPr>
            <p:nvPr/>
          </p:nvSpPr>
          <p:spPr bwMode="auto">
            <a:xfrm>
              <a:off x="3672" y="1836"/>
              <a:ext cx="116" cy="1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0" name="Line 221"/>
            <p:cNvSpPr>
              <a:spLocks noChangeShapeType="1"/>
            </p:cNvSpPr>
            <p:nvPr/>
          </p:nvSpPr>
          <p:spPr bwMode="auto">
            <a:xfrm flipV="1">
              <a:off x="3788" y="1818"/>
              <a:ext cx="116" cy="32"/>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1" name="Line 222"/>
            <p:cNvSpPr>
              <a:spLocks noChangeShapeType="1"/>
            </p:cNvSpPr>
            <p:nvPr/>
          </p:nvSpPr>
          <p:spPr bwMode="auto">
            <a:xfrm>
              <a:off x="3904" y="1818"/>
              <a:ext cx="111" cy="39"/>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2" name="Line 223"/>
            <p:cNvSpPr>
              <a:spLocks noChangeShapeType="1"/>
            </p:cNvSpPr>
            <p:nvPr/>
          </p:nvSpPr>
          <p:spPr bwMode="auto">
            <a:xfrm>
              <a:off x="4015" y="1857"/>
              <a:ext cx="115"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3" name="Line 224"/>
            <p:cNvSpPr>
              <a:spLocks noChangeShapeType="1"/>
            </p:cNvSpPr>
            <p:nvPr/>
          </p:nvSpPr>
          <p:spPr bwMode="auto">
            <a:xfrm>
              <a:off x="4130" y="1861"/>
              <a:ext cx="116"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4" name="Line 225"/>
            <p:cNvSpPr>
              <a:spLocks noChangeShapeType="1"/>
            </p:cNvSpPr>
            <p:nvPr/>
          </p:nvSpPr>
          <p:spPr bwMode="auto">
            <a:xfrm>
              <a:off x="4246" y="1868"/>
              <a:ext cx="111"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5" name="Line 226"/>
            <p:cNvSpPr>
              <a:spLocks noChangeShapeType="1"/>
            </p:cNvSpPr>
            <p:nvPr/>
          </p:nvSpPr>
          <p:spPr bwMode="auto">
            <a:xfrm flipV="1">
              <a:off x="4357" y="1850"/>
              <a:ext cx="116" cy="18"/>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6" name="Line 227"/>
            <p:cNvSpPr>
              <a:spLocks noChangeShapeType="1"/>
            </p:cNvSpPr>
            <p:nvPr/>
          </p:nvSpPr>
          <p:spPr bwMode="auto">
            <a:xfrm flipV="1">
              <a:off x="4473" y="1843"/>
              <a:ext cx="116"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7" name="Line 228"/>
            <p:cNvSpPr>
              <a:spLocks noChangeShapeType="1"/>
            </p:cNvSpPr>
            <p:nvPr/>
          </p:nvSpPr>
          <p:spPr bwMode="auto">
            <a:xfrm flipV="1">
              <a:off x="4589" y="1836"/>
              <a:ext cx="111"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8" name="Line 229"/>
            <p:cNvSpPr>
              <a:spLocks noChangeShapeType="1"/>
            </p:cNvSpPr>
            <p:nvPr/>
          </p:nvSpPr>
          <p:spPr bwMode="auto">
            <a:xfrm flipV="1">
              <a:off x="4700" y="1832"/>
              <a:ext cx="116" cy="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19" name="Line 230"/>
            <p:cNvSpPr>
              <a:spLocks noChangeShapeType="1"/>
            </p:cNvSpPr>
            <p:nvPr/>
          </p:nvSpPr>
          <p:spPr bwMode="auto">
            <a:xfrm flipV="1">
              <a:off x="4816" y="1825"/>
              <a:ext cx="115"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0" name="Line 231"/>
            <p:cNvSpPr>
              <a:spLocks noChangeShapeType="1"/>
            </p:cNvSpPr>
            <p:nvPr/>
          </p:nvSpPr>
          <p:spPr bwMode="auto">
            <a:xfrm flipV="1">
              <a:off x="4931" y="1810"/>
              <a:ext cx="112" cy="15"/>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1" name="Line 232"/>
            <p:cNvSpPr>
              <a:spLocks noChangeShapeType="1"/>
            </p:cNvSpPr>
            <p:nvPr/>
          </p:nvSpPr>
          <p:spPr bwMode="auto">
            <a:xfrm flipV="1">
              <a:off x="5043" y="1803"/>
              <a:ext cx="116"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2" name="Line 233"/>
            <p:cNvSpPr>
              <a:spLocks noChangeShapeType="1"/>
            </p:cNvSpPr>
            <p:nvPr/>
          </p:nvSpPr>
          <p:spPr bwMode="auto">
            <a:xfrm>
              <a:off x="3561" y="1720"/>
              <a:ext cx="111" cy="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3" name="Line 234"/>
            <p:cNvSpPr>
              <a:spLocks noChangeShapeType="1"/>
            </p:cNvSpPr>
            <p:nvPr/>
          </p:nvSpPr>
          <p:spPr bwMode="auto">
            <a:xfrm flipV="1">
              <a:off x="3672" y="1705"/>
              <a:ext cx="116" cy="22"/>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4" name="Line 235"/>
            <p:cNvSpPr>
              <a:spLocks noChangeShapeType="1"/>
            </p:cNvSpPr>
            <p:nvPr/>
          </p:nvSpPr>
          <p:spPr bwMode="auto">
            <a:xfrm flipV="1">
              <a:off x="3788" y="1669"/>
              <a:ext cx="116" cy="36"/>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5" name="Line 236"/>
            <p:cNvSpPr>
              <a:spLocks noChangeShapeType="1"/>
            </p:cNvSpPr>
            <p:nvPr/>
          </p:nvSpPr>
          <p:spPr bwMode="auto">
            <a:xfrm flipV="1">
              <a:off x="3904" y="1644"/>
              <a:ext cx="111" cy="25"/>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6" name="Line 237"/>
            <p:cNvSpPr>
              <a:spLocks noChangeShapeType="1"/>
            </p:cNvSpPr>
            <p:nvPr/>
          </p:nvSpPr>
          <p:spPr bwMode="auto">
            <a:xfrm flipV="1">
              <a:off x="4015" y="1608"/>
              <a:ext cx="115" cy="36"/>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7" name="Line 238"/>
            <p:cNvSpPr>
              <a:spLocks noChangeShapeType="1"/>
            </p:cNvSpPr>
            <p:nvPr/>
          </p:nvSpPr>
          <p:spPr bwMode="auto">
            <a:xfrm flipV="1">
              <a:off x="4130" y="1557"/>
              <a:ext cx="116" cy="5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8" name="Line 239"/>
            <p:cNvSpPr>
              <a:spLocks noChangeShapeType="1"/>
            </p:cNvSpPr>
            <p:nvPr/>
          </p:nvSpPr>
          <p:spPr bwMode="auto">
            <a:xfrm>
              <a:off x="4246" y="1557"/>
              <a:ext cx="111" cy="3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29" name="Line 240"/>
            <p:cNvSpPr>
              <a:spLocks noChangeShapeType="1"/>
            </p:cNvSpPr>
            <p:nvPr/>
          </p:nvSpPr>
          <p:spPr bwMode="auto">
            <a:xfrm>
              <a:off x="4357" y="1590"/>
              <a:ext cx="116" cy="58"/>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0" name="Line 241"/>
            <p:cNvSpPr>
              <a:spLocks noChangeShapeType="1"/>
            </p:cNvSpPr>
            <p:nvPr/>
          </p:nvSpPr>
          <p:spPr bwMode="auto">
            <a:xfrm>
              <a:off x="4473" y="1648"/>
              <a:ext cx="116" cy="2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1" name="Line 242"/>
            <p:cNvSpPr>
              <a:spLocks noChangeShapeType="1"/>
            </p:cNvSpPr>
            <p:nvPr/>
          </p:nvSpPr>
          <p:spPr bwMode="auto">
            <a:xfrm>
              <a:off x="4589" y="1669"/>
              <a:ext cx="111" cy="44"/>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2" name="Line 243"/>
            <p:cNvSpPr>
              <a:spLocks noChangeShapeType="1"/>
            </p:cNvSpPr>
            <p:nvPr/>
          </p:nvSpPr>
          <p:spPr bwMode="auto">
            <a:xfrm>
              <a:off x="4700" y="1713"/>
              <a:ext cx="116" cy="54"/>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3" name="Line 244"/>
            <p:cNvSpPr>
              <a:spLocks noChangeShapeType="1"/>
            </p:cNvSpPr>
            <p:nvPr/>
          </p:nvSpPr>
          <p:spPr bwMode="auto">
            <a:xfrm flipV="1">
              <a:off x="4816" y="1760"/>
              <a:ext cx="115" cy="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4" name="Line 245"/>
            <p:cNvSpPr>
              <a:spLocks noChangeShapeType="1"/>
            </p:cNvSpPr>
            <p:nvPr/>
          </p:nvSpPr>
          <p:spPr bwMode="auto">
            <a:xfrm flipV="1">
              <a:off x="4931" y="1753"/>
              <a:ext cx="112" cy="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5" name="Line 246"/>
            <p:cNvSpPr>
              <a:spLocks noChangeShapeType="1"/>
            </p:cNvSpPr>
            <p:nvPr/>
          </p:nvSpPr>
          <p:spPr bwMode="auto">
            <a:xfrm>
              <a:off x="5043" y="1753"/>
              <a:ext cx="116" cy="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36" name="Oval 247"/>
            <p:cNvSpPr>
              <a:spLocks noChangeArrowheads="1"/>
            </p:cNvSpPr>
            <p:nvPr/>
          </p:nvSpPr>
          <p:spPr bwMode="auto">
            <a:xfrm>
              <a:off x="3532" y="1376"/>
              <a:ext cx="53"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37" name="Oval 248"/>
            <p:cNvSpPr>
              <a:spLocks noChangeArrowheads="1"/>
            </p:cNvSpPr>
            <p:nvPr/>
          </p:nvSpPr>
          <p:spPr bwMode="auto">
            <a:xfrm>
              <a:off x="3644" y="1257"/>
              <a:ext cx="52"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38" name="Oval 249"/>
            <p:cNvSpPr>
              <a:spLocks noChangeArrowheads="1"/>
            </p:cNvSpPr>
            <p:nvPr/>
          </p:nvSpPr>
          <p:spPr bwMode="auto">
            <a:xfrm>
              <a:off x="3760" y="1159"/>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39" name="Oval 250"/>
            <p:cNvSpPr>
              <a:spLocks noChangeArrowheads="1"/>
            </p:cNvSpPr>
            <p:nvPr/>
          </p:nvSpPr>
          <p:spPr bwMode="auto">
            <a:xfrm>
              <a:off x="3875" y="1011"/>
              <a:ext cx="53"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0" name="Oval 251"/>
            <p:cNvSpPr>
              <a:spLocks noChangeArrowheads="1"/>
            </p:cNvSpPr>
            <p:nvPr/>
          </p:nvSpPr>
          <p:spPr bwMode="auto">
            <a:xfrm>
              <a:off x="3987" y="1044"/>
              <a:ext cx="52"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1" name="Oval 252"/>
            <p:cNvSpPr>
              <a:spLocks noChangeArrowheads="1"/>
            </p:cNvSpPr>
            <p:nvPr/>
          </p:nvSpPr>
          <p:spPr bwMode="auto">
            <a:xfrm>
              <a:off x="4103" y="1095"/>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2" name="Oval 253"/>
            <p:cNvSpPr>
              <a:spLocks noChangeArrowheads="1"/>
            </p:cNvSpPr>
            <p:nvPr/>
          </p:nvSpPr>
          <p:spPr bwMode="auto">
            <a:xfrm>
              <a:off x="4219" y="1174"/>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3" name="Oval 254"/>
            <p:cNvSpPr>
              <a:spLocks noChangeArrowheads="1"/>
            </p:cNvSpPr>
            <p:nvPr/>
          </p:nvSpPr>
          <p:spPr bwMode="auto">
            <a:xfrm>
              <a:off x="4330" y="1239"/>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4" name="Oval 255"/>
            <p:cNvSpPr>
              <a:spLocks noChangeArrowheads="1"/>
            </p:cNvSpPr>
            <p:nvPr/>
          </p:nvSpPr>
          <p:spPr bwMode="auto">
            <a:xfrm>
              <a:off x="4445" y="1485"/>
              <a:ext cx="52"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5" name="Oval 256"/>
            <p:cNvSpPr>
              <a:spLocks noChangeArrowheads="1"/>
            </p:cNvSpPr>
            <p:nvPr/>
          </p:nvSpPr>
          <p:spPr bwMode="auto">
            <a:xfrm>
              <a:off x="4561" y="1506"/>
              <a:ext cx="52"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6" name="Oval 257"/>
            <p:cNvSpPr>
              <a:spLocks noChangeArrowheads="1"/>
            </p:cNvSpPr>
            <p:nvPr/>
          </p:nvSpPr>
          <p:spPr bwMode="auto">
            <a:xfrm>
              <a:off x="4673" y="1550"/>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7" name="Oval 258"/>
            <p:cNvSpPr>
              <a:spLocks noChangeArrowheads="1"/>
            </p:cNvSpPr>
            <p:nvPr/>
          </p:nvSpPr>
          <p:spPr bwMode="auto">
            <a:xfrm>
              <a:off x="4788" y="1582"/>
              <a:ext cx="52"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8" name="Oval 259"/>
            <p:cNvSpPr>
              <a:spLocks noChangeArrowheads="1"/>
            </p:cNvSpPr>
            <p:nvPr/>
          </p:nvSpPr>
          <p:spPr bwMode="auto">
            <a:xfrm>
              <a:off x="4904" y="1629"/>
              <a:ext cx="51" cy="48"/>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49" name="Oval 260"/>
            <p:cNvSpPr>
              <a:spLocks noChangeArrowheads="1"/>
            </p:cNvSpPr>
            <p:nvPr/>
          </p:nvSpPr>
          <p:spPr bwMode="auto">
            <a:xfrm>
              <a:off x="5016" y="1662"/>
              <a:ext cx="51"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0" name="Oval 261"/>
            <p:cNvSpPr>
              <a:spLocks noChangeArrowheads="1"/>
            </p:cNvSpPr>
            <p:nvPr/>
          </p:nvSpPr>
          <p:spPr bwMode="auto">
            <a:xfrm>
              <a:off x="5132" y="1669"/>
              <a:ext cx="50" cy="4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1" name="Rectangle 262"/>
            <p:cNvSpPr>
              <a:spLocks noChangeArrowheads="1"/>
            </p:cNvSpPr>
            <p:nvPr/>
          </p:nvSpPr>
          <p:spPr bwMode="auto">
            <a:xfrm>
              <a:off x="3532" y="1767"/>
              <a:ext cx="53"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2" name="Rectangle 263"/>
            <p:cNvSpPr>
              <a:spLocks noChangeArrowheads="1"/>
            </p:cNvSpPr>
            <p:nvPr/>
          </p:nvSpPr>
          <p:spPr bwMode="auto">
            <a:xfrm>
              <a:off x="3644" y="1810"/>
              <a:ext cx="52"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3" name="Rectangle 264"/>
            <p:cNvSpPr>
              <a:spLocks noChangeArrowheads="1"/>
            </p:cNvSpPr>
            <p:nvPr/>
          </p:nvSpPr>
          <p:spPr bwMode="auto">
            <a:xfrm>
              <a:off x="3760" y="1825"/>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4" name="Rectangle 265"/>
            <p:cNvSpPr>
              <a:spLocks noChangeArrowheads="1"/>
            </p:cNvSpPr>
            <p:nvPr/>
          </p:nvSpPr>
          <p:spPr bwMode="auto">
            <a:xfrm>
              <a:off x="3875" y="1792"/>
              <a:ext cx="53"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5" name="Rectangle 266"/>
            <p:cNvSpPr>
              <a:spLocks noChangeArrowheads="1"/>
            </p:cNvSpPr>
            <p:nvPr/>
          </p:nvSpPr>
          <p:spPr bwMode="auto">
            <a:xfrm>
              <a:off x="3987" y="1832"/>
              <a:ext cx="52"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6" name="Rectangle 267"/>
            <p:cNvSpPr>
              <a:spLocks noChangeArrowheads="1"/>
            </p:cNvSpPr>
            <p:nvPr/>
          </p:nvSpPr>
          <p:spPr bwMode="auto">
            <a:xfrm>
              <a:off x="4103" y="1836"/>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7" name="Rectangle 268"/>
            <p:cNvSpPr>
              <a:spLocks noChangeArrowheads="1"/>
            </p:cNvSpPr>
            <p:nvPr/>
          </p:nvSpPr>
          <p:spPr bwMode="auto">
            <a:xfrm>
              <a:off x="4219" y="1843"/>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8" name="Rectangle 269"/>
            <p:cNvSpPr>
              <a:spLocks noChangeArrowheads="1"/>
            </p:cNvSpPr>
            <p:nvPr/>
          </p:nvSpPr>
          <p:spPr bwMode="auto">
            <a:xfrm>
              <a:off x="4330" y="1843"/>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59" name="Rectangle 270"/>
            <p:cNvSpPr>
              <a:spLocks noChangeArrowheads="1"/>
            </p:cNvSpPr>
            <p:nvPr/>
          </p:nvSpPr>
          <p:spPr bwMode="auto">
            <a:xfrm>
              <a:off x="4445" y="1825"/>
              <a:ext cx="52"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0" name="Rectangle 271"/>
            <p:cNvSpPr>
              <a:spLocks noChangeArrowheads="1"/>
            </p:cNvSpPr>
            <p:nvPr/>
          </p:nvSpPr>
          <p:spPr bwMode="auto">
            <a:xfrm>
              <a:off x="4561" y="1818"/>
              <a:ext cx="52"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1" name="Rectangle 272"/>
            <p:cNvSpPr>
              <a:spLocks noChangeArrowheads="1"/>
            </p:cNvSpPr>
            <p:nvPr/>
          </p:nvSpPr>
          <p:spPr bwMode="auto">
            <a:xfrm>
              <a:off x="4673" y="1810"/>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2" name="Rectangle 273"/>
            <p:cNvSpPr>
              <a:spLocks noChangeArrowheads="1"/>
            </p:cNvSpPr>
            <p:nvPr/>
          </p:nvSpPr>
          <p:spPr bwMode="auto">
            <a:xfrm>
              <a:off x="4788" y="1807"/>
              <a:ext cx="52"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3" name="Rectangle 274"/>
            <p:cNvSpPr>
              <a:spLocks noChangeArrowheads="1"/>
            </p:cNvSpPr>
            <p:nvPr/>
          </p:nvSpPr>
          <p:spPr bwMode="auto">
            <a:xfrm>
              <a:off x="4904" y="1800"/>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4" name="Rectangle 275"/>
            <p:cNvSpPr>
              <a:spLocks noChangeArrowheads="1"/>
            </p:cNvSpPr>
            <p:nvPr/>
          </p:nvSpPr>
          <p:spPr bwMode="auto">
            <a:xfrm>
              <a:off x="5016" y="1785"/>
              <a:ext cx="51"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5" name="Rectangle 276"/>
            <p:cNvSpPr>
              <a:spLocks noChangeArrowheads="1"/>
            </p:cNvSpPr>
            <p:nvPr/>
          </p:nvSpPr>
          <p:spPr bwMode="auto">
            <a:xfrm>
              <a:off x="5132" y="1778"/>
              <a:ext cx="50" cy="4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6" name="Freeform 277"/>
            <p:cNvSpPr>
              <a:spLocks/>
            </p:cNvSpPr>
            <p:nvPr/>
          </p:nvSpPr>
          <p:spPr bwMode="auto">
            <a:xfrm>
              <a:off x="3532" y="1695"/>
              <a:ext cx="56" cy="50"/>
            </a:xfrm>
            <a:custGeom>
              <a:avLst/>
              <a:gdLst>
                <a:gd name="T0" fmla="*/ 19 w 84"/>
                <a:gd name="T1" fmla="*/ 0 h 84"/>
                <a:gd name="T2" fmla="*/ 37 w 84"/>
                <a:gd name="T3" fmla="*/ 30 h 84"/>
                <a:gd name="T4" fmla="*/ 0 w 84"/>
                <a:gd name="T5" fmla="*/ 30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7" name="Freeform 278"/>
            <p:cNvSpPr>
              <a:spLocks/>
            </p:cNvSpPr>
            <p:nvPr/>
          </p:nvSpPr>
          <p:spPr bwMode="auto">
            <a:xfrm>
              <a:off x="3644" y="1702"/>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8" name="Freeform 279"/>
            <p:cNvSpPr>
              <a:spLocks/>
            </p:cNvSpPr>
            <p:nvPr/>
          </p:nvSpPr>
          <p:spPr bwMode="auto">
            <a:xfrm>
              <a:off x="3760" y="1680"/>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69" name="Freeform 280"/>
            <p:cNvSpPr>
              <a:spLocks/>
            </p:cNvSpPr>
            <p:nvPr/>
          </p:nvSpPr>
          <p:spPr bwMode="auto">
            <a:xfrm>
              <a:off x="3875" y="1644"/>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0" name="Freeform 281"/>
            <p:cNvSpPr>
              <a:spLocks/>
            </p:cNvSpPr>
            <p:nvPr/>
          </p:nvSpPr>
          <p:spPr bwMode="auto">
            <a:xfrm>
              <a:off x="3987" y="1619"/>
              <a:ext cx="56" cy="50"/>
            </a:xfrm>
            <a:custGeom>
              <a:avLst/>
              <a:gdLst>
                <a:gd name="T0" fmla="*/ 19 w 84"/>
                <a:gd name="T1" fmla="*/ 0 h 84"/>
                <a:gd name="T2" fmla="*/ 37 w 84"/>
                <a:gd name="T3" fmla="*/ 30 h 84"/>
                <a:gd name="T4" fmla="*/ 0 w 84"/>
                <a:gd name="T5" fmla="*/ 30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1" name="Freeform 282"/>
            <p:cNvSpPr>
              <a:spLocks/>
            </p:cNvSpPr>
            <p:nvPr/>
          </p:nvSpPr>
          <p:spPr bwMode="auto">
            <a:xfrm>
              <a:off x="4103" y="1582"/>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2" name="Freeform 283"/>
            <p:cNvSpPr>
              <a:spLocks/>
            </p:cNvSpPr>
            <p:nvPr/>
          </p:nvSpPr>
          <p:spPr bwMode="auto">
            <a:xfrm>
              <a:off x="4219" y="1532"/>
              <a:ext cx="56" cy="50"/>
            </a:xfrm>
            <a:custGeom>
              <a:avLst/>
              <a:gdLst>
                <a:gd name="T0" fmla="*/ 19 w 84"/>
                <a:gd name="T1" fmla="*/ 0 h 84"/>
                <a:gd name="T2" fmla="*/ 37 w 84"/>
                <a:gd name="T3" fmla="*/ 30 h 84"/>
                <a:gd name="T4" fmla="*/ 0 w 84"/>
                <a:gd name="T5" fmla="*/ 30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3" name="Freeform 284"/>
            <p:cNvSpPr>
              <a:spLocks/>
            </p:cNvSpPr>
            <p:nvPr/>
          </p:nvSpPr>
          <p:spPr bwMode="auto">
            <a:xfrm>
              <a:off x="4330" y="1564"/>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4" name="Freeform 285"/>
            <p:cNvSpPr>
              <a:spLocks/>
            </p:cNvSpPr>
            <p:nvPr/>
          </p:nvSpPr>
          <p:spPr bwMode="auto">
            <a:xfrm>
              <a:off x="4445" y="1622"/>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5" name="Freeform 286"/>
            <p:cNvSpPr>
              <a:spLocks/>
            </p:cNvSpPr>
            <p:nvPr/>
          </p:nvSpPr>
          <p:spPr bwMode="auto">
            <a:xfrm>
              <a:off x="4561" y="1644"/>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6" name="Freeform 287"/>
            <p:cNvSpPr>
              <a:spLocks/>
            </p:cNvSpPr>
            <p:nvPr/>
          </p:nvSpPr>
          <p:spPr bwMode="auto">
            <a:xfrm>
              <a:off x="4673" y="1687"/>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7" name="Freeform 288"/>
            <p:cNvSpPr>
              <a:spLocks/>
            </p:cNvSpPr>
            <p:nvPr/>
          </p:nvSpPr>
          <p:spPr bwMode="auto">
            <a:xfrm>
              <a:off x="4788" y="1742"/>
              <a:ext cx="56" cy="50"/>
            </a:xfrm>
            <a:custGeom>
              <a:avLst/>
              <a:gdLst>
                <a:gd name="T0" fmla="*/ 19 w 84"/>
                <a:gd name="T1" fmla="*/ 0 h 84"/>
                <a:gd name="T2" fmla="*/ 37 w 84"/>
                <a:gd name="T3" fmla="*/ 30 h 84"/>
                <a:gd name="T4" fmla="*/ 0 w 84"/>
                <a:gd name="T5" fmla="*/ 30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8" name="Freeform 289"/>
            <p:cNvSpPr>
              <a:spLocks/>
            </p:cNvSpPr>
            <p:nvPr/>
          </p:nvSpPr>
          <p:spPr bwMode="auto">
            <a:xfrm>
              <a:off x="4904" y="1734"/>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79" name="Freeform 290"/>
            <p:cNvSpPr>
              <a:spLocks/>
            </p:cNvSpPr>
            <p:nvPr/>
          </p:nvSpPr>
          <p:spPr bwMode="auto">
            <a:xfrm>
              <a:off x="5016" y="1727"/>
              <a:ext cx="56" cy="51"/>
            </a:xfrm>
            <a:custGeom>
              <a:avLst/>
              <a:gdLst>
                <a:gd name="T0" fmla="*/ 19 w 84"/>
                <a:gd name="T1" fmla="*/ 0 h 84"/>
                <a:gd name="T2" fmla="*/ 37 w 84"/>
                <a:gd name="T3" fmla="*/ 31 h 84"/>
                <a:gd name="T4" fmla="*/ 0 w 84"/>
                <a:gd name="T5" fmla="*/ 31 h 84"/>
                <a:gd name="T6" fmla="*/ 19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80" name="Freeform 291"/>
            <p:cNvSpPr>
              <a:spLocks/>
            </p:cNvSpPr>
            <p:nvPr/>
          </p:nvSpPr>
          <p:spPr bwMode="auto">
            <a:xfrm>
              <a:off x="5132" y="1727"/>
              <a:ext cx="55" cy="51"/>
            </a:xfrm>
            <a:custGeom>
              <a:avLst/>
              <a:gdLst>
                <a:gd name="T0" fmla="*/ 19 w 83"/>
                <a:gd name="T1" fmla="*/ 0 h 84"/>
                <a:gd name="T2" fmla="*/ 36 w 83"/>
                <a:gd name="T3" fmla="*/ 31 h 84"/>
                <a:gd name="T4" fmla="*/ 0 w 83"/>
                <a:gd name="T5" fmla="*/ 31 h 84"/>
                <a:gd name="T6" fmla="*/ 19 w 83"/>
                <a:gd name="T7" fmla="*/ 0 h 84"/>
                <a:gd name="T8" fmla="*/ 0 60000 65536"/>
                <a:gd name="T9" fmla="*/ 0 60000 65536"/>
                <a:gd name="T10" fmla="*/ 0 60000 65536"/>
                <a:gd name="T11" fmla="*/ 0 60000 65536"/>
                <a:gd name="T12" fmla="*/ 0 w 83"/>
                <a:gd name="T13" fmla="*/ 0 h 84"/>
                <a:gd name="T14" fmla="*/ 83 w 83"/>
                <a:gd name="T15" fmla="*/ 84 h 84"/>
              </a:gdLst>
              <a:ahLst/>
              <a:cxnLst>
                <a:cxn ang="T8">
                  <a:pos x="T0" y="T1"/>
                </a:cxn>
                <a:cxn ang="T9">
                  <a:pos x="T2" y="T3"/>
                </a:cxn>
                <a:cxn ang="T10">
                  <a:pos x="T4" y="T5"/>
                </a:cxn>
                <a:cxn ang="T11">
                  <a:pos x="T6" y="T7"/>
                </a:cxn>
              </a:cxnLst>
              <a:rect l="T12" t="T13" r="T14" b="T15"/>
              <a:pathLst>
                <a:path w="83" h="84">
                  <a:moveTo>
                    <a:pt x="42" y="0"/>
                  </a:moveTo>
                  <a:lnTo>
                    <a:pt x="83"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81" name="Line 292"/>
            <p:cNvSpPr>
              <a:spLocks noChangeShapeType="1"/>
            </p:cNvSpPr>
            <p:nvPr/>
          </p:nvSpPr>
          <p:spPr bwMode="auto">
            <a:xfrm>
              <a:off x="4651" y="1074"/>
              <a:ext cx="127" cy="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82" name="Oval 293"/>
            <p:cNvSpPr>
              <a:spLocks noChangeArrowheads="1"/>
            </p:cNvSpPr>
            <p:nvPr/>
          </p:nvSpPr>
          <p:spPr bwMode="auto">
            <a:xfrm>
              <a:off x="4690" y="1052"/>
              <a:ext cx="44" cy="40"/>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83" name="Rectangle 294"/>
            <p:cNvSpPr>
              <a:spLocks noChangeArrowheads="1"/>
            </p:cNvSpPr>
            <p:nvPr/>
          </p:nvSpPr>
          <p:spPr bwMode="auto">
            <a:xfrm>
              <a:off x="4797" y="1034"/>
              <a:ext cx="1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DA</a:t>
              </a:r>
              <a:endParaRPr lang="en-US" sz="900">
                <a:latin typeface="Helvetica" panose="020B0604020202020204" pitchFamily="34" charset="0"/>
                <a:ea typeface="ＭＳ Ｐゴシック" panose="020B0600070205080204" pitchFamily="34" charset="-128"/>
              </a:endParaRPr>
            </a:p>
          </p:txBody>
        </p:sp>
        <p:sp>
          <p:nvSpPr>
            <p:cNvPr id="47484" name="Line 295"/>
            <p:cNvSpPr>
              <a:spLocks noChangeShapeType="1"/>
            </p:cNvSpPr>
            <p:nvPr/>
          </p:nvSpPr>
          <p:spPr bwMode="auto">
            <a:xfrm>
              <a:off x="4651" y="1171"/>
              <a:ext cx="127"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85" name="Rectangle 296"/>
            <p:cNvSpPr>
              <a:spLocks noChangeArrowheads="1"/>
            </p:cNvSpPr>
            <p:nvPr/>
          </p:nvSpPr>
          <p:spPr bwMode="auto">
            <a:xfrm>
              <a:off x="4690" y="1150"/>
              <a:ext cx="44" cy="40"/>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86" name="Rectangle 297"/>
            <p:cNvSpPr>
              <a:spLocks noChangeArrowheads="1"/>
            </p:cNvSpPr>
            <p:nvPr/>
          </p:nvSpPr>
          <p:spPr bwMode="auto">
            <a:xfrm>
              <a:off x="4799" y="1130"/>
              <a:ext cx="34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DOPAC</a:t>
              </a:r>
              <a:endParaRPr lang="en-US" sz="900">
                <a:latin typeface="Helvetica" panose="020B0604020202020204" pitchFamily="34" charset="0"/>
                <a:ea typeface="ＭＳ Ｐゴシック" panose="020B0600070205080204" pitchFamily="34" charset="-128"/>
              </a:endParaRPr>
            </a:p>
          </p:txBody>
        </p:sp>
        <p:sp>
          <p:nvSpPr>
            <p:cNvPr id="47487" name="Line 298"/>
            <p:cNvSpPr>
              <a:spLocks noChangeShapeType="1"/>
            </p:cNvSpPr>
            <p:nvPr/>
          </p:nvSpPr>
          <p:spPr bwMode="auto">
            <a:xfrm>
              <a:off x="4651" y="1269"/>
              <a:ext cx="127" cy="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88" name="Freeform 299"/>
            <p:cNvSpPr>
              <a:spLocks/>
            </p:cNvSpPr>
            <p:nvPr/>
          </p:nvSpPr>
          <p:spPr bwMode="auto">
            <a:xfrm>
              <a:off x="4690" y="1247"/>
              <a:ext cx="48" cy="44"/>
            </a:xfrm>
            <a:custGeom>
              <a:avLst/>
              <a:gdLst>
                <a:gd name="T0" fmla="*/ 16 w 72"/>
                <a:gd name="T1" fmla="*/ 0 h 72"/>
                <a:gd name="T2" fmla="*/ 32 w 72"/>
                <a:gd name="T3" fmla="*/ 27 h 72"/>
                <a:gd name="T4" fmla="*/ 0 w 72"/>
                <a:gd name="T5" fmla="*/ 27 h 72"/>
                <a:gd name="T6" fmla="*/ 16 w 72"/>
                <a:gd name="T7" fmla="*/ 0 h 72"/>
                <a:gd name="T8" fmla="*/ 0 60000 65536"/>
                <a:gd name="T9" fmla="*/ 0 60000 65536"/>
                <a:gd name="T10" fmla="*/ 0 60000 65536"/>
                <a:gd name="T11" fmla="*/ 0 60000 65536"/>
                <a:gd name="T12" fmla="*/ 0 w 72"/>
                <a:gd name="T13" fmla="*/ 0 h 72"/>
                <a:gd name="T14" fmla="*/ 72 w 72"/>
                <a:gd name="T15" fmla="*/ 72 h 72"/>
              </a:gdLst>
              <a:ahLst/>
              <a:cxnLst>
                <a:cxn ang="T8">
                  <a:pos x="T0" y="T1"/>
                </a:cxn>
                <a:cxn ang="T9">
                  <a:pos x="T2" y="T3"/>
                </a:cxn>
                <a:cxn ang="T10">
                  <a:pos x="T4" y="T5"/>
                </a:cxn>
                <a:cxn ang="T11">
                  <a:pos x="T6" y="T7"/>
                </a:cxn>
              </a:cxnLst>
              <a:rect l="T12" t="T13" r="T14" b="T15"/>
              <a:pathLst>
                <a:path w="72" h="72">
                  <a:moveTo>
                    <a:pt x="36" y="0"/>
                  </a:moveTo>
                  <a:lnTo>
                    <a:pt x="72" y="72"/>
                  </a:lnTo>
                  <a:lnTo>
                    <a:pt x="0" y="72"/>
                  </a:lnTo>
                  <a:lnTo>
                    <a:pt x="36"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489" name="Rectangle 300"/>
            <p:cNvSpPr>
              <a:spLocks noChangeArrowheads="1"/>
            </p:cNvSpPr>
            <p:nvPr/>
          </p:nvSpPr>
          <p:spPr bwMode="auto">
            <a:xfrm>
              <a:off x="4799" y="1229"/>
              <a:ext cx="19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HVA</a:t>
              </a:r>
              <a:endParaRPr lang="en-US" sz="900">
                <a:latin typeface="Helvetica" panose="020B0604020202020204" pitchFamily="34" charset="0"/>
                <a:ea typeface="ＭＳ Ｐゴシック" panose="020B0600070205080204" pitchFamily="34" charset="-128"/>
              </a:endParaRPr>
            </a:p>
          </p:txBody>
        </p:sp>
        <p:sp>
          <p:nvSpPr>
            <p:cNvPr id="47490" name="Rectangle 301"/>
            <p:cNvSpPr>
              <a:spLocks noChangeArrowheads="1"/>
            </p:cNvSpPr>
            <p:nvPr/>
          </p:nvSpPr>
          <p:spPr bwMode="auto">
            <a:xfrm>
              <a:off x="3458" y="714"/>
              <a:ext cx="55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Accumbens</a:t>
              </a:r>
              <a:endParaRPr lang="en-US" sz="900">
                <a:latin typeface="Helvetica" panose="020B0604020202020204" pitchFamily="34" charset="0"/>
                <a:ea typeface="ＭＳ Ｐゴシック" panose="020B0600070205080204" pitchFamily="34" charset="-128"/>
              </a:endParaRPr>
            </a:p>
          </p:txBody>
        </p:sp>
        <p:sp>
          <p:nvSpPr>
            <p:cNvPr id="47491" name="Line 302"/>
            <p:cNvSpPr>
              <a:spLocks noChangeShapeType="1"/>
            </p:cNvSpPr>
            <p:nvPr/>
          </p:nvSpPr>
          <p:spPr bwMode="auto">
            <a:xfrm>
              <a:off x="3313" y="1777"/>
              <a:ext cx="24"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492" name="Text Box 303"/>
            <p:cNvSpPr txBox="1">
              <a:spLocks noChangeArrowheads="1"/>
            </p:cNvSpPr>
            <p:nvPr/>
          </p:nvSpPr>
          <p:spPr bwMode="auto">
            <a:xfrm>
              <a:off x="4395" y="550"/>
              <a:ext cx="905"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1500" b="1">
                  <a:solidFill>
                    <a:srgbClr val="FFFF00"/>
                  </a:solidFill>
                  <a:latin typeface="Helvetica" panose="020B0604020202020204" pitchFamily="34" charset="0"/>
                  <a:ea typeface="ＭＳ Ｐゴシック" panose="020B0600070205080204" pitchFamily="34" charset="-128"/>
                </a:rPr>
                <a:t>COCAINE</a:t>
              </a:r>
            </a:p>
          </p:txBody>
        </p:sp>
      </p:grpSp>
      <p:grpSp>
        <p:nvGrpSpPr>
          <p:cNvPr id="47108" name="Group 550"/>
          <p:cNvGrpSpPr>
            <a:grpSpLocks/>
          </p:cNvGrpSpPr>
          <p:nvPr/>
        </p:nvGrpSpPr>
        <p:grpSpPr bwMode="auto">
          <a:xfrm>
            <a:off x="4629152" y="3786188"/>
            <a:ext cx="3123010" cy="1943100"/>
            <a:chOff x="2901" y="2460"/>
            <a:chExt cx="2623" cy="1632"/>
          </a:xfrm>
        </p:grpSpPr>
        <p:sp>
          <p:nvSpPr>
            <p:cNvPr id="47190" name="Rectangle 306"/>
            <p:cNvSpPr>
              <a:spLocks noChangeArrowheads="1"/>
            </p:cNvSpPr>
            <p:nvPr/>
          </p:nvSpPr>
          <p:spPr bwMode="auto">
            <a:xfrm>
              <a:off x="2901" y="2460"/>
              <a:ext cx="2603" cy="1632"/>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91" name="Line 307"/>
            <p:cNvSpPr>
              <a:spLocks noChangeShapeType="1"/>
            </p:cNvSpPr>
            <p:nvPr/>
          </p:nvSpPr>
          <p:spPr bwMode="auto">
            <a:xfrm>
              <a:off x="3352" y="2646"/>
              <a:ext cx="1" cy="91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2" name="Line 308"/>
            <p:cNvSpPr>
              <a:spLocks noChangeShapeType="1"/>
            </p:cNvSpPr>
            <p:nvPr/>
          </p:nvSpPr>
          <p:spPr bwMode="auto">
            <a:xfrm>
              <a:off x="3331" y="3814"/>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3" name="Line 309"/>
            <p:cNvSpPr>
              <a:spLocks noChangeShapeType="1"/>
            </p:cNvSpPr>
            <p:nvPr/>
          </p:nvSpPr>
          <p:spPr bwMode="auto">
            <a:xfrm rot="-2677329" flipH="1" flipV="1">
              <a:off x="3306" y="3570"/>
              <a:ext cx="73" cy="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4" name="Line 310"/>
            <p:cNvSpPr>
              <a:spLocks noChangeShapeType="1"/>
            </p:cNvSpPr>
            <p:nvPr/>
          </p:nvSpPr>
          <p:spPr bwMode="auto">
            <a:xfrm>
              <a:off x="3331" y="3401"/>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5" name="Line 311"/>
            <p:cNvSpPr>
              <a:spLocks noChangeShapeType="1"/>
            </p:cNvSpPr>
            <p:nvPr/>
          </p:nvSpPr>
          <p:spPr bwMode="auto">
            <a:xfrm>
              <a:off x="3331" y="3149"/>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6" name="Line 312"/>
            <p:cNvSpPr>
              <a:spLocks noChangeShapeType="1"/>
            </p:cNvSpPr>
            <p:nvPr/>
          </p:nvSpPr>
          <p:spPr bwMode="auto">
            <a:xfrm>
              <a:off x="3331" y="2898"/>
              <a:ext cx="21"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7" name="Line 313"/>
            <p:cNvSpPr>
              <a:spLocks noChangeShapeType="1"/>
            </p:cNvSpPr>
            <p:nvPr/>
          </p:nvSpPr>
          <p:spPr bwMode="auto">
            <a:xfrm>
              <a:off x="3331" y="2646"/>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98" name="Rectangle 314"/>
            <p:cNvSpPr>
              <a:spLocks noChangeArrowheads="1"/>
            </p:cNvSpPr>
            <p:nvPr/>
          </p:nvSpPr>
          <p:spPr bwMode="auto">
            <a:xfrm>
              <a:off x="3264" y="377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199" name="Rectangle 315"/>
            <p:cNvSpPr>
              <a:spLocks noChangeArrowheads="1"/>
            </p:cNvSpPr>
            <p:nvPr/>
          </p:nvSpPr>
          <p:spPr bwMode="auto">
            <a:xfrm>
              <a:off x="3188" y="3364"/>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100</a:t>
              </a:r>
              <a:endParaRPr lang="en-US" sz="900">
                <a:latin typeface="Helvetica" panose="020B0604020202020204" pitchFamily="34" charset="0"/>
                <a:ea typeface="ＭＳ Ｐゴシック" panose="020B0600070205080204" pitchFamily="34" charset="-128"/>
              </a:endParaRPr>
            </a:p>
          </p:txBody>
        </p:sp>
        <p:sp>
          <p:nvSpPr>
            <p:cNvPr id="47200" name="Rectangle 316"/>
            <p:cNvSpPr>
              <a:spLocks noChangeArrowheads="1"/>
            </p:cNvSpPr>
            <p:nvPr/>
          </p:nvSpPr>
          <p:spPr bwMode="auto">
            <a:xfrm>
              <a:off x="3188" y="3111"/>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150</a:t>
              </a:r>
              <a:endParaRPr lang="en-US" sz="900">
                <a:latin typeface="Helvetica" panose="020B0604020202020204" pitchFamily="34" charset="0"/>
                <a:ea typeface="ＭＳ Ｐゴシック" panose="020B0600070205080204" pitchFamily="34" charset="-128"/>
              </a:endParaRPr>
            </a:p>
          </p:txBody>
        </p:sp>
        <p:sp>
          <p:nvSpPr>
            <p:cNvPr id="47201" name="Rectangle 317"/>
            <p:cNvSpPr>
              <a:spLocks noChangeArrowheads="1"/>
            </p:cNvSpPr>
            <p:nvPr/>
          </p:nvSpPr>
          <p:spPr bwMode="auto">
            <a:xfrm>
              <a:off x="3188" y="2862"/>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200</a:t>
              </a:r>
              <a:endParaRPr lang="en-US" sz="900">
                <a:latin typeface="Helvetica" panose="020B0604020202020204" pitchFamily="34" charset="0"/>
                <a:ea typeface="ＭＳ Ｐゴシック" panose="020B0600070205080204" pitchFamily="34" charset="-128"/>
              </a:endParaRPr>
            </a:p>
          </p:txBody>
        </p:sp>
        <p:sp>
          <p:nvSpPr>
            <p:cNvPr id="47202" name="Rectangle 318"/>
            <p:cNvSpPr>
              <a:spLocks noChangeArrowheads="1"/>
            </p:cNvSpPr>
            <p:nvPr/>
          </p:nvSpPr>
          <p:spPr bwMode="auto">
            <a:xfrm>
              <a:off x="3188" y="2612"/>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250</a:t>
              </a:r>
              <a:endParaRPr lang="en-US" sz="900">
                <a:latin typeface="Helvetica" panose="020B0604020202020204" pitchFamily="34" charset="0"/>
                <a:ea typeface="ＭＳ Ｐゴシック" panose="020B0600070205080204" pitchFamily="34" charset="-128"/>
              </a:endParaRPr>
            </a:p>
          </p:txBody>
        </p:sp>
        <p:sp>
          <p:nvSpPr>
            <p:cNvPr id="47203" name="Line 319"/>
            <p:cNvSpPr>
              <a:spLocks noChangeShapeType="1"/>
            </p:cNvSpPr>
            <p:nvPr/>
          </p:nvSpPr>
          <p:spPr bwMode="auto">
            <a:xfrm>
              <a:off x="3441" y="3792"/>
              <a:ext cx="1786"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4" name="Line 320"/>
            <p:cNvSpPr>
              <a:spLocks noChangeShapeType="1"/>
            </p:cNvSpPr>
            <p:nvPr/>
          </p:nvSpPr>
          <p:spPr bwMode="auto">
            <a:xfrm flipV="1">
              <a:off x="3441"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5" name="Line 321"/>
            <p:cNvSpPr>
              <a:spLocks noChangeShapeType="1"/>
            </p:cNvSpPr>
            <p:nvPr/>
          </p:nvSpPr>
          <p:spPr bwMode="auto">
            <a:xfrm flipV="1">
              <a:off x="3560"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6" name="Line 322"/>
            <p:cNvSpPr>
              <a:spLocks noChangeShapeType="1"/>
            </p:cNvSpPr>
            <p:nvPr/>
          </p:nvSpPr>
          <p:spPr bwMode="auto">
            <a:xfrm flipV="1">
              <a:off x="3679"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7" name="Line 323"/>
            <p:cNvSpPr>
              <a:spLocks noChangeShapeType="1"/>
            </p:cNvSpPr>
            <p:nvPr/>
          </p:nvSpPr>
          <p:spPr bwMode="auto">
            <a:xfrm flipV="1">
              <a:off x="3798"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8" name="Line 324"/>
            <p:cNvSpPr>
              <a:spLocks noChangeShapeType="1"/>
            </p:cNvSpPr>
            <p:nvPr/>
          </p:nvSpPr>
          <p:spPr bwMode="auto">
            <a:xfrm flipV="1">
              <a:off x="3917"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09" name="Line 325"/>
            <p:cNvSpPr>
              <a:spLocks noChangeShapeType="1"/>
            </p:cNvSpPr>
            <p:nvPr/>
          </p:nvSpPr>
          <p:spPr bwMode="auto">
            <a:xfrm flipV="1">
              <a:off x="4036"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0" name="Line 326"/>
            <p:cNvSpPr>
              <a:spLocks noChangeShapeType="1"/>
            </p:cNvSpPr>
            <p:nvPr/>
          </p:nvSpPr>
          <p:spPr bwMode="auto">
            <a:xfrm flipV="1">
              <a:off x="4156"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1" name="Line 327"/>
            <p:cNvSpPr>
              <a:spLocks noChangeShapeType="1"/>
            </p:cNvSpPr>
            <p:nvPr/>
          </p:nvSpPr>
          <p:spPr bwMode="auto">
            <a:xfrm flipV="1">
              <a:off x="4275"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2" name="Line 328"/>
            <p:cNvSpPr>
              <a:spLocks noChangeShapeType="1"/>
            </p:cNvSpPr>
            <p:nvPr/>
          </p:nvSpPr>
          <p:spPr bwMode="auto">
            <a:xfrm flipV="1">
              <a:off x="4392"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3" name="Line 329"/>
            <p:cNvSpPr>
              <a:spLocks noChangeShapeType="1"/>
            </p:cNvSpPr>
            <p:nvPr/>
          </p:nvSpPr>
          <p:spPr bwMode="auto">
            <a:xfrm flipV="1">
              <a:off x="4511"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4" name="Line 330"/>
            <p:cNvSpPr>
              <a:spLocks noChangeShapeType="1"/>
            </p:cNvSpPr>
            <p:nvPr/>
          </p:nvSpPr>
          <p:spPr bwMode="auto">
            <a:xfrm flipV="1">
              <a:off x="4630"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5" name="Line 331"/>
            <p:cNvSpPr>
              <a:spLocks noChangeShapeType="1"/>
            </p:cNvSpPr>
            <p:nvPr/>
          </p:nvSpPr>
          <p:spPr bwMode="auto">
            <a:xfrm flipV="1">
              <a:off x="4749"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6" name="Line 332"/>
            <p:cNvSpPr>
              <a:spLocks noChangeShapeType="1"/>
            </p:cNvSpPr>
            <p:nvPr/>
          </p:nvSpPr>
          <p:spPr bwMode="auto">
            <a:xfrm flipV="1">
              <a:off x="4868"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7" name="Line 333"/>
            <p:cNvSpPr>
              <a:spLocks noChangeShapeType="1"/>
            </p:cNvSpPr>
            <p:nvPr/>
          </p:nvSpPr>
          <p:spPr bwMode="auto">
            <a:xfrm flipV="1">
              <a:off x="4987" y="3792"/>
              <a:ext cx="1"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8" name="Line 334"/>
            <p:cNvSpPr>
              <a:spLocks noChangeShapeType="1"/>
            </p:cNvSpPr>
            <p:nvPr/>
          </p:nvSpPr>
          <p:spPr bwMode="auto">
            <a:xfrm flipV="1">
              <a:off x="5108"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19" name="Line 335"/>
            <p:cNvSpPr>
              <a:spLocks noChangeShapeType="1"/>
            </p:cNvSpPr>
            <p:nvPr/>
          </p:nvSpPr>
          <p:spPr bwMode="auto">
            <a:xfrm flipV="1">
              <a:off x="5227" y="3792"/>
              <a:ext cx="0" cy="2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20" name="Rectangle 336"/>
            <p:cNvSpPr>
              <a:spLocks noChangeArrowheads="1"/>
            </p:cNvSpPr>
            <p:nvPr/>
          </p:nvSpPr>
          <p:spPr bwMode="auto">
            <a:xfrm>
              <a:off x="3424" y="384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221" name="Rectangle 337"/>
            <p:cNvSpPr>
              <a:spLocks noChangeArrowheads="1"/>
            </p:cNvSpPr>
            <p:nvPr/>
          </p:nvSpPr>
          <p:spPr bwMode="auto">
            <a:xfrm>
              <a:off x="3780" y="384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a:t>
              </a:r>
              <a:endParaRPr lang="en-US" sz="900">
                <a:latin typeface="Helvetica" panose="020B0604020202020204" pitchFamily="34" charset="0"/>
                <a:ea typeface="ＭＳ Ｐゴシック" panose="020B0600070205080204" pitchFamily="34" charset="-128"/>
              </a:endParaRPr>
            </a:p>
          </p:txBody>
        </p:sp>
        <p:sp>
          <p:nvSpPr>
            <p:cNvPr id="47222" name="Rectangle 338"/>
            <p:cNvSpPr>
              <a:spLocks noChangeArrowheads="1"/>
            </p:cNvSpPr>
            <p:nvPr/>
          </p:nvSpPr>
          <p:spPr bwMode="auto">
            <a:xfrm>
              <a:off x="4139" y="384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a:t>
              </a:r>
              <a:endParaRPr lang="en-US" sz="900">
                <a:latin typeface="Helvetica" panose="020B0604020202020204" pitchFamily="34" charset="0"/>
                <a:ea typeface="ＭＳ Ｐゴシック" panose="020B0600070205080204" pitchFamily="34" charset="-128"/>
              </a:endParaRPr>
            </a:p>
          </p:txBody>
        </p:sp>
        <p:sp>
          <p:nvSpPr>
            <p:cNvPr id="47223" name="Rectangle 339"/>
            <p:cNvSpPr>
              <a:spLocks noChangeArrowheads="1"/>
            </p:cNvSpPr>
            <p:nvPr/>
          </p:nvSpPr>
          <p:spPr bwMode="auto">
            <a:xfrm>
              <a:off x="4492" y="384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a:t>
              </a:r>
              <a:endParaRPr lang="en-US" sz="900">
                <a:latin typeface="Helvetica" panose="020B0604020202020204" pitchFamily="34" charset="0"/>
                <a:ea typeface="ＭＳ Ｐゴシック" panose="020B0600070205080204" pitchFamily="34" charset="-128"/>
              </a:endParaRPr>
            </a:p>
          </p:txBody>
        </p:sp>
        <p:sp>
          <p:nvSpPr>
            <p:cNvPr id="47224" name="Rectangle 340"/>
            <p:cNvSpPr>
              <a:spLocks noChangeArrowheads="1"/>
            </p:cNvSpPr>
            <p:nvPr/>
          </p:nvSpPr>
          <p:spPr bwMode="auto">
            <a:xfrm>
              <a:off x="4852" y="3848"/>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4</a:t>
              </a:r>
              <a:endParaRPr lang="en-US" sz="900">
                <a:latin typeface="Helvetica" panose="020B0604020202020204" pitchFamily="34" charset="0"/>
                <a:ea typeface="ＭＳ Ｐゴシック" panose="020B0600070205080204" pitchFamily="34" charset="-128"/>
              </a:endParaRPr>
            </a:p>
          </p:txBody>
        </p:sp>
        <p:sp>
          <p:nvSpPr>
            <p:cNvPr id="47225" name="Rectangle 341"/>
            <p:cNvSpPr>
              <a:spLocks noChangeArrowheads="1"/>
            </p:cNvSpPr>
            <p:nvPr/>
          </p:nvSpPr>
          <p:spPr bwMode="auto">
            <a:xfrm>
              <a:off x="5175" y="3848"/>
              <a:ext cx="15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5hr</a:t>
              </a:r>
              <a:endParaRPr lang="en-US" sz="900">
                <a:latin typeface="Helvetica" panose="020B0604020202020204" pitchFamily="34" charset="0"/>
                <a:ea typeface="ＭＳ Ｐゴシック" panose="020B0600070205080204" pitchFamily="34" charset="-128"/>
              </a:endParaRPr>
            </a:p>
          </p:txBody>
        </p:sp>
        <p:sp>
          <p:nvSpPr>
            <p:cNvPr id="47226" name="Rectangle 342"/>
            <p:cNvSpPr>
              <a:spLocks noChangeArrowheads="1"/>
            </p:cNvSpPr>
            <p:nvPr/>
          </p:nvSpPr>
          <p:spPr bwMode="auto">
            <a:xfrm>
              <a:off x="3996" y="3936"/>
              <a:ext cx="1528"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Thời gian sau khi dùng Morphine</a:t>
              </a:r>
              <a:endParaRPr lang="en-US" sz="900">
                <a:latin typeface="Helvetica" panose="020B0604020202020204" pitchFamily="34" charset="0"/>
                <a:ea typeface="ＭＳ Ｐゴシック" panose="020B0600070205080204" pitchFamily="34" charset="-128"/>
              </a:endParaRPr>
            </a:p>
          </p:txBody>
        </p:sp>
        <p:sp>
          <p:nvSpPr>
            <p:cNvPr id="47227" name="Rectangle 343"/>
            <p:cNvSpPr>
              <a:spLocks noChangeArrowheads="1"/>
            </p:cNvSpPr>
            <p:nvPr/>
          </p:nvSpPr>
          <p:spPr bwMode="auto">
            <a:xfrm rot="16200000">
              <a:off x="2682" y="3088"/>
              <a:ext cx="883"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 of Basal Release</a:t>
              </a:r>
              <a:endParaRPr lang="en-US" sz="900">
                <a:latin typeface="Helvetica" panose="020B0604020202020204" pitchFamily="34" charset="0"/>
                <a:ea typeface="ＭＳ Ｐゴシック" panose="020B0600070205080204" pitchFamily="34" charset="-128"/>
              </a:endParaRPr>
            </a:p>
          </p:txBody>
        </p:sp>
        <p:sp>
          <p:nvSpPr>
            <p:cNvPr id="47228" name="Line 344"/>
            <p:cNvSpPr>
              <a:spLocks noChangeShapeType="1"/>
            </p:cNvSpPr>
            <p:nvPr/>
          </p:nvSpPr>
          <p:spPr bwMode="auto">
            <a:xfrm rot="-2677329" flipH="1" flipV="1">
              <a:off x="3318" y="3605"/>
              <a:ext cx="72" cy="2"/>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29" name="Line 345"/>
            <p:cNvSpPr>
              <a:spLocks noChangeShapeType="1"/>
            </p:cNvSpPr>
            <p:nvPr/>
          </p:nvSpPr>
          <p:spPr bwMode="auto">
            <a:xfrm flipV="1">
              <a:off x="3351" y="3614"/>
              <a:ext cx="0" cy="20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0" name="Line 346"/>
            <p:cNvSpPr>
              <a:spLocks noChangeShapeType="1"/>
            </p:cNvSpPr>
            <p:nvPr/>
          </p:nvSpPr>
          <p:spPr bwMode="auto">
            <a:xfrm flipV="1">
              <a:off x="3441" y="3275"/>
              <a:ext cx="119" cy="12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1" name="Line 347"/>
            <p:cNvSpPr>
              <a:spLocks noChangeShapeType="1"/>
            </p:cNvSpPr>
            <p:nvPr/>
          </p:nvSpPr>
          <p:spPr bwMode="auto">
            <a:xfrm flipV="1">
              <a:off x="3441" y="3225"/>
              <a:ext cx="119" cy="17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2" name="Line 348"/>
            <p:cNvSpPr>
              <a:spLocks noChangeShapeType="1"/>
            </p:cNvSpPr>
            <p:nvPr/>
          </p:nvSpPr>
          <p:spPr bwMode="auto">
            <a:xfrm flipV="1">
              <a:off x="3441" y="3169"/>
              <a:ext cx="119" cy="232"/>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3" name="Line 349"/>
            <p:cNvSpPr>
              <a:spLocks noChangeShapeType="1"/>
            </p:cNvSpPr>
            <p:nvPr/>
          </p:nvSpPr>
          <p:spPr bwMode="auto">
            <a:xfrm flipV="1">
              <a:off x="3441" y="3169"/>
              <a:ext cx="119" cy="232"/>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4" name="Oval 350"/>
            <p:cNvSpPr>
              <a:spLocks noChangeArrowheads="1"/>
            </p:cNvSpPr>
            <p:nvPr/>
          </p:nvSpPr>
          <p:spPr bwMode="auto">
            <a:xfrm>
              <a:off x="3417" y="3378"/>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35" name="Rectangle 351"/>
            <p:cNvSpPr>
              <a:spLocks noChangeArrowheads="1"/>
            </p:cNvSpPr>
            <p:nvPr/>
          </p:nvSpPr>
          <p:spPr bwMode="auto">
            <a:xfrm>
              <a:off x="3417" y="3378"/>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36" name="Freeform 352"/>
            <p:cNvSpPr>
              <a:spLocks/>
            </p:cNvSpPr>
            <p:nvPr/>
          </p:nvSpPr>
          <p:spPr bwMode="auto">
            <a:xfrm>
              <a:off x="3417" y="3378"/>
              <a:ext cx="47" cy="47"/>
            </a:xfrm>
            <a:custGeom>
              <a:avLst/>
              <a:gdLst>
                <a:gd name="T0" fmla="*/ 13 w 84"/>
                <a:gd name="T1" fmla="*/ 0 h 84"/>
                <a:gd name="T2" fmla="*/ 26 w 84"/>
                <a:gd name="T3" fmla="*/ 26 h 84"/>
                <a:gd name="T4" fmla="*/ 0 w 84"/>
                <a:gd name="T5" fmla="*/ 26 h 84"/>
                <a:gd name="T6" fmla="*/ 13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37" name="Freeform 353"/>
            <p:cNvSpPr>
              <a:spLocks/>
            </p:cNvSpPr>
            <p:nvPr/>
          </p:nvSpPr>
          <p:spPr bwMode="auto">
            <a:xfrm>
              <a:off x="3417" y="3378"/>
              <a:ext cx="47" cy="47"/>
            </a:xfrm>
            <a:custGeom>
              <a:avLst/>
              <a:gdLst>
                <a:gd name="T0" fmla="*/ 13 w 84"/>
                <a:gd name="T1" fmla="*/ 0 h 84"/>
                <a:gd name="T2" fmla="*/ 26 w 84"/>
                <a:gd name="T3" fmla="*/ 13 h 84"/>
                <a:gd name="T4" fmla="*/ 13 w 84"/>
                <a:gd name="T5" fmla="*/ 26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38" name="Line 354"/>
            <p:cNvSpPr>
              <a:spLocks noChangeShapeType="1"/>
            </p:cNvSpPr>
            <p:nvPr/>
          </p:nvSpPr>
          <p:spPr bwMode="auto">
            <a:xfrm flipV="1">
              <a:off x="3560" y="3199"/>
              <a:ext cx="119" cy="7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39" name="Line 355"/>
            <p:cNvSpPr>
              <a:spLocks noChangeShapeType="1"/>
            </p:cNvSpPr>
            <p:nvPr/>
          </p:nvSpPr>
          <p:spPr bwMode="auto">
            <a:xfrm>
              <a:off x="3679" y="3199"/>
              <a:ext cx="119" cy="3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0" name="Line 356"/>
            <p:cNvSpPr>
              <a:spLocks noChangeShapeType="1"/>
            </p:cNvSpPr>
            <p:nvPr/>
          </p:nvSpPr>
          <p:spPr bwMode="auto">
            <a:xfrm>
              <a:off x="3798" y="3235"/>
              <a:ext cx="119" cy="3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1" name="Line 357"/>
            <p:cNvSpPr>
              <a:spLocks noChangeShapeType="1"/>
            </p:cNvSpPr>
            <p:nvPr/>
          </p:nvSpPr>
          <p:spPr bwMode="auto">
            <a:xfrm>
              <a:off x="3917" y="3268"/>
              <a:ext cx="119" cy="4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2" name="Line 358"/>
            <p:cNvSpPr>
              <a:spLocks noChangeShapeType="1"/>
            </p:cNvSpPr>
            <p:nvPr/>
          </p:nvSpPr>
          <p:spPr bwMode="auto">
            <a:xfrm>
              <a:off x="4036" y="3311"/>
              <a:ext cx="120" cy="4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3" name="Line 359"/>
            <p:cNvSpPr>
              <a:spLocks noChangeShapeType="1"/>
            </p:cNvSpPr>
            <p:nvPr/>
          </p:nvSpPr>
          <p:spPr bwMode="auto">
            <a:xfrm>
              <a:off x="4156" y="3351"/>
              <a:ext cx="119" cy="34"/>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4" name="Line 360"/>
            <p:cNvSpPr>
              <a:spLocks noChangeShapeType="1"/>
            </p:cNvSpPr>
            <p:nvPr/>
          </p:nvSpPr>
          <p:spPr bwMode="auto">
            <a:xfrm>
              <a:off x="4275" y="3385"/>
              <a:ext cx="117" cy="1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5" name="Line 361"/>
            <p:cNvSpPr>
              <a:spLocks noChangeShapeType="1"/>
            </p:cNvSpPr>
            <p:nvPr/>
          </p:nvSpPr>
          <p:spPr bwMode="auto">
            <a:xfrm>
              <a:off x="4392" y="3401"/>
              <a:ext cx="119" cy="1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6" name="Line 362"/>
            <p:cNvSpPr>
              <a:spLocks noChangeShapeType="1"/>
            </p:cNvSpPr>
            <p:nvPr/>
          </p:nvSpPr>
          <p:spPr bwMode="auto">
            <a:xfrm flipV="1">
              <a:off x="3560" y="3119"/>
              <a:ext cx="119" cy="10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7" name="Line 363"/>
            <p:cNvSpPr>
              <a:spLocks noChangeShapeType="1"/>
            </p:cNvSpPr>
            <p:nvPr/>
          </p:nvSpPr>
          <p:spPr bwMode="auto">
            <a:xfrm flipV="1">
              <a:off x="3679" y="3073"/>
              <a:ext cx="119" cy="4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8" name="Line 364"/>
            <p:cNvSpPr>
              <a:spLocks noChangeShapeType="1"/>
            </p:cNvSpPr>
            <p:nvPr/>
          </p:nvSpPr>
          <p:spPr bwMode="auto">
            <a:xfrm>
              <a:off x="3798" y="3073"/>
              <a:ext cx="119" cy="7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49" name="Line 365"/>
            <p:cNvSpPr>
              <a:spLocks noChangeShapeType="1"/>
            </p:cNvSpPr>
            <p:nvPr/>
          </p:nvSpPr>
          <p:spPr bwMode="auto">
            <a:xfrm>
              <a:off x="3917" y="3149"/>
              <a:ext cx="119" cy="5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0" name="Line 366"/>
            <p:cNvSpPr>
              <a:spLocks noChangeShapeType="1"/>
            </p:cNvSpPr>
            <p:nvPr/>
          </p:nvSpPr>
          <p:spPr bwMode="auto">
            <a:xfrm>
              <a:off x="4036" y="3199"/>
              <a:ext cx="120" cy="5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1" name="Line 367"/>
            <p:cNvSpPr>
              <a:spLocks noChangeShapeType="1"/>
            </p:cNvSpPr>
            <p:nvPr/>
          </p:nvSpPr>
          <p:spPr bwMode="auto">
            <a:xfrm>
              <a:off x="4156" y="3249"/>
              <a:ext cx="119" cy="92"/>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2" name="Line 368"/>
            <p:cNvSpPr>
              <a:spLocks noChangeShapeType="1"/>
            </p:cNvSpPr>
            <p:nvPr/>
          </p:nvSpPr>
          <p:spPr bwMode="auto">
            <a:xfrm>
              <a:off x="4275" y="3341"/>
              <a:ext cx="117" cy="1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3" name="Line 369"/>
            <p:cNvSpPr>
              <a:spLocks noChangeShapeType="1"/>
            </p:cNvSpPr>
            <p:nvPr/>
          </p:nvSpPr>
          <p:spPr bwMode="auto">
            <a:xfrm>
              <a:off x="4392" y="3351"/>
              <a:ext cx="119" cy="13"/>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4" name="Line 370"/>
            <p:cNvSpPr>
              <a:spLocks noChangeShapeType="1"/>
            </p:cNvSpPr>
            <p:nvPr/>
          </p:nvSpPr>
          <p:spPr bwMode="auto">
            <a:xfrm>
              <a:off x="4511" y="3364"/>
              <a:ext cx="119"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5" name="Line 371"/>
            <p:cNvSpPr>
              <a:spLocks noChangeShapeType="1"/>
            </p:cNvSpPr>
            <p:nvPr/>
          </p:nvSpPr>
          <p:spPr bwMode="auto">
            <a:xfrm>
              <a:off x="4630" y="3371"/>
              <a:ext cx="119"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6" name="Line 372"/>
            <p:cNvSpPr>
              <a:spLocks noChangeShapeType="1"/>
            </p:cNvSpPr>
            <p:nvPr/>
          </p:nvSpPr>
          <p:spPr bwMode="auto">
            <a:xfrm>
              <a:off x="4749" y="3371"/>
              <a:ext cx="119"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7" name="Line 373"/>
            <p:cNvSpPr>
              <a:spLocks noChangeShapeType="1"/>
            </p:cNvSpPr>
            <p:nvPr/>
          </p:nvSpPr>
          <p:spPr bwMode="auto">
            <a:xfrm flipV="1">
              <a:off x="3560" y="3100"/>
              <a:ext cx="119" cy="69"/>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8" name="Line 374"/>
            <p:cNvSpPr>
              <a:spLocks noChangeShapeType="1"/>
            </p:cNvSpPr>
            <p:nvPr/>
          </p:nvSpPr>
          <p:spPr bwMode="auto">
            <a:xfrm flipV="1">
              <a:off x="3679" y="3007"/>
              <a:ext cx="119" cy="9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59" name="Line 375"/>
            <p:cNvSpPr>
              <a:spLocks noChangeShapeType="1"/>
            </p:cNvSpPr>
            <p:nvPr/>
          </p:nvSpPr>
          <p:spPr bwMode="auto">
            <a:xfrm flipV="1">
              <a:off x="3798" y="2987"/>
              <a:ext cx="119" cy="2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0" name="Line 376"/>
            <p:cNvSpPr>
              <a:spLocks noChangeShapeType="1"/>
            </p:cNvSpPr>
            <p:nvPr/>
          </p:nvSpPr>
          <p:spPr bwMode="auto">
            <a:xfrm>
              <a:off x="3917" y="2987"/>
              <a:ext cx="119" cy="7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1" name="Line 377"/>
            <p:cNvSpPr>
              <a:spLocks noChangeShapeType="1"/>
            </p:cNvSpPr>
            <p:nvPr/>
          </p:nvSpPr>
          <p:spPr bwMode="auto">
            <a:xfrm>
              <a:off x="4036" y="3060"/>
              <a:ext cx="120" cy="89"/>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2" name="Line 378"/>
            <p:cNvSpPr>
              <a:spLocks noChangeShapeType="1"/>
            </p:cNvSpPr>
            <p:nvPr/>
          </p:nvSpPr>
          <p:spPr bwMode="auto">
            <a:xfrm>
              <a:off x="4156" y="3149"/>
              <a:ext cx="119" cy="5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3" name="Line 379"/>
            <p:cNvSpPr>
              <a:spLocks noChangeShapeType="1"/>
            </p:cNvSpPr>
            <p:nvPr/>
          </p:nvSpPr>
          <p:spPr bwMode="auto">
            <a:xfrm>
              <a:off x="4275" y="3199"/>
              <a:ext cx="117" cy="59"/>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4" name="Line 380"/>
            <p:cNvSpPr>
              <a:spLocks noChangeShapeType="1"/>
            </p:cNvSpPr>
            <p:nvPr/>
          </p:nvSpPr>
          <p:spPr bwMode="auto">
            <a:xfrm>
              <a:off x="4392" y="3258"/>
              <a:ext cx="119" cy="1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5" name="Line 381"/>
            <p:cNvSpPr>
              <a:spLocks noChangeShapeType="1"/>
            </p:cNvSpPr>
            <p:nvPr/>
          </p:nvSpPr>
          <p:spPr bwMode="auto">
            <a:xfrm>
              <a:off x="4511" y="3275"/>
              <a:ext cx="119" cy="26"/>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6" name="Line 382"/>
            <p:cNvSpPr>
              <a:spLocks noChangeShapeType="1"/>
            </p:cNvSpPr>
            <p:nvPr/>
          </p:nvSpPr>
          <p:spPr bwMode="auto">
            <a:xfrm>
              <a:off x="4630" y="3301"/>
              <a:ext cx="119" cy="5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7" name="Line 383"/>
            <p:cNvSpPr>
              <a:spLocks noChangeShapeType="1"/>
            </p:cNvSpPr>
            <p:nvPr/>
          </p:nvSpPr>
          <p:spPr bwMode="auto">
            <a:xfrm>
              <a:off x="4749" y="3351"/>
              <a:ext cx="119" cy="2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8" name="Line 384"/>
            <p:cNvSpPr>
              <a:spLocks noChangeShapeType="1"/>
            </p:cNvSpPr>
            <p:nvPr/>
          </p:nvSpPr>
          <p:spPr bwMode="auto">
            <a:xfrm>
              <a:off x="4868" y="3371"/>
              <a:ext cx="119" cy="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69" name="Line 385"/>
            <p:cNvSpPr>
              <a:spLocks noChangeShapeType="1"/>
            </p:cNvSpPr>
            <p:nvPr/>
          </p:nvSpPr>
          <p:spPr bwMode="auto">
            <a:xfrm>
              <a:off x="4987" y="3374"/>
              <a:ext cx="121" cy="1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0" name="Line 386"/>
            <p:cNvSpPr>
              <a:spLocks noChangeShapeType="1"/>
            </p:cNvSpPr>
            <p:nvPr/>
          </p:nvSpPr>
          <p:spPr bwMode="auto">
            <a:xfrm>
              <a:off x="5108" y="3391"/>
              <a:ext cx="119" cy="10"/>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1" name="Line 387"/>
            <p:cNvSpPr>
              <a:spLocks noChangeShapeType="1"/>
            </p:cNvSpPr>
            <p:nvPr/>
          </p:nvSpPr>
          <p:spPr bwMode="auto">
            <a:xfrm flipV="1">
              <a:off x="3560" y="3123"/>
              <a:ext cx="119" cy="46"/>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2" name="Line 388"/>
            <p:cNvSpPr>
              <a:spLocks noChangeShapeType="1"/>
            </p:cNvSpPr>
            <p:nvPr/>
          </p:nvSpPr>
          <p:spPr bwMode="auto">
            <a:xfrm flipV="1">
              <a:off x="3679" y="3017"/>
              <a:ext cx="119" cy="106"/>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3" name="Line 389"/>
            <p:cNvSpPr>
              <a:spLocks noChangeShapeType="1"/>
            </p:cNvSpPr>
            <p:nvPr/>
          </p:nvSpPr>
          <p:spPr bwMode="auto">
            <a:xfrm flipV="1">
              <a:off x="3798" y="2944"/>
              <a:ext cx="119" cy="73"/>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4" name="Line 390"/>
            <p:cNvSpPr>
              <a:spLocks noChangeShapeType="1"/>
            </p:cNvSpPr>
            <p:nvPr/>
          </p:nvSpPr>
          <p:spPr bwMode="auto">
            <a:xfrm flipV="1">
              <a:off x="3917" y="2924"/>
              <a:ext cx="119" cy="20"/>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5" name="Line 391"/>
            <p:cNvSpPr>
              <a:spLocks noChangeShapeType="1"/>
            </p:cNvSpPr>
            <p:nvPr/>
          </p:nvSpPr>
          <p:spPr bwMode="auto">
            <a:xfrm>
              <a:off x="4036" y="2924"/>
              <a:ext cx="120" cy="10"/>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6" name="Line 392"/>
            <p:cNvSpPr>
              <a:spLocks noChangeShapeType="1"/>
            </p:cNvSpPr>
            <p:nvPr/>
          </p:nvSpPr>
          <p:spPr bwMode="auto">
            <a:xfrm>
              <a:off x="4156" y="2934"/>
              <a:ext cx="119" cy="3"/>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7" name="Line 393"/>
            <p:cNvSpPr>
              <a:spLocks noChangeShapeType="1"/>
            </p:cNvSpPr>
            <p:nvPr/>
          </p:nvSpPr>
          <p:spPr bwMode="auto">
            <a:xfrm>
              <a:off x="4275" y="2937"/>
              <a:ext cx="117" cy="7"/>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8" name="Line 394"/>
            <p:cNvSpPr>
              <a:spLocks noChangeShapeType="1"/>
            </p:cNvSpPr>
            <p:nvPr/>
          </p:nvSpPr>
          <p:spPr bwMode="auto">
            <a:xfrm>
              <a:off x="4392" y="2944"/>
              <a:ext cx="119" cy="40"/>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79" name="Line 395"/>
            <p:cNvSpPr>
              <a:spLocks noChangeShapeType="1"/>
            </p:cNvSpPr>
            <p:nvPr/>
          </p:nvSpPr>
          <p:spPr bwMode="auto">
            <a:xfrm>
              <a:off x="4511" y="2984"/>
              <a:ext cx="119" cy="66"/>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0" name="Line 396"/>
            <p:cNvSpPr>
              <a:spLocks noChangeShapeType="1"/>
            </p:cNvSpPr>
            <p:nvPr/>
          </p:nvSpPr>
          <p:spPr bwMode="auto">
            <a:xfrm>
              <a:off x="4630" y="3050"/>
              <a:ext cx="119" cy="73"/>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1" name="Line 397"/>
            <p:cNvSpPr>
              <a:spLocks noChangeShapeType="1"/>
            </p:cNvSpPr>
            <p:nvPr/>
          </p:nvSpPr>
          <p:spPr bwMode="auto">
            <a:xfrm>
              <a:off x="4749" y="3123"/>
              <a:ext cx="119" cy="116"/>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2" name="Line 398"/>
            <p:cNvSpPr>
              <a:spLocks noChangeShapeType="1"/>
            </p:cNvSpPr>
            <p:nvPr/>
          </p:nvSpPr>
          <p:spPr bwMode="auto">
            <a:xfrm>
              <a:off x="4868" y="3239"/>
              <a:ext cx="119" cy="53"/>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3" name="Line 399"/>
            <p:cNvSpPr>
              <a:spLocks noChangeShapeType="1"/>
            </p:cNvSpPr>
            <p:nvPr/>
          </p:nvSpPr>
          <p:spPr bwMode="auto">
            <a:xfrm>
              <a:off x="4987" y="3322"/>
              <a:ext cx="121" cy="9"/>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4" name="Line 400"/>
            <p:cNvSpPr>
              <a:spLocks noChangeShapeType="1"/>
            </p:cNvSpPr>
            <p:nvPr/>
          </p:nvSpPr>
          <p:spPr bwMode="auto">
            <a:xfrm>
              <a:off x="5108" y="3301"/>
              <a:ext cx="119" cy="50"/>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285" name="Oval 401"/>
            <p:cNvSpPr>
              <a:spLocks noChangeArrowheads="1"/>
            </p:cNvSpPr>
            <p:nvPr/>
          </p:nvSpPr>
          <p:spPr bwMode="auto">
            <a:xfrm>
              <a:off x="3536" y="3252"/>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86" name="Oval 402"/>
            <p:cNvSpPr>
              <a:spLocks noChangeArrowheads="1"/>
            </p:cNvSpPr>
            <p:nvPr/>
          </p:nvSpPr>
          <p:spPr bwMode="auto">
            <a:xfrm>
              <a:off x="3655" y="3176"/>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87" name="Oval 403"/>
            <p:cNvSpPr>
              <a:spLocks noChangeArrowheads="1"/>
            </p:cNvSpPr>
            <p:nvPr/>
          </p:nvSpPr>
          <p:spPr bwMode="auto">
            <a:xfrm>
              <a:off x="3774" y="3212"/>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88" name="Oval 404"/>
            <p:cNvSpPr>
              <a:spLocks noChangeArrowheads="1"/>
            </p:cNvSpPr>
            <p:nvPr/>
          </p:nvSpPr>
          <p:spPr bwMode="auto">
            <a:xfrm>
              <a:off x="3893" y="3245"/>
              <a:ext cx="45"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89" name="Oval 405"/>
            <p:cNvSpPr>
              <a:spLocks noChangeArrowheads="1"/>
            </p:cNvSpPr>
            <p:nvPr/>
          </p:nvSpPr>
          <p:spPr bwMode="auto">
            <a:xfrm>
              <a:off x="4013" y="3288"/>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0" name="Oval 406"/>
            <p:cNvSpPr>
              <a:spLocks noChangeArrowheads="1"/>
            </p:cNvSpPr>
            <p:nvPr/>
          </p:nvSpPr>
          <p:spPr bwMode="auto">
            <a:xfrm>
              <a:off x="4132" y="3328"/>
              <a:ext cx="45"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1" name="Oval 407"/>
            <p:cNvSpPr>
              <a:spLocks noChangeArrowheads="1"/>
            </p:cNvSpPr>
            <p:nvPr/>
          </p:nvSpPr>
          <p:spPr bwMode="auto">
            <a:xfrm>
              <a:off x="4251" y="3361"/>
              <a:ext cx="45" cy="44"/>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2" name="Oval 408"/>
            <p:cNvSpPr>
              <a:spLocks noChangeArrowheads="1"/>
            </p:cNvSpPr>
            <p:nvPr/>
          </p:nvSpPr>
          <p:spPr bwMode="auto">
            <a:xfrm>
              <a:off x="4368" y="3378"/>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3" name="Oval 409"/>
            <p:cNvSpPr>
              <a:spLocks noChangeArrowheads="1"/>
            </p:cNvSpPr>
            <p:nvPr/>
          </p:nvSpPr>
          <p:spPr bwMode="auto">
            <a:xfrm>
              <a:off x="4487" y="3388"/>
              <a:ext cx="44" cy="43"/>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4" name="Rectangle 410"/>
            <p:cNvSpPr>
              <a:spLocks noChangeArrowheads="1"/>
            </p:cNvSpPr>
            <p:nvPr/>
          </p:nvSpPr>
          <p:spPr bwMode="auto">
            <a:xfrm>
              <a:off x="3536" y="3202"/>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5" name="Rectangle 411"/>
            <p:cNvSpPr>
              <a:spLocks noChangeArrowheads="1"/>
            </p:cNvSpPr>
            <p:nvPr/>
          </p:nvSpPr>
          <p:spPr bwMode="auto">
            <a:xfrm>
              <a:off x="3655" y="3096"/>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6" name="Rectangle 412"/>
            <p:cNvSpPr>
              <a:spLocks noChangeArrowheads="1"/>
            </p:cNvSpPr>
            <p:nvPr/>
          </p:nvSpPr>
          <p:spPr bwMode="auto">
            <a:xfrm>
              <a:off x="3774" y="3050"/>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7" name="Rectangle 413"/>
            <p:cNvSpPr>
              <a:spLocks noChangeArrowheads="1"/>
            </p:cNvSpPr>
            <p:nvPr/>
          </p:nvSpPr>
          <p:spPr bwMode="auto">
            <a:xfrm>
              <a:off x="3893" y="3126"/>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8" name="Rectangle 414"/>
            <p:cNvSpPr>
              <a:spLocks noChangeArrowheads="1"/>
            </p:cNvSpPr>
            <p:nvPr/>
          </p:nvSpPr>
          <p:spPr bwMode="auto">
            <a:xfrm>
              <a:off x="4013" y="3176"/>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299" name="Rectangle 415"/>
            <p:cNvSpPr>
              <a:spLocks noChangeArrowheads="1"/>
            </p:cNvSpPr>
            <p:nvPr/>
          </p:nvSpPr>
          <p:spPr bwMode="auto">
            <a:xfrm>
              <a:off x="4132" y="3225"/>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0" name="Rectangle 416"/>
            <p:cNvSpPr>
              <a:spLocks noChangeArrowheads="1"/>
            </p:cNvSpPr>
            <p:nvPr/>
          </p:nvSpPr>
          <p:spPr bwMode="auto">
            <a:xfrm>
              <a:off x="4251" y="3318"/>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1" name="Rectangle 417"/>
            <p:cNvSpPr>
              <a:spLocks noChangeArrowheads="1"/>
            </p:cNvSpPr>
            <p:nvPr/>
          </p:nvSpPr>
          <p:spPr bwMode="auto">
            <a:xfrm>
              <a:off x="4368" y="3328"/>
              <a:ext cx="44"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2" name="Rectangle 418"/>
            <p:cNvSpPr>
              <a:spLocks noChangeArrowheads="1"/>
            </p:cNvSpPr>
            <p:nvPr/>
          </p:nvSpPr>
          <p:spPr bwMode="auto">
            <a:xfrm>
              <a:off x="4487" y="3341"/>
              <a:ext cx="44" cy="44"/>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3" name="Rectangle 419"/>
            <p:cNvSpPr>
              <a:spLocks noChangeArrowheads="1"/>
            </p:cNvSpPr>
            <p:nvPr/>
          </p:nvSpPr>
          <p:spPr bwMode="auto">
            <a:xfrm>
              <a:off x="4606" y="3348"/>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4" name="Rectangle 420"/>
            <p:cNvSpPr>
              <a:spLocks noChangeArrowheads="1"/>
            </p:cNvSpPr>
            <p:nvPr/>
          </p:nvSpPr>
          <p:spPr bwMode="auto">
            <a:xfrm>
              <a:off x="4725" y="3348"/>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5" name="Rectangle 421"/>
            <p:cNvSpPr>
              <a:spLocks noChangeArrowheads="1"/>
            </p:cNvSpPr>
            <p:nvPr/>
          </p:nvSpPr>
          <p:spPr bwMode="auto">
            <a:xfrm>
              <a:off x="4844" y="3348"/>
              <a:ext cx="45" cy="43"/>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6" name="Freeform 422"/>
            <p:cNvSpPr>
              <a:spLocks/>
            </p:cNvSpPr>
            <p:nvPr/>
          </p:nvSpPr>
          <p:spPr bwMode="auto">
            <a:xfrm>
              <a:off x="3536" y="3146"/>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7" name="Freeform 423"/>
            <p:cNvSpPr>
              <a:spLocks/>
            </p:cNvSpPr>
            <p:nvPr/>
          </p:nvSpPr>
          <p:spPr bwMode="auto">
            <a:xfrm>
              <a:off x="3655" y="3076"/>
              <a:ext cx="48" cy="47"/>
            </a:xfrm>
            <a:custGeom>
              <a:avLst/>
              <a:gdLst>
                <a:gd name="T0" fmla="*/ 14 w 84"/>
                <a:gd name="T1" fmla="*/ 0 h 84"/>
                <a:gd name="T2" fmla="*/ 27 w 84"/>
                <a:gd name="T3" fmla="*/ 26 h 84"/>
                <a:gd name="T4" fmla="*/ 0 w 84"/>
                <a:gd name="T5" fmla="*/ 26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8" name="Freeform 424"/>
            <p:cNvSpPr>
              <a:spLocks/>
            </p:cNvSpPr>
            <p:nvPr/>
          </p:nvSpPr>
          <p:spPr bwMode="auto">
            <a:xfrm>
              <a:off x="3774" y="2984"/>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09" name="Freeform 425"/>
            <p:cNvSpPr>
              <a:spLocks/>
            </p:cNvSpPr>
            <p:nvPr/>
          </p:nvSpPr>
          <p:spPr bwMode="auto">
            <a:xfrm>
              <a:off x="3893" y="2964"/>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0" name="Freeform 426"/>
            <p:cNvSpPr>
              <a:spLocks/>
            </p:cNvSpPr>
            <p:nvPr/>
          </p:nvSpPr>
          <p:spPr bwMode="auto">
            <a:xfrm>
              <a:off x="4013" y="3037"/>
              <a:ext cx="47" cy="46"/>
            </a:xfrm>
            <a:custGeom>
              <a:avLst/>
              <a:gdLst>
                <a:gd name="T0" fmla="*/ 13 w 84"/>
                <a:gd name="T1" fmla="*/ 0 h 84"/>
                <a:gd name="T2" fmla="*/ 26 w 84"/>
                <a:gd name="T3" fmla="*/ 25 h 84"/>
                <a:gd name="T4" fmla="*/ 0 w 84"/>
                <a:gd name="T5" fmla="*/ 25 h 84"/>
                <a:gd name="T6" fmla="*/ 13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1" name="Freeform 427"/>
            <p:cNvSpPr>
              <a:spLocks/>
            </p:cNvSpPr>
            <p:nvPr/>
          </p:nvSpPr>
          <p:spPr bwMode="auto">
            <a:xfrm>
              <a:off x="4132" y="3126"/>
              <a:ext cx="47" cy="46"/>
            </a:xfrm>
            <a:custGeom>
              <a:avLst/>
              <a:gdLst>
                <a:gd name="T0" fmla="*/ 13 w 84"/>
                <a:gd name="T1" fmla="*/ 0 h 84"/>
                <a:gd name="T2" fmla="*/ 26 w 84"/>
                <a:gd name="T3" fmla="*/ 25 h 84"/>
                <a:gd name="T4" fmla="*/ 0 w 84"/>
                <a:gd name="T5" fmla="*/ 25 h 84"/>
                <a:gd name="T6" fmla="*/ 13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2" name="Freeform 428"/>
            <p:cNvSpPr>
              <a:spLocks/>
            </p:cNvSpPr>
            <p:nvPr/>
          </p:nvSpPr>
          <p:spPr bwMode="auto">
            <a:xfrm>
              <a:off x="4251" y="3176"/>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3" name="Freeform 429"/>
            <p:cNvSpPr>
              <a:spLocks/>
            </p:cNvSpPr>
            <p:nvPr/>
          </p:nvSpPr>
          <p:spPr bwMode="auto">
            <a:xfrm>
              <a:off x="4368" y="3235"/>
              <a:ext cx="47" cy="47"/>
            </a:xfrm>
            <a:custGeom>
              <a:avLst/>
              <a:gdLst>
                <a:gd name="T0" fmla="*/ 13 w 84"/>
                <a:gd name="T1" fmla="*/ 0 h 84"/>
                <a:gd name="T2" fmla="*/ 26 w 84"/>
                <a:gd name="T3" fmla="*/ 26 h 84"/>
                <a:gd name="T4" fmla="*/ 0 w 84"/>
                <a:gd name="T5" fmla="*/ 26 h 84"/>
                <a:gd name="T6" fmla="*/ 13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4" name="Freeform 430"/>
            <p:cNvSpPr>
              <a:spLocks/>
            </p:cNvSpPr>
            <p:nvPr/>
          </p:nvSpPr>
          <p:spPr bwMode="auto">
            <a:xfrm>
              <a:off x="4487" y="3252"/>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5" name="Freeform 431"/>
            <p:cNvSpPr>
              <a:spLocks/>
            </p:cNvSpPr>
            <p:nvPr/>
          </p:nvSpPr>
          <p:spPr bwMode="auto">
            <a:xfrm>
              <a:off x="4606" y="3278"/>
              <a:ext cx="48" cy="47"/>
            </a:xfrm>
            <a:custGeom>
              <a:avLst/>
              <a:gdLst>
                <a:gd name="T0" fmla="*/ 14 w 84"/>
                <a:gd name="T1" fmla="*/ 0 h 84"/>
                <a:gd name="T2" fmla="*/ 27 w 84"/>
                <a:gd name="T3" fmla="*/ 26 h 84"/>
                <a:gd name="T4" fmla="*/ 0 w 84"/>
                <a:gd name="T5" fmla="*/ 26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6" name="Freeform 432"/>
            <p:cNvSpPr>
              <a:spLocks/>
            </p:cNvSpPr>
            <p:nvPr/>
          </p:nvSpPr>
          <p:spPr bwMode="auto">
            <a:xfrm>
              <a:off x="4725" y="3328"/>
              <a:ext cx="48" cy="46"/>
            </a:xfrm>
            <a:custGeom>
              <a:avLst/>
              <a:gdLst>
                <a:gd name="T0" fmla="*/ 14 w 84"/>
                <a:gd name="T1" fmla="*/ 0 h 84"/>
                <a:gd name="T2" fmla="*/ 27 w 84"/>
                <a:gd name="T3" fmla="*/ 25 h 84"/>
                <a:gd name="T4" fmla="*/ 0 w 84"/>
                <a:gd name="T5" fmla="*/ 25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7" name="Freeform 433"/>
            <p:cNvSpPr>
              <a:spLocks/>
            </p:cNvSpPr>
            <p:nvPr/>
          </p:nvSpPr>
          <p:spPr bwMode="auto">
            <a:xfrm>
              <a:off x="4844" y="3348"/>
              <a:ext cx="48" cy="47"/>
            </a:xfrm>
            <a:custGeom>
              <a:avLst/>
              <a:gdLst>
                <a:gd name="T0" fmla="*/ 14 w 84"/>
                <a:gd name="T1" fmla="*/ 0 h 85"/>
                <a:gd name="T2" fmla="*/ 27 w 84"/>
                <a:gd name="T3" fmla="*/ 26 h 85"/>
                <a:gd name="T4" fmla="*/ 0 w 84"/>
                <a:gd name="T5" fmla="*/ 26 h 85"/>
                <a:gd name="T6" fmla="*/ 14 w 84"/>
                <a:gd name="T7" fmla="*/ 0 h 85"/>
                <a:gd name="T8" fmla="*/ 0 60000 65536"/>
                <a:gd name="T9" fmla="*/ 0 60000 65536"/>
                <a:gd name="T10" fmla="*/ 0 60000 65536"/>
                <a:gd name="T11" fmla="*/ 0 60000 65536"/>
                <a:gd name="T12" fmla="*/ 0 w 84"/>
                <a:gd name="T13" fmla="*/ 0 h 85"/>
                <a:gd name="T14" fmla="*/ 84 w 84"/>
                <a:gd name="T15" fmla="*/ 85 h 85"/>
              </a:gdLst>
              <a:ahLst/>
              <a:cxnLst>
                <a:cxn ang="T8">
                  <a:pos x="T0" y="T1"/>
                </a:cxn>
                <a:cxn ang="T9">
                  <a:pos x="T2" y="T3"/>
                </a:cxn>
                <a:cxn ang="T10">
                  <a:pos x="T4" y="T5"/>
                </a:cxn>
                <a:cxn ang="T11">
                  <a:pos x="T6" y="T7"/>
                </a:cxn>
              </a:cxnLst>
              <a:rect l="T12" t="T13" r="T14" b="T15"/>
              <a:pathLst>
                <a:path w="84" h="85">
                  <a:moveTo>
                    <a:pt x="42" y="0"/>
                  </a:moveTo>
                  <a:lnTo>
                    <a:pt x="84" y="85"/>
                  </a:lnTo>
                  <a:lnTo>
                    <a:pt x="0" y="85"/>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8" name="Freeform 434"/>
            <p:cNvSpPr>
              <a:spLocks/>
            </p:cNvSpPr>
            <p:nvPr/>
          </p:nvSpPr>
          <p:spPr bwMode="auto">
            <a:xfrm>
              <a:off x="4964" y="3351"/>
              <a:ext cx="47" cy="47"/>
            </a:xfrm>
            <a:custGeom>
              <a:avLst/>
              <a:gdLst>
                <a:gd name="T0" fmla="*/ 13 w 84"/>
                <a:gd name="T1" fmla="*/ 0 h 85"/>
                <a:gd name="T2" fmla="*/ 26 w 84"/>
                <a:gd name="T3" fmla="*/ 26 h 85"/>
                <a:gd name="T4" fmla="*/ 0 w 84"/>
                <a:gd name="T5" fmla="*/ 26 h 85"/>
                <a:gd name="T6" fmla="*/ 13 w 84"/>
                <a:gd name="T7" fmla="*/ 0 h 85"/>
                <a:gd name="T8" fmla="*/ 0 60000 65536"/>
                <a:gd name="T9" fmla="*/ 0 60000 65536"/>
                <a:gd name="T10" fmla="*/ 0 60000 65536"/>
                <a:gd name="T11" fmla="*/ 0 60000 65536"/>
                <a:gd name="T12" fmla="*/ 0 w 84"/>
                <a:gd name="T13" fmla="*/ 0 h 85"/>
                <a:gd name="T14" fmla="*/ 84 w 84"/>
                <a:gd name="T15" fmla="*/ 85 h 85"/>
              </a:gdLst>
              <a:ahLst/>
              <a:cxnLst>
                <a:cxn ang="T8">
                  <a:pos x="T0" y="T1"/>
                </a:cxn>
                <a:cxn ang="T9">
                  <a:pos x="T2" y="T3"/>
                </a:cxn>
                <a:cxn ang="T10">
                  <a:pos x="T4" y="T5"/>
                </a:cxn>
                <a:cxn ang="T11">
                  <a:pos x="T6" y="T7"/>
                </a:cxn>
              </a:cxnLst>
              <a:rect l="T12" t="T13" r="T14" b="T15"/>
              <a:pathLst>
                <a:path w="84" h="85">
                  <a:moveTo>
                    <a:pt x="42" y="0"/>
                  </a:moveTo>
                  <a:lnTo>
                    <a:pt x="84" y="85"/>
                  </a:lnTo>
                  <a:lnTo>
                    <a:pt x="0" y="85"/>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19" name="Freeform 435"/>
            <p:cNvSpPr>
              <a:spLocks/>
            </p:cNvSpPr>
            <p:nvPr/>
          </p:nvSpPr>
          <p:spPr bwMode="auto">
            <a:xfrm>
              <a:off x="5084" y="3368"/>
              <a:ext cx="47" cy="47"/>
            </a:xfrm>
            <a:custGeom>
              <a:avLst/>
              <a:gdLst>
                <a:gd name="T0" fmla="*/ 13 w 84"/>
                <a:gd name="T1" fmla="*/ 0 h 85"/>
                <a:gd name="T2" fmla="*/ 26 w 84"/>
                <a:gd name="T3" fmla="*/ 26 h 85"/>
                <a:gd name="T4" fmla="*/ 0 w 84"/>
                <a:gd name="T5" fmla="*/ 26 h 85"/>
                <a:gd name="T6" fmla="*/ 13 w 84"/>
                <a:gd name="T7" fmla="*/ 0 h 85"/>
                <a:gd name="T8" fmla="*/ 0 60000 65536"/>
                <a:gd name="T9" fmla="*/ 0 60000 65536"/>
                <a:gd name="T10" fmla="*/ 0 60000 65536"/>
                <a:gd name="T11" fmla="*/ 0 60000 65536"/>
                <a:gd name="T12" fmla="*/ 0 w 84"/>
                <a:gd name="T13" fmla="*/ 0 h 85"/>
                <a:gd name="T14" fmla="*/ 84 w 84"/>
                <a:gd name="T15" fmla="*/ 85 h 85"/>
              </a:gdLst>
              <a:ahLst/>
              <a:cxnLst>
                <a:cxn ang="T8">
                  <a:pos x="T0" y="T1"/>
                </a:cxn>
                <a:cxn ang="T9">
                  <a:pos x="T2" y="T3"/>
                </a:cxn>
                <a:cxn ang="T10">
                  <a:pos x="T4" y="T5"/>
                </a:cxn>
                <a:cxn ang="T11">
                  <a:pos x="T6" y="T7"/>
                </a:cxn>
              </a:cxnLst>
              <a:rect l="T12" t="T13" r="T14" b="T15"/>
              <a:pathLst>
                <a:path w="84" h="85">
                  <a:moveTo>
                    <a:pt x="42" y="0"/>
                  </a:moveTo>
                  <a:lnTo>
                    <a:pt x="84" y="85"/>
                  </a:lnTo>
                  <a:lnTo>
                    <a:pt x="0" y="85"/>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0" name="Freeform 436"/>
            <p:cNvSpPr>
              <a:spLocks/>
            </p:cNvSpPr>
            <p:nvPr/>
          </p:nvSpPr>
          <p:spPr bwMode="auto">
            <a:xfrm>
              <a:off x="5203" y="3378"/>
              <a:ext cx="48" cy="47"/>
            </a:xfrm>
            <a:custGeom>
              <a:avLst/>
              <a:gdLst>
                <a:gd name="T0" fmla="*/ 14 w 84"/>
                <a:gd name="T1" fmla="*/ 0 h 84"/>
                <a:gd name="T2" fmla="*/ 27 w 84"/>
                <a:gd name="T3" fmla="*/ 26 h 84"/>
                <a:gd name="T4" fmla="*/ 0 w 84"/>
                <a:gd name="T5" fmla="*/ 26 h 84"/>
                <a:gd name="T6" fmla="*/ 14 w 84"/>
                <a:gd name="T7" fmla="*/ 0 h 84"/>
                <a:gd name="T8" fmla="*/ 0 60000 65536"/>
                <a:gd name="T9" fmla="*/ 0 60000 65536"/>
                <a:gd name="T10" fmla="*/ 0 60000 65536"/>
                <a:gd name="T11" fmla="*/ 0 60000 65536"/>
                <a:gd name="T12" fmla="*/ 0 w 84"/>
                <a:gd name="T13" fmla="*/ 0 h 84"/>
                <a:gd name="T14" fmla="*/ 84 w 84"/>
                <a:gd name="T15" fmla="*/ 84 h 84"/>
              </a:gdLst>
              <a:ahLst/>
              <a:cxnLst>
                <a:cxn ang="T8">
                  <a:pos x="T0" y="T1"/>
                </a:cxn>
                <a:cxn ang="T9">
                  <a:pos x="T2" y="T3"/>
                </a:cxn>
                <a:cxn ang="T10">
                  <a:pos x="T4" y="T5"/>
                </a:cxn>
                <a:cxn ang="T11">
                  <a:pos x="T6" y="T7"/>
                </a:cxn>
              </a:cxnLst>
              <a:rect l="T12" t="T13" r="T14" b="T15"/>
              <a:pathLst>
                <a:path w="84" h="84">
                  <a:moveTo>
                    <a:pt x="42" y="0"/>
                  </a:moveTo>
                  <a:lnTo>
                    <a:pt x="84" y="84"/>
                  </a:lnTo>
                  <a:lnTo>
                    <a:pt x="0" y="84"/>
                  </a:lnTo>
                  <a:lnTo>
                    <a:pt x="42"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1" name="Freeform 437"/>
            <p:cNvSpPr>
              <a:spLocks/>
            </p:cNvSpPr>
            <p:nvPr/>
          </p:nvSpPr>
          <p:spPr bwMode="auto">
            <a:xfrm>
              <a:off x="3536" y="3146"/>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2" name="Freeform 438"/>
            <p:cNvSpPr>
              <a:spLocks/>
            </p:cNvSpPr>
            <p:nvPr/>
          </p:nvSpPr>
          <p:spPr bwMode="auto">
            <a:xfrm>
              <a:off x="3655" y="3100"/>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3" name="Freeform 439"/>
            <p:cNvSpPr>
              <a:spLocks/>
            </p:cNvSpPr>
            <p:nvPr/>
          </p:nvSpPr>
          <p:spPr bwMode="auto">
            <a:xfrm>
              <a:off x="3774" y="2994"/>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4" name="Freeform 440"/>
            <p:cNvSpPr>
              <a:spLocks/>
            </p:cNvSpPr>
            <p:nvPr/>
          </p:nvSpPr>
          <p:spPr bwMode="auto">
            <a:xfrm>
              <a:off x="3893" y="2921"/>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5" name="Freeform 441"/>
            <p:cNvSpPr>
              <a:spLocks/>
            </p:cNvSpPr>
            <p:nvPr/>
          </p:nvSpPr>
          <p:spPr bwMode="auto">
            <a:xfrm>
              <a:off x="4013" y="2901"/>
              <a:ext cx="47" cy="46"/>
            </a:xfrm>
            <a:custGeom>
              <a:avLst/>
              <a:gdLst>
                <a:gd name="T0" fmla="*/ 13 w 84"/>
                <a:gd name="T1" fmla="*/ 0 h 84"/>
                <a:gd name="T2" fmla="*/ 26 w 84"/>
                <a:gd name="T3" fmla="*/ 13 h 84"/>
                <a:gd name="T4" fmla="*/ 13 w 84"/>
                <a:gd name="T5" fmla="*/ 25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6" name="Freeform 442"/>
            <p:cNvSpPr>
              <a:spLocks/>
            </p:cNvSpPr>
            <p:nvPr/>
          </p:nvSpPr>
          <p:spPr bwMode="auto">
            <a:xfrm>
              <a:off x="4132" y="2911"/>
              <a:ext cx="47" cy="46"/>
            </a:xfrm>
            <a:custGeom>
              <a:avLst/>
              <a:gdLst>
                <a:gd name="T0" fmla="*/ 13 w 84"/>
                <a:gd name="T1" fmla="*/ 0 h 84"/>
                <a:gd name="T2" fmla="*/ 26 w 84"/>
                <a:gd name="T3" fmla="*/ 13 h 84"/>
                <a:gd name="T4" fmla="*/ 13 w 84"/>
                <a:gd name="T5" fmla="*/ 25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7" name="Freeform 443"/>
            <p:cNvSpPr>
              <a:spLocks/>
            </p:cNvSpPr>
            <p:nvPr/>
          </p:nvSpPr>
          <p:spPr bwMode="auto">
            <a:xfrm>
              <a:off x="4251" y="2914"/>
              <a:ext cx="48" cy="47"/>
            </a:xfrm>
            <a:custGeom>
              <a:avLst/>
              <a:gdLst>
                <a:gd name="T0" fmla="*/ 14 w 84"/>
                <a:gd name="T1" fmla="*/ 0 h 84"/>
                <a:gd name="T2" fmla="*/ 27 w 84"/>
                <a:gd name="T3" fmla="*/ 13 h 84"/>
                <a:gd name="T4" fmla="*/ 14 w 84"/>
                <a:gd name="T5" fmla="*/ 26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8" name="Freeform 444"/>
            <p:cNvSpPr>
              <a:spLocks/>
            </p:cNvSpPr>
            <p:nvPr/>
          </p:nvSpPr>
          <p:spPr bwMode="auto">
            <a:xfrm>
              <a:off x="4368" y="2921"/>
              <a:ext cx="47" cy="46"/>
            </a:xfrm>
            <a:custGeom>
              <a:avLst/>
              <a:gdLst>
                <a:gd name="T0" fmla="*/ 13 w 84"/>
                <a:gd name="T1" fmla="*/ 0 h 84"/>
                <a:gd name="T2" fmla="*/ 26 w 84"/>
                <a:gd name="T3" fmla="*/ 13 h 84"/>
                <a:gd name="T4" fmla="*/ 13 w 84"/>
                <a:gd name="T5" fmla="*/ 25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29" name="Freeform 445"/>
            <p:cNvSpPr>
              <a:spLocks/>
            </p:cNvSpPr>
            <p:nvPr/>
          </p:nvSpPr>
          <p:spPr bwMode="auto">
            <a:xfrm>
              <a:off x="4487" y="2961"/>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0" name="Freeform 446"/>
            <p:cNvSpPr>
              <a:spLocks/>
            </p:cNvSpPr>
            <p:nvPr/>
          </p:nvSpPr>
          <p:spPr bwMode="auto">
            <a:xfrm>
              <a:off x="4606" y="3027"/>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1" name="Freeform 447"/>
            <p:cNvSpPr>
              <a:spLocks/>
            </p:cNvSpPr>
            <p:nvPr/>
          </p:nvSpPr>
          <p:spPr bwMode="auto">
            <a:xfrm>
              <a:off x="4725" y="3100"/>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2" name="Freeform 448"/>
            <p:cNvSpPr>
              <a:spLocks/>
            </p:cNvSpPr>
            <p:nvPr/>
          </p:nvSpPr>
          <p:spPr bwMode="auto">
            <a:xfrm>
              <a:off x="4844" y="3215"/>
              <a:ext cx="48" cy="47"/>
            </a:xfrm>
            <a:custGeom>
              <a:avLst/>
              <a:gdLst>
                <a:gd name="T0" fmla="*/ 14 w 84"/>
                <a:gd name="T1" fmla="*/ 0 h 84"/>
                <a:gd name="T2" fmla="*/ 27 w 84"/>
                <a:gd name="T3" fmla="*/ 13 h 84"/>
                <a:gd name="T4" fmla="*/ 14 w 84"/>
                <a:gd name="T5" fmla="*/ 26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3" name="Freeform 449"/>
            <p:cNvSpPr>
              <a:spLocks/>
            </p:cNvSpPr>
            <p:nvPr/>
          </p:nvSpPr>
          <p:spPr bwMode="auto">
            <a:xfrm>
              <a:off x="4964" y="3268"/>
              <a:ext cx="47" cy="47"/>
            </a:xfrm>
            <a:custGeom>
              <a:avLst/>
              <a:gdLst>
                <a:gd name="T0" fmla="*/ 13 w 84"/>
                <a:gd name="T1" fmla="*/ 0 h 84"/>
                <a:gd name="T2" fmla="*/ 26 w 84"/>
                <a:gd name="T3" fmla="*/ 13 h 84"/>
                <a:gd name="T4" fmla="*/ 13 w 84"/>
                <a:gd name="T5" fmla="*/ 26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4" name="Freeform 450"/>
            <p:cNvSpPr>
              <a:spLocks/>
            </p:cNvSpPr>
            <p:nvPr/>
          </p:nvSpPr>
          <p:spPr bwMode="auto">
            <a:xfrm>
              <a:off x="5084" y="3278"/>
              <a:ext cx="47" cy="47"/>
            </a:xfrm>
            <a:custGeom>
              <a:avLst/>
              <a:gdLst>
                <a:gd name="T0" fmla="*/ 13 w 84"/>
                <a:gd name="T1" fmla="*/ 0 h 84"/>
                <a:gd name="T2" fmla="*/ 26 w 84"/>
                <a:gd name="T3" fmla="*/ 13 h 84"/>
                <a:gd name="T4" fmla="*/ 13 w 84"/>
                <a:gd name="T5" fmla="*/ 26 h 84"/>
                <a:gd name="T6" fmla="*/ 0 w 84"/>
                <a:gd name="T7" fmla="*/ 13 h 84"/>
                <a:gd name="T8" fmla="*/ 13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5" name="Freeform 451"/>
            <p:cNvSpPr>
              <a:spLocks/>
            </p:cNvSpPr>
            <p:nvPr/>
          </p:nvSpPr>
          <p:spPr bwMode="auto">
            <a:xfrm>
              <a:off x="5203" y="3328"/>
              <a:ext cx="48" cy="46"/>
            </a:xfrm>
            <a:custGeom>
              <a:avLst/>
              <a:gdLst>
                <a:gd name="T0" fmla="*/ 14 w 84"/>
                <a:gd name="T1" fmla="*/ 0 h 84"/>
                <a:gd name="T2" fmla="*/ 27 w 84"/>
                <a:gd name="T3" fmla="*/ 13 h 84"/>
                <a:gd name="T4" fmla="*/ 14 w 84"/>
                <a:gd name="T5" fmla="*/ 25 h 84"/>
                <a:gd name="T6" fmla="*/ 0 w 84"/>
                <a:gd name="T7" fmla="*/ 13 h 84"/>
                <a:gd name="T8" fmla="*/ 14 w 84"/>
                <a:gd name="T9" fmla="*/ 0 h 84"/>
                <a:gd name="T10" fmla="*/ 0 60000 65536"/>
                <a:gd name="T11" fmla="*/ 0 60000 65536"/>
                <a:gd name="T12" fmla="*/ 0 60000 65536"/>
                <a:gd name="T13" fmla="*/ 0 60000 65536"/>
                <a:gd name="T14" fmla="*/ 0 60000 65536"/>
                <a:gd name="T15" fmla="*/ 0 w 84"/>
                <a:gd name="T16" fmla="*/ 0 h 84"/>
                <a:gd name="T17" fmla="*/ 84 w 84"/>
                <a:gd name="T18" fmla="*/ 84 h 84"/>
              </a:gdLst>
              <a:ahLst/>
              <a:cxnLst>
                <a:cxn ang="T10">
                  <a:pos x="T0" y="T1"/>
                </a:cxn>
                <a:cxn ang="T11">
                  <a:pos x="T2" y="T3"/>
                </a:cxn>
                <a:cxn ang="T12">
                  <a:pos x="T4" y="T5"/>
                </a:cxn>
                <a:cxn ang="T13">
                  <a:pos x="T6" y="T7"/>
                </a:cxn>
                <a:cxn ang="T14">
                  <a:pos x="T8" y="T9"/>
                </a:cxn>
              </a:cxnLst>
              <a:rect l="T15" t="T16" r="T17" b="T18"/>
              <a:pathLst>
                <a:path w="84" h="84">
                  <a:moveTo>
                    <a:pt x="42" y="0"/>
                  </a:moveTo>
                  <a:lnTo>
                    <a:pt x="84" y="42"/>
                  </a:lnTo>
                  <a:lnTo>
                    <a:pt x="42" y="84"/>
                  </a:lnTo>
                  <a:lnTo>
                    <a:pt x="0" y="42"/>
                  </a:lnTo>
                  <a:lnTo>
                    <a:pt x="42"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6" name="Rectangle 452"/>
            <p:cNvSpPr>
              <a:spLocks noChangeArrowheads="1"/>
            </p:cNvSpPr>
            <p:nvPr/>
          </p:nvSpPr>
          <p:spPr bwMode="auto">
            <a:xfrm>
              <a:off x="3456" y="2592"/>
              <a:ext cx="54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Accumbens</a:t>
              </a:r>
              <a:endParaRPr lang="en-US" sz="900">
                <a:latin typeface="Helvetica" panose="020B0604020202020204" pitchFamily="34" charset="0"/>
                <a:ea typeface="ＭＳ Ｐゴシック" panose="020B0600070205080204" pitchFamily="34" charset="-128"/>
              </a:endParaRPr>
            </a:p>
          </p:txBody>
        </p:sp>
        <p:sp>
          <p:nvSpPr>
            <p:cNvPr id="47337" name="Line 453"/>
            <p:cNvSpPr>
              <a:spLocks noChangeShapeType="1"/>
            </p:cNvSpPr>
            <p:nvPr/>
          </p:nvSpPr>
          <p:spPr bwMode="auto">
            <a:xfrm>
              <a:off x="4915" y="2867"/>
              <a:ext cx="108" cy="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38" name="Oval 454"/>
            <p:cNvSpPr>
              <a:spLocks noChangeArrowheads="1"/>
            </p:cNvSpPr>
            <p:nvPr/>
          </p:nvSpPr>
          <p:spPr bwMode="auto">
            <a:xfrm>
              <a:off x="4948" y="2847"/>
              <a:ext cx="38" cy="37"/>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39" name="Rectangle 455"/>
            <p:cNvSpPr>
              <a:spLocks noChangeArrowheads="1"/>
            </p:cNvSpPr>
            <p:nvPr/>
          </p:nvSpPr>
          <p:spPr bwMode="auto">
            <a:xfrm>
              <a:off x="5063" y="2830"/>
              <a:ext cx="13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0.5</a:t>
              </a:r>
              <a:endParaRPr lang="en-US" sz="900">
                <a:latin typeface="Helvetica" panose="020B0604020202020204" pitchFamily="34" charset="0"/>
                <a:ea typeface="ＭＳ Ｐゴシック" panose="020B0600070205080204" pitchFamily="34" charset="-128"/>
              </a:endParaRPr>
            </a:p>
          </p:txBody>
        </p:sp>
        <p:sp>
          <p:nvSpPr>
            <p:cNvPr id="47340" name="Line 456"/>
            <p:cNvSpPr>
              <a:spLocks noChangeShapeType="1"/>
            </p:cNvSpPr>
            <p:nvPr/>
          </p:nvSpPr>
          <p:spPr bwMode="auto">
            <a:xfrm>
              <a:off x="4915" y="2957"/>
              <a:ext cx="108" cy="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41" name="Rectangle 457"/>
            <p:cNvSpPr>
              <a:spLocks noChangeArrowheads="1"/>
            </p:cNvSpPr>
            <p:nvPr/>
          </p:nvSpPr>
          <p:spPr bwMode="auto">
            <a:xfrm>
              <a:off x="4948" y="2937"/>
              <a:ext cx="38" cy="37"/>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42" name="Rectangle 458"/>
            <p:cNvSpPr>
              <a:spLocks noChangeArrowheads="1"/>
            </p:cNvSpPr>
            <p:nvPr/>
          </p:nvSpPr>
          <p:spPr bwMode="auto">
            <a:xfrm>
              <a:off x="5063" y="2920"/>
              <a:ext cx="13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a:t>
              </a:r>
              <a:endParaRPr lang="en-US" sz="900">
                <a:latin typeface="Helvetica" panose="020B0604020202020204" pitchFamily="34" charset="0"/>
                <a:ea typeface="ＭＳ Ｐゴシック" panose="020B0600070205080204" pitchFamily="34" charset="-128"/>
              </a:endParaRPr>
            </a:p>
          </p:txBody>
        </p:sp>
        <p:sp>
          <p:nvSpPr>
            <p:cNvPr id="47343" name="Line 459"/>
            <p:cNvSpPr>
              <a:spLocks noChangeShapeType="1"/>
            </p:cNvSpPr>
            <p:nvPr/>
          </p:nvSpPr>
          <p:spPr bwMode="auto">
            <a:xfrm>
              <a:off x="4915" y="3046"/>
              <a:ext cx="108" cy="1"/>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44" name="Freeform 460"/>
            <p:cNvSpPr>
              <a:spLocks/>
            </p:cNvSpPr>
            <p:nvPr/>
          </p:nvSpPr>
          <p:spPr bwMode="auto">
            <a:xfrm>
              <a:off x="4948" y="3027"/>
              <a:ext cx="41" cy="39"/>
            </a:xfrm>
            <a:custGeom>
              <a:avLst/>
              <a:gdLst>
                <a:gd name="T0" fmla="*/ 12 w 72"/>
                <a:gd name="T1" fmla="*/ 0 h 72"/>
                <a:gd name="T2" fmla="*/ 23 w 72"/>
                <a:gd name="T3" fmla="*/ 21 h 72"/>
                <a:gd name="T4" fmla="*/ 0 w 72"/>
                <a:gd name="T5" fmla="*/ 21 h 72"/>
                <a:gd name="T6" fmla="*/ 12 w 72"/>
                <a:gd name="T7" fmla="*/ 0 h 72"/>
                <a:gd name="T8" fmla="*/ 0 60000 65536"/>
                <a:gd name="T9" fmla="*/ 0 60000 65536"/>
                <a:gd name="T10" fmla="*/ 0 60000 65536"/>
                <a:gd name="T11" fmla="*/ 0 60000 65536"/>
                <a:gd name="T12" fmla="*/ 0 w 72"/>
                <a:gd name="T13" fmla="*/ 0 h 72"/>
                <a:gd name="T14" fmla="*/ 72 w 72"/>
                <a:gd name="T15" fmla="*/ 72 h 72"/>
              </a:gdLst>
              <a:ahLst/>
              <a:cxnLst>
                <a:cxn ang="T8">
                  <a:pos x="T0" y="T1"/>
                </a:cxn>
                <a:cxn ang="T9">
                  <a:pos x="T2" y="T3"/>
                </a:cxn>
                <a:cxn ang="T10">
                  <a:pos x="T4" y="T5"/>
                </a:cxn>
                <a:cxn ang="T11">
                  <a:pos x="T6" y="T7"/>
                </a:cxn>
              </a:cxnLst>
              <a:rect l="T12" t="T13" r="T14" b="T15"/>
              <a:pathLst>
                <a:path w="72" h="72">
                  <a:moveTo>
                    <a:pt x="36" y="0"/>
                  </a:moveTo>
                  <a:lnTo>
                    <a:pt x="72" y="72"/>
                  </a:lnTo>
                  <a:lnTo>
                    <a:pt x="0" y="72"/>
                  </a:lnTo>
                  <a:lnTo>
                    <a:pt x="36" y="0"/>
                  </a:lnTo>
                  <a:close/>
                </a:path>
              </a:pathLst>
            </a:custGeom>
            <a:solidFill>
              <a:srgbClr val="00FF00"/>
            </a:solidFill>
            <a:ln w="9525">
              <a:solidFill>
                <a:srgbClr val="00FF00"/>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45" name="Rectangle 461"/>
            <p:cNvSpPr>
              <a:spLocks noChangeArrowheads="1"/>
            </p:cNvSpPr>
            <p:nvPr/>
          </p:nvSpPr>
          <p:spPr bwMode="auto">
            <a:xfrm>
              <a:off x="5063" y="3009"/>
              <a:ext cx="13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2.5</a:t>
              </a:r>
              <a:endParaRPr lang="en-US" sz="900">
                <a:latin typeface="Helvetica" panose="020B0604020202020204" pitchFamily="34" charset="0"/>
                <a:ea typeface="ＭＳ Ｐゴシック" panose="020B0600070205080204" pitchFamily="34" charset="-128"/>
              </a:endParaRPr>
            </a:p>
          </p:txBody>
        </p:sp>
        <p:sp>
          <p:nvSpPr>
            <p:cNvPr id="47346" name="Line 462"/>
            <p:cNvSpPr>
              <a:spLocks noChangeShapeType="1"/>
            </p:cNvSpPr>
            <p:nvPr/>
          </p:nvSpPr>
          <p:spPr bwMode="auto">
            <a:xfrm>
              <a:off x="4915" y="3136"/>
              <a:ext cx="108" cy="0"/>
            </a:xfrm>
            <a:prstGeom prst="line">
              <a:avLst/>
            </a:prstGeom>
            <a:noFill/>
            <a:ln w="28575">
              <a:solidFill>
                <a:srgbClr val="FFFF99"/>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347" name="Freeform 463"/>
            <p:cNvSpPr>
              <a:spLocks/>
            </p:cNvSpPr>
            <p:nvPr/>
          </p:nvSpPr>
          <p:spPr bwMode="auto">
            <a:xfrm>
              <a:off x="4948" y="3116"/>
              <a:ext cx="41" cy="40"/>
            </a:xfrm>
            <a:custGeom>
              <a:avLst/>
              <a:gdLst>
                <a:gd name="T0" fmla="*/ 12 w 72"/>
                <a:gd name="T1" fmla="*/ 0 h 72"/>
                <a:gd name="T2" fmla="*/ 23 w 72"/>
                <a:gd name="T3" fmla="*/ 11 h 72"/>
                <a:gd name="T4" fmla="*/ 12 w 72"/>
                <a:gd name="T5" fmla="*/ 22 h 72"/>
                <a:gd name="T6" fmla="*/ 0 w 72"/>
                <a:gd name="T7" fmla="*/ 11 h 72"/>
                <a:gd name="T8" fmla="*/ 12 w 72"/>
                <a:gd name="T9" fmla="*/ 0 h 72"/>
                <a:gd name="T10" fmla="*/ 0 60000 65536"/>
                <a:gd name="T11" fmla="*/ 0 60000 65536"/>
                <a:gd name="T12" fmla="*/ 0 60000 65536"/>
                <a:gd name="T13" fmla="*/ 0 60000 65536"/>
                <a:gd name="T14" fmla="*/ 0 60000 65536"/>
                <a:gd name="T15" fmla="*/ 0 w 72"/>
                <a:gd name="T16" fmla="*/ 0 h 72"/>
                <a:gd name="T17" fmla="*/ 72 w 72"/>
                <a:gd name="T18" fmla="*/ 72 h 72"/>
              </a:gdLst>
              <a:ahLst/>
              <a:cxnLst>
                <a:cxn ang="T10">
                  <a:pos x="T0" y="T1"/>
                </a:cxn>
                <a:cxn ang="T11">
                  <a:pos x="T2" y="T3"/>
                </a:cxn>
                <a:cxn ang="T12">
                  <a:pos x="T4" y="T5"/>
                </a:cxn>
                <a:cxn ang="T13">
                  <a:pos x="T6" y="T7"/>
                </a:cxn>
                <a:cxn ang="T14">
                  <a:pos x="T8" y="T9"/>
                </a:cxn>
              </a:cxnLst>
              <a:rect l="T15" t="T16" r="T17" b="T18"/>
              <a:pathLst>
                <a:path w="72" h="72">
                  <a:moveTo>
                    <a:pt x="36" y="0"/>
                  </a:moveTo>
                  <a:lnTo>
                    <a:pt x="72" y="36"/>
                  </a:lnTo>
                  <a:lnTo>
                    <a:pt x="36" y="72"/>
                  </a:lnTo>
                  <a:lnTo>
                    <a:pt x="0" y="36"/>
                  </a:lnTo>
                  <a:lnTo>
                    <a:pt x="36" y="0"/>
                  </a:lnTo>
                  <a:close/>
                </a:path>
              </a:pathLst>
            </a:custGeom>
            <a:solidFill>
              <a:srgbClr val="FFFF99"/>
            </a:solidFill>
            <a:ln w="9525">
              <a:solidFill>
                <a:srgbClr val="FFFF99"/>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348" name="Rectangle 464"/>
            <p:cNvSpPr>
              <a:spLocks noChangeArrowheads="1"/>
            </p:cNvSpPr>
            <p:nvPr/>
          </p:nvSpPr>
          <p:spPr bwMode="auto">
            <a:xfrm>
              <a:off x="5063" y="3101"/>
              <a:ext cx="108"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a:t>
              </a:r>
              <a:endParaRPr lang="en-US" sz="900">
                <a:latin typeface="Helvetica" panose="020B0604020202020204" pitchFamily="34" charset="0"/>
                <a:ea typeface="ＭＳ Ｐゴシック" panose="020B0600070205080204" pitchFamily="34" charset="-128"/>
              </a:endParaRPr>
            </a:p>
          </p:txBody>
        </p:sp>
        <p:sp>
          <p:nvSpPr>
            <p:cNvPr id="47349" name="Text Box 465"/>
            <p:cNvSpPr txBox="1">
              <a:spLocks noChangeArrowheads="1"/>
            </p:cNvSpPr>
            <p:nvPr/>
          </p:nvSpPr>
          <p:spPr bwMode="auto">
            <a:xfrm>
              <a:off x="4715" y="2694"/>
              <a:ext cx="6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a:r>
                <a:rPr lang="en-US" sz="750" b="1" dirty="0" err="1">
                  <a:solidFill>
                    <a:srgbClr val="FFFFFF"/>
                  </a:solidFill>
                  <a:latin typeface="Helvetica" panose="020B0604020202020204" pitchFamily="34" charset="0"/>
                  <a:ea typeface="ＭＳ Ｐゴシック" panose="020B0600070205080204" pitchFamily="34" charset="-128"/>
                </a:rPr>
                <a:t>Liều</a:t>
              </a:r>
              <a:r>
                <a:rPr lang="en-US" sz="750" b="1" dirty="0">
                  <a:solidFill>
                    <a:srgbClr val="FFFFFF"/>
                  </a:solidFill>
                  <a:latin typeface="Helvetica" panose="020B0604020202020204" pitchFamily="34" charset="0"/>
                  <a:ea typeface="ＭＳ Ｐゴシック" panose="020B0600070205080204" pitchFamily="34" charset="-128"/>
                </a:rPr>
                <a:t> </a:t>
              </a:r>
              <a:r>
                <a:rPr lang="en-US" sz="750" b="1" dirty="0" err="1">
                  <a:solidFill>
                    <a:srgbClr val="FFFFFF"/>
                  </a:solidFill>
                  <a:latin typeface="Helvetica" panose="020B0604020202020204" pitchFamily="34" charset="0"/>
                  <a:ea typeface="ＭＳ Ｐゴシック" panose="020B0600070205080204" pitchFamily="34" charset="-128"/>
                </a:rPr>
                <a:t>lượng</a:t>
              </a:r>
              <a:r>
                <a:rPr lang="en-US" sz="600" b="1" dirty="0">
                  <a:solidFill>
                    <a:srgbClr val="FFFFFF"/>
                  </a:solidFill>
                  <a:latin typeface="Helvetica" panose="020B0604020202020204" pitchFamily="34" charset="0"/>
                  <a:ea typeface="ＭＳ Ｐゴシック" panose="020B0600070205080204" pitchFamily="34" charset="-128"/>
                </a:rPr>
                <a:t> (mg/kg)</a:t>
              </a:r>
            </a:p>
          </p:txBody>
        </p:sp>
        <p:sp>
          <p:nvSpPr>
            <p:cNvPr id="47350" name="Text Box 466"/>
            <p:cNvSpPr txBox="1">
              <a:spLocks noChangeArrowheads="1"/>
            </p:cNvSpPr>
            <p:nvPr/>
          </p:nvSpPr>
          <p:spPr bwMode="auto">
            <a:xfrm>
              <a:off x="4437" y="2484"/>
              <a:ext cx="1026"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1500" b="1">
                  <a:solidFill>
                    <a:srgbClr val="FFFF00"/>
                  </a:solidFill>
                  <a:latin typeface="Helvetica" panose="020B0604020202020204" pitchFamily="34" charset="0"/>
                  <a:ea typeface="ＭＳ Ｐゴシック" panose="020B0600070205080204" pitchFamily="34" charset="-128"/>
                </a:rPr>
                <a:t>MORPHINE</a:t>
              </a:r>
            </a:p>
          </p:txBody>
        </p:sp>
      </p:grpSp>
      <p:grpSp>
        <p:nvGrpSpPr>
          <p:cNvPr id="47109" name="Group 551"/>
          <p:cNvGrpSpPr>
            <a:grpSpLocks/>
          </p:cNvGrpSpPr>
          <p:nvPr/>
        </p:nvGrpSpPr>
        <p:grpSpPr bwMode="auto">
          <a:xfrm>
            <a:off x="1471614" y="3793331"/>
            <a:ext cx="3099197" cy="1943100"/>
            <a:chOff x="213" y="2448"/>
            <a:chExt cx="2603" cy="1632"/>
          </a:xfrm>
        </p:grpSpPr>
        <p:sp>
          <p:nvSpPr>
            <p:cNvPr id="47112" name="Rectangle 468"/>
            <p:cNvSpPr>
              <a:spLocks noChangeArrowheads="1"/>
            </p:cNvSpPr>
            <p:nvPr/>
          </p:nvSpPr>
          <p:spPr bwMode="auto">
            <a:xfrm>
              <a:off x="213" y="2448"/>
              <a:ext cx="2603" cy="1632"/>
            </a:xfrm>
            <a:prstGeom prst="rect">
              <a:avLst/>
            </a:prstGeom>
            <a:gradFill rotWithShape="1">
              <a:gsLst>
                <a:gs pos="0">
                  <a:srgbClr val="003366"/>
                </a:gs>
                <a:gs pos="50000">
                  <a:srgbClr val="003399"/>
                </a:gs>
                <a:gs pos="100000">
                  <a:srgbClr val="00336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13" name="Line 469"/>
            <p:cNvSpPr>
              <a:spLocks noChangeShapeType="1"/>
            </p:cNvSpPr>
            <p:nvPr/>
          </p:nvSpPr>
          <p:spPr bwMode="auto">
            <a:xfrm>
              <a:off x="715" y="2557"/>
              <a:ext cx="1" cy="957"/>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14" name="Line 470"/>
            <p:cNvSpPr>
              <a:spLocks noChangeShapeType="1"/>
            </p:cNvSpPr>
            <p:nvPr/>
          </p:nvSpPr>
          <p:spPr bwMode="auto">
            <a:xfrm>
              <a:off x="694" y="3070"/>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15" name="Line 471"/>
            <p:cNvSpPr>
              <a:spLocks noChangeShapeType="1"/>
            </p:cNvSpPr>
            <p:nvPr/>
          </p:nvSpPr>
          <p:spPr bwMode="auto">
            <a:xfrm>
              <a:off x="694" y="2815"/>
              <a:ext cx="2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16" name="Rectangle 472"/>
            <p:cNvSpPr>
              <a:spLocks noChangeArrowheads="1"/>
            </p:cNvSpPr>
            <p:nvPr/>
          </p:nvSpPr>
          <p:spPr bwMode="auto">
            <a:xfrm>
              <a:off x="624" y="3699"/>
              <a:ext cx="5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117" name="Rectangle 473"/>
            <p:cNvSpPr>
              <a:spLocks noChangeArrowheads="1"/>
            </p:cNvSpPr>
            <p:nvPr/>
          </p:nvSpPr>
          <p:spPr bwMode="auto">
            <a:xfrm>
              <a:off x="546" y="3291"/>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100</a:t>
              </a:r>
              <a:endParaRPr lang="en-US" sz="900">
                <a:latin typeface="Helvetica" panose="020B0604020202020204" pitchFamily="34" charset="0"/>
                <a:ea typeface="ＭＳ Ｐゴシック" panose="020B0600070205080204" pitchFamily="34" charset="-128"/>
              </a:endParaRPr>
            </a:p>
          </p:txBody>
        </p:sp>
        <p:sp>
          <p:nvSpPr>
            <p:cNvPr id="47118" name="Rectangle 474"/>
            <p:cNvSpPr>
              <a:spLocks noChangeArrowheads="1"/>
            </p:cNvSpPr>
            <p:nvPr/>
          </p:nvSpPr>
          <p:spPr bwMode="auto">
            <a:xfrm>
              <a:off x="546" y="3032"/>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150</a:t>
              </a:r>
              <a:endParaRPr lang="en-US" sz="900">
                <a:latin typeface="Helvetica" panose="020B0604020202020204" pitchFamily="34" charset="0"/>
                <a:ea typeface="ＭＳ Ｐゴシック" panose="020B0600070205080204" pitchFamily="34" charset="-128"/>
              </a:endParaRPr>
            </a:p>
          </p:txBody>
        </p:sp>
        <p:sp>
          <p:nvSpPr>
            <p:cNvPr id="47119" name="Rectangle 475"/>
            <p:cNvSpPr>
              <a:spLocks noChangeArrowheads="1"/>
            </p:cNvSpPr>
            <p:nvPr/>
          </p:nvSpPr>
          <p:spPr bwMode="auto">
            <a:xfrm>
              <a:off x="546" y="2777"/>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200</a:t>
              </a:r>
              <a:endParaRPr lang="en-US" sz="900">
                <a:latin typeface="Helvetica" panose="020B0604020202020204" pitchFamily="34" charset="0"/>
                <a:ea typeface="ＭＳ Ｐゴシック" panose="020B0600070205080204" pitchFamily="34" charset="-128"/>
              </a:endParaRPr>
            </a:p>
          </p:txBody>
        </p:sp>
        <p:sp>
          <p:nvSpPr>
            <p:cNvPr id="47120" name="Rectangle 476"/>
            <p:cNvSpPr>
              <a:spLocks noChangeArrowheads="1"/>
            </p:cNvSpPr>
            <p:nvPr/>
          </p:nvSpPr>
          <p:spPr bwMode="auto">
            <a:xfrm>
              <a:off x="546" y="2519"/>
              <a:ext cx="16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250</a:t>
              </a:r>
              <a:endParaRPr lang="en-US" sz="900">
                <a:latin typeface="Helvetica" panose="020B0604020202020204" pitchFamily="34" charset="0"/>
                <a:ea typeface="ＭＳ Ｐゴシック" panose="020B0600070205080204" pitchFamily="34" charset="-128"/>
              </a:endParaRPr>
            </a:p>
          </p:txBody>
        </p:sp>
        <p:sp>
          <p:nvSpPr>
            <p:cNvPr id="47121" name="Line 477"/>
            <p:cNvSpPr>
              <a:spLocks noChangeShapeType="1"/>
            </p:cNvSpPr>
            <p:nvPr/>
          </p:nvSpPr>
          <p:spPr bwMode="auto">
            <a:xfrm>
              <a:off x="698" y="3738"/>
              <a:ext cx="22"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47122" name="Group 478"/>
            <p:cNvGrpSpPr>
              <a:grpSpLocks/>
            </p:cNvGrpSpPr>
            <p:nvPr/>
          </p:nvGrpSpPr>
          <p:grpSpPr bwMode="auto">
            <a:xfrm>
              <a:off x="790" y="3730"/>
              <a:ext cx="1270" cy="175"/>
              <a:chOff x="2062" y="3229"/>
              <a:chExt cx="2177" cy="307"/>
            </a:xfrm>
          </p:grpSpPr>
          <p:sp>
            <p:nvSpPr>
              <p:cNvPr id="47175" name="Line 479"/>
              <p:cNvSpPr>
                <a:spLocks noChangeShapeType="1"/>
              </p:cNvSpPr>
              <p:nvPr/>
            </p:nvSpPr>
            <p:spPr bwMode="auto">
              <a:xfrm>
                <a:off x="2089" y="3229"/>
                <a:ext cx="1952"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6" name="Line 480"/>
              <p:cNvSpPr>
                <a:spLocks noChangeShapeType="1"/>
              </p:cNvSpPr>
              <p:nvPr/>
            </p:nvSpPr>
            <p:spPr bwMode="auto">
              <a:xfrm flipV="1">
                <a:off x="2089"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7" name="Line 481"/>
              <p:cNvSpPr>
                <a:spLocks noChangeShapeType="1"/>
              </p:cNvSpPr>
              <p:nvPr/>
            </p:nvSpPr>
            <p:spPr bwMode="auto">
              <a:xfrm flipV="1">
                <a:off x="2305"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8" name="Line 482"/>
              <p:cNvSpPr>
                <a:spLocks noChangeShapeType="1"/>
              </p:cNvSpPr>
              <p:nvPr/>
            </p:nvSpPr>
            <p:spPr bwMode="auto">
              <a:xfrm flipV="1">
                <a:off x="2521"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9" name="Line 483"/>
              <p:cNvSpPr>
                <a:spLocks noChangeShapeType="1"/>
              </p:cNvSpPr>
              <p:nvPr/>
            </p:nvSpPr>
            <p:spPr bwMode="auto">
              <a:xfrm flipV="1">
                <a:off x="2738"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0" name="Line 484"/>
              <p:cNvSpPr>
                <a:spLocks noChangeShapeType="1"/>
              </p:cNvSpPr>
              <p:nvPr/>
            </p:nvSpPr>
            <p:spPr bwMode="auto">
              <a:xfrm flipV="1">
                <a:off x="2954"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1" name="Line 485"/>
              <p:cNvSpPr>
                <a:spLocks noChangeShapeType="1"/>
              </p:cNvSpPr>
              <p:nvPr/>
            </p:nvSpPr>
            <p:spPr bwMode="auto">
              <a:xfrm flipV="1">
                <a:off x="3176"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2" name="Line 486"/>
              <p:cNvSpPr>
                <a:spLocks noChangeShapeType="1"/>
              </p:cNvSpPr>
              <p:nvPr/>
            </p:nvSpPr>
            <p:spPr bwMode="auto">
              <a:xfrm flipV="1">
                <a:off x="3392"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3" name="Line 487"/>
              <p:cNvSpPr>
                <a:spLocks noChangeShapeType="1"/>
              </p:cNvSpPr>
              <p:nvPr/>
            </p:nvSpPr>
            <p:spPr bwMode="auto">
              <a:xfrm flipV="1">
                <a:off x="3609"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4" name="Line 488"/>
              <p:cNvSpPr>
                <a:spLocks noChangeShapeType="1"/>
              </p:cNvSpPr>
              <p:nvPr/>
            </p:nvSpPr>
            <p:spPr bwMode="auto">
              <a:xfrm flipV="1">
                <a:off x="3825"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5" name="Line 489"/>
              <p:cNvSpPr>
                <a:spLocks noChangeShapeType="1"/>
              </p:cNvSpPr>
              <p:nvPr/>
            </p:nvSpPr>
            <p:spPr bwMode="auto">
              <a:xfrm flipV="1">
                <a:off x="4041" y="3229"/>
                <a:ext cx="1" cy="36"/>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86" name="Rectangle 490"/>
              <p:cNvSpPr>
                <a:spLocks noChangeArrowheads="1"/>
              </p:cNvSpPr>
              <p:nvPr/>
            </p:nvSpPr>
            <p:spPr bwMode="auto">
              <a:xfrm>
                <a:off x="2062" y="3332"/>
                <a:ext cx="9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0</a:t>
                </a:r>
                <a:endParaRPr lang="en-US" sz="900">
                  <a:latin typeface="Helvetica" panose="020B0604020202020204" pitchFamily="34" charset="0"/>
                  <a:ea typeface="ＭＳ Ｐゴシック" panose="020B0600070205080204" pitchFamily="34" charset="-128"/>
                </a:endParaRPr>
              </a:p>
            </p:txBody>
          </p:sp>
          <p:sp>
            <p:nvSpPr>
              <p:cNvPr id="47187" name="Rectangle 491"/>
              <p:cNvSpPr>
                <a:spLocks noChangeArrowheads="1"/>
              </p:cNvSpPr>
              <p:nvPr/>
            </p:nvSpPr>
            <p:spPr bwMode="auto">
              <a:xfrm>
                <a:off x="2706" y="3332"/>
                <a:ext cx="9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1</a:t>
                </a:r>
                <a:endParaRPr lang="en-US" sz="900">
                  <a:latin typeface="Helvetica" panose="020B0604020202020204" pitchFamily="34" charset="0"/>
                  <a:ea typeface="ＭＳ Ｐゴシック" panose="020B0600070205080204" pitchFamily="34" charset="-128"/>
                </a:endParaRPr>
              </a:p>
            </p:txBody>
          </p:sp>
          <p:sp>
            <p:nvSpPr>
              <p:cNvPr id="47188" name="Rectangle 492"/>
              <p:cNvSpPr>
                <a:spLocks noChangeArrowheads="1"/>
              </p:cNvSpPr>
              <p:nvPr/>
            </p:nvSpPr>
            <p:spPr bwMode="auto">
              <a:xfrm>
                <a:off x="3361" y="3332"/>
                <a:ext cx="9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2</a:t>
                </a:r>
                <a:endParaRPr lang="en-US" sz="900">
                  <a:latin typeface="Helvetica" panose="020B0604020202020204" pitchFamily="34" charset="0"/>
                  <a:ea typeface="ＭＳ Ｐゴシック" panose="020B0600070205080204" pitchFamily="34" charset="-128"/>
                </a:endParaRPr>
              </a:p>
            </p:txBody>
          </p:sp>
          <p:sp>
            <p:nvSpPr>
              <p:cNvPr id="47189" name="Rectangle 493"/>
              <p:cNvSpPr>
                <a:spLocks noChangeArrowheads="1"/>
              </p:cNvSpPr>
              <p:nvPr/>
            </p:nvSpPr>
            <p:spPr bwMode="auto">
              <a:xfrm>
                <a:off x="3934" y="3332"/>
                <a:ext cx="305"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3 hr</a:t>
                </a:r>
                <a:endParaRPr lang="en-US" sz="900">
                  <a:latin typeface="Helvetica" panose="020B0604020202020204" pitchFamily="34" charset="0"/>
                  <a:ea typeface="ＭＳ Ｐゴシック" panose="020B0600070205080204" pitchFamily="34" charset="-128"/>
                </a:endParaRPr>
              </a:p>
            </p:txBody>
          </p:sp>
        </p:grpSp>
        <p:sp>
          <p:nvSpPr>
            <p:cNvPr id="47123" name="Rectangle 494"/>
            <p:cNvSpPr>
              <a:spLocks noChangeArrowheads="1"/>
            </p:cNvSpPr>
            <p:nvPr/>
          </p:nvSpPr>
          <p:spPr bwMode="auto">
            <a:xfrm>
              <a:off x="1053" y="3917"/>
              <a:ext cx="147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Thời gian sau khi dùng Nicotine</a:t>
              </a:r>
              <a:endParaRPr lang="en-US" sz="900">
                <a:latin typeface="Helvetica" panose="020B0604020202020204" pitchFamily="34" charset="0"/>
                <a:ea typeface="ＭＳ Ｐゴシック" panose="020B0600070205080204" pitchFamily="34" charset="-128"/>
              </a:endParaRPr>
            </a:p>
          </p:txBody>
        </p:sp>
        <p:sp>
          <p:nvSpPr>
            <p:cNvPr id="47124" name="Rectangle 495"/>
            <p:cNvSpPr>
              <a:spLocks noChangeArrowheads="1"/>
            </p:cNvSpPr>
            <p:nvPr/>
          </p:nvSpPr>
          <p:spPr bwMode="auto">
            <a:xfrm rot="16200000">
              <a:off x="39" y="3021"/>
              <a:ext cx="883"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 of Basal Release</a:t>
              </a:r>
              <a:endParaRPr lang="en-US" sz="900">
                <a:latin typeface="Helvetica" panose="020B0604020202020204" pitchFamily="34" charset="0"/>
                <a:ea typeface="ＭＳ Ｐゴシック" panose="020B0600070205080204" pitchFamily="34" charset="-128"/>
              </a:endParaRPr>
            </a:p>
          </p:txBody>
        </p:sp>
        <p:sp>
          <p:nvSpPr>
            <p:cNvPr id="47125" name="Line 496"/>
            <p:cNvSpPr>
              <a:spLocks noChangeShapeType="1"/>
            </p:cNvSpPr>
            <p:nvPr/>
          </p:nvSpPr>
          <p:spPr bwMode="auto">
            <a:xfrm>
              <a:off x="785" y="3329"/>
              <a:ext cx="21"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26" name="Line 497"/>
            <p:cNvSpPr>
              <a:spLocks noChangeShapeType="1"/>
            </p:cNvSpPr>
            <p:nvPr/>
          </p:nvSpPr>
          <p:spPr bwMode="auto">
            <a:xfrm flipV="1">
              <a:off x="806" y="2712"/>
              <a:ext cx="126" cy="61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27" name="Line 498"/>
            <p:cNvSpPr>
              <a:spLocks noChangeShapeType="1"/>
            </p:cNvSpPr>
            <p:nvPr/>
          </p:nvSpPr>
          <p:spPr bwMode="auto">
            <a:xfrm flipV="1">
              <a:off x="806" y="3225"/>
              <a:ext cx="126" cy="104"/>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28" name="Oval 499"/>
            <p:cNvSpPr>
              <a:spLocks noChangeArrowheads="1"/>
            </p:cNvSpPr>
            <p:nvPr/>
          </p:nvSpPr>
          <p:spPr bwMode="auto">
            <a:xfrm>
              <a:off x="782" y="3305"/>
              <a:ext cx="45" cy="44"/>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29" name="Rectangle 500"/>
            <p:cNvSpPr>
              <a:spLocks noChangeArrowheads="1"/>
            </p:cNvSpPr>
            <p:nvPr/>
          </p:nvSpPr>
          <p:spPr bwMode="auto">
            <a:xfrm>
              <a:off x="782" y="3305"/>
              <a:ext cx="45" cy="44"/>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30" name="Line 501"/>
            <p:cNvSpPr>
              <a:spLocks noChangeShapeType="1"/>
            </p:cNvSpPr>
            <p:nvPr/>
          </p:nvSpPr>
          <p:spPr bwMode="auto">
            <a:xfrm>
              <a:off x="932" y="2712"/>
              <a:ext cx="126" cy="23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1" name="Line 502"/>
            <p:cNvSpPr>
              <a:spLocks noChangeShapeType="1"/>
            </p:cNvSpPr>
            <p:nvPr/>
          </p:nvSpPr>
          <p:spPr bwMode="auto">
            <a:xfrm>
              <a:off x="1058" y="2943"/>
              <a:ext cx="127" cy="76"/>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2" name="Line 503"/>
            <p:cNvSpPr>
              <a:spLocks noChangeShapeType="1"/>
            </p:cNvSpPr>
            <p:nvPr/>
          </p:nvSpPr>
          <p:spPr bwMode="auto">
            <a:xfrm>
              <a:off x="1185" y="3019"/>
              <a:ext cx="126" cy="2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3" name="Line 504"/>
            <p:cNvSpPr>
              <a:spLocks noChangeShapeType="1"/>
            </p:cNvSpPr>
            <p:nvPr/>
          </p:nvSpPr>
          <p:spPr bwMode="auto">
            <a:xfrm>
              <a:off x="1311" y="3046"/>
              <a:ext cx="129" cy="21"/>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4" name="Line 505"/>
            <p:cNvSpPr>
              <a:spLocks noChangeShapeType="1"/>
            </p:cNvSpPr>
            <p:nvPr/>
          </p:nvSpPr>
          <p:spPr bwMode="auto">
            <a:xfrm>
              <a:off x="1440" y="3067"/>
              <a:ext cx="126" cy="45"/>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5" name="Line 506"/>
            <p:cNvSpPr>
              <a:spLocks noChangeShapeType="1"/>
            </p:cNvSpPr>
            <p:nvPr/>
          </p:nvSpPr>
          <p:spPr bwMode="auto">
            <a:xfrm>
              <a:off x="1566" y="3112"/>
              <a:ext cx="127" cy="1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6" name="Line 507"/>
            <p:cNvSpPr>
              <a:spLocks noChangeShapeType="1"/>
            </p:cNvSpPr>
            <p:nvPr/>
          </p:nvSpPr>
          <p:spPr bwMode="auto">
            <a:xfrm>
              <a:off x="1693" y="3122"/>
              <a:ext cx="126" cy="7"/>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7" name="Line 508"/>
            <p:cNvSpPr>
              <a:spLocks noChangeShapeType="1"/>
            </p:cNvSpPr>
            <p:nvPr/>
          </p:nvSpPr>
          <p:spPr bwMode="auto">
            <a:xfrm>
              <a:off x="1819" y="3129"/>
              <a:ext cx="126" cy="3"/>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8" name="Line 509"/>
            <p:cNvSpPr>
              <a:spLocks noChangeShapeType="1"/>
            </p:cNvSpPr>
            <p:nvPr/>
          </p:nvSpPr>
          <p:spPr bwMode="auto">
            <a:xfrm flipV="1">
              <a:off x="932" y="3070"/>
              <a:ext cx="126" cy="155"/>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39" name="Line 510"/>
            <p:cNvSpPr>
              <a:spLocks noChangeShapeType="1"/>
            </p:cNvSpPr>
            <p:nvPr/>
          </p:nvSpPr>
          <p:spPr bwMode="auto">
            <a:xfrm>
              <a:off x="1058" y="3070"/>
              <a:ext cx="127" cy="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0" name="Line 511"/>
            <p:cNvSpPr>
              <a:spLocks noChangeShapeType="1"/>
            </p:cNvSpPr>
            <p:nvPr/>
          </p:nvSpPr>
          <p:spPr bwMode="auto">
            <a:xfrm>
              <a:off x="1185" y="3077"/>
              <a:ext cx="126" cy="2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1" name="Line 512"/>
            <p:cNvSpPr>
              <a:spLocks noChangeShapeType="1"/>
            </p:cNvSpPr>
            <p:nvPr/>
          </p:nvSpPr>
          <p:spPr bwMode="auto">
            <a:xfrm>
              <a:off x="1311" y="3098"/>
              <a:ext cx="129" cy="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2" name="Line 513"/>
            <p:cNvSpPr>
              <a:spLocks noChangeShapeType="1"/>
            </p:cNvSpPr>
            <p:nvPr/>
          </p:nvSpPr>
          <p:spPr bwMode="auto">
            <a:xfrm>
              <a:off x="1440" y="3098"/>
              <a:ext cx="126" cy="21"/>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3" name="Line 514"/>
            <p:cNvSpPr>
              <a:spLocks noChangeShapeType="1"/>
            </p:cNvSpPr>
            <p:nvPr/>
          </p:nvSpPr>
          <p:spPr bwMode="auto">
            <a:xfrm>
              <a:off x="1566" y="3119"/>
              <a:ext cx="127" cy="3"/>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4" name="Line 515"/>
            <p:cNvSpPr>
              <a:spLocks noChangeShapeType="1"/>
            </p:cNvSpPr>
            <p:nvPr/>
          </p:nvSpPr>
          <p:spPr bwMode="auto">
            <a:xfrm>
              <a:off x="1693" y="3122"/>
              <a:ext cx="126" cy="57"/>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5" name="Line 516"/>
            <p:cNvSpPr>
              <a:spLocks noChangeShapeType="1"/>
            </p:cNvSpPr>
            <p:nvPr/>
          </p:nvSpPr>
          <p:spPr bwMode="auto">
            <a:xfrm>
              <a:off x="1819" y="3179"/>
              <a:ext cx="119" cy="36"/>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46" name="Oval 517"/>
            <p:cNvSpPr>
              <a:spLocks noChangeArrowheads="1"/>
            </p:cNvSpPr>
            <p:nvPr/>
          </p:nvSpPr>
          <p:spPr bwMode="auto">
            <a:xfrm>
              <a:off x="907" y="2688"/>
              <a:ext cx="46"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47" name="Oval 518"/>
            <p:cNvSpPr>
              <a:spLocks noChangeArrowheads="1"/>
            </p:cNvSpPr>
            <p:nvPr/>
          </p:nvSpPr>
          <p:spPr bwMode="auto">
            <a:xfrm>
              <a:off x="1034" y="2919"/>
              <a:ext cx="45" cy="44"/>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48" name="Oval 519"/>
            <p:cNvSpPr>
              <a:spLocks noChangeArrowheads="1"/>
            </p:cNvSpPr>
            <p:nvPr/>
          </p:nvSpPr>
          <p:spPr bwMode="auto">
            <a:xfrm>
              <a:off x="1161" y="2995"/>
              <a:ext cx="45" cy="44"/>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49" name="Oval 520"/>
            <p:cNvSpPr>
              <a:spLocks noChangeArrowheads="1"/>
            </p:cNvSpPr>
            <p:nvPr/>
          </p:nvSpPr>
          <p:spPr bwMode="auto">
            <a:xfrm>
              <a:off x="1286" y="3022"/>
              <a:ext cx="45"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0" name="Oval 521"/>
            <p:cNvSpPr>
              <a:spLocks noChangeArrowheads="1"/>
            </p:cNvSpPr>
            <p:nvPr/>
          </p:nvSpPr>
          <p:spPr bwMode="auto">
            <a:xfrm>
              <a:off x="1416" y="3043"/>
              <a:ext cx="45"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1" name="Oval 522"/>
            <p:cNvSpPr>
              <a:spLocks noChangeArrowheads="1"/>
            </p:cNvSpPr>
            <p:nvPr/>
          </p:nvSpPr>
          <p:spPr bwMode="auto">
            <a:xfrm>
              <a:off x="1542" y="3088"/>
              <a:ext cx="45" cy="44"/>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2" name="Oval 523"/>
            <p:cNvSpPr>
              <a:spLocks noChangeArrowheads="1"/>
            </p:cNvSpPr>
            <p:nvPr/>
          </p:nvSpPr>
          <p:spPr bwMode="auto">
            <a:xfrm>
              <a:off x="1668" y="3098"/>
              <a:ext cx="46"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3" name="Oval 524"/>
            <p:cNvSpPr>
              <a:spLocks noChangeArrowheads="1"/>
            </p:cNvSpPr>
            <p:nvPr/>
          </p:nvSpPr>
          <p:spPr bwMode="auto">
            <a:xfrm>
              <a:off x="1795" y="3105"/>
              <a:ext cx="45"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4" name="Oval 525"/>
            <p:cNvSpPr>
              <a:spLocks noChangeArrowheads="1"/>
            </p:cNvSpPr>
            <p:nvPr/>
          </p:nvSpPr>
          <p:spPr bwMode="auto">
            <a:xfrm>
              <a:off x="1921" y="3108"/>
              <a:ext cx="45" cy="45"/>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5" name="Rectangle 526"/>
            <p:cNvSpPr>
              <a:spLocks noChangeArrowheads="1"/>
            </p:cNvSpPr>
            <p:nvPr/>
          </p:nvSpPr>
          <p:spPr bwMode="auto">
            <a:xfrm>
              <a:off x="907" y="3201"/>
              <a:ext cx="46"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6" name="Rectangle 527"/>
            <p:cNvSpPr>
              <a:spLocks noChangeArrowheads="1"/>
            </p:cNvSpPr>
            <p:nvPr/>
          </p:nvSpPr>
          <p:spPr bwMode="auto">
            <a:xfrm>
              <a:off x="1034" y="3046"/>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7" name="Rectangle 528"/>
            <p:cNvSpPr>
              <a:spLocks noChangeArrowheads="1"/>
            </p:cNvSpPr>
            <p:nvPr/>
          </p:nvSpPr>
          <p:spPr bwMode="auto">
            <a:xfrm>
              <a:off x="1161" y="3053"/>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8" name="Rectangle 529"/>
            <p:cNvSpPr>
              <a:spLocks noChangeArrowheads="1"/>
            </p:cNvSpPr>
            <p:nvPr/>
          </p:nvSpPr>
          <p:spPr bwMode="auto">
            <a:xfrm>
              <a:off x="1286" y="3074"/>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59" name="Rectangle 530"/>
            <p:cNvSpPr>
              <a:spLocks noChangeArrowheads="1"/>
            </p:cNvSpPr>
            <p:nvPr/>
          </p:nvSpPr>
          <p:spPr bwMode="auto">
            <a:xfrm>
              <a:off x="1416" y="3074"/>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0" name="Rectangle 531"/>
            <p:cNvSpPr>
              <a:spLocks noChangeArrowheads="1"/>
            </p:cNvSpPr>
            <p:nvPr/>
          </p:nvSpPr>
          <p:spPr bwMode="auto">
            <a:xfrm>
              <a:off x="1542" y="3094"/>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1" name="Rectangle 532"/>
            <p:cNvSpPr>
              <a:spLocks noChangeArrowheads="1"/>
            </p:cNvSpPr>
            <p:nvPr/>
          </p:nvSpPr>
          <p:spPr bwMode="auto">
            <a:xfrm>
              <a:off x="1668" y="3098"/>
              <a:ext cx="46"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2" name="Rectangle 533"/>
            <p:cNvSpPr>
              <a:spLocks noChangeArrowheads="1"/>
            </p:cNvSpPr>
            <p:nvPr/>
          </p:nvSpPr>
          <p:spPr bwMode="auto">
            <a:xfrm>
              <a:off x="1795" y="3159"/>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3" name="Rectangle 534"/>
            <p:cNvSpPr>
              <a:spLocks noChangeArrowheads="1"/>
            </p:cNvSpPr>
            <p:nvPr/>
          </p:nvSpPr>
          <p:spPr bwMode="auto">
            <a:xfrm>
              <a:off x="1921" y="3194"/>
              <a:ext cx="45" cy="45"/>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4" name="Line 535"/>
            <p:cNvSpPr>
              <a:spLocks noChangeShapeType="1"/>
            </p:cNvSpPr>
            <p:nvPr/>
          </p:nvSpPr>
          <p:spPr bwMode="auto">
            <a:xfrm>
              <a:off x="1835" y="2839"/>
              <a:ext cx="112" cy="0"/>
            </a:xfrm>
            <a:prstGeom prst="line">
              <a:avLst/>
            </a:prstGeom>
            <a:noFill/>
            <a:ln w="28575">
              <a:solidFill>
                <a:srgbClr val="FF9966"/>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65" name="Oval 536"/>
            <p:cNvSpPr>
              <a:spLocks noChangeArrowheads="1"/>
            </p:cNvSpPr>
            <p:nvPr/>
          </p:nvSpPr>
          <p:spPr bwMode="auto">
            <a:xfrm>
              <a:off x="1869" y="2818"/>
              <a:ext cx="38" cy="38"/>
            </a:xfrm>
            <a:prstGeom prst="ellipse">
              <a:avLst/>
            </a:prstGeom>
            <a:solidFill>
              <a:srgbClr val="FF9966"/>
            </a:solidFill>
            <a:ln w="9525">
              <a:solidFill>
                <a:srgbClr val="FF9966"/>
              </a:solidFill>
              <a:round/>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6" name="Rectangle 537"/>
            <p:cNvSpPr>
              <a:spLocks noChangeArrowheads="1"/>
            </p:cNvSpPr>
            <p:nvPr/>
          </p:nvSpPr>
          <p:spPr bwMode="auto">
            <a:xfrm>
              <a:off x="1963" y="2804"/>
              <a:ext cx="54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Accumbens</a:t>
              </a:r>
              <a:endParaRPr lang="en-US" sz="900">
                <a:latin typeface="Helvetica" panose="020B0604020202020204" pitchFamily="34" charset="0"/>
                <a:ea typeface="ＭＳ Ｐゴシック" panose="020B0600070205080204" pitchFamily="34" charset="-128"/>
              </a:endParaRPr>
            </a:p>
          </p:txBody>
        </p:sp>
        <p:sp>
          <p:nvSpPr>
            <p:cNvPr id="47167" name="Line 538"/>
            <p:cNvSpPr>
              <a:spLocks noChangeShapeType="1"/>
            </p:cNvSpPr>
            <p:nvPr/>
          </p:nvSpPr>
          <p:spPr bwMode="auto">
            <a:xfrm>
              <a:off x="1835" y="2932"/>
              <a:ext cx="112" cy="0"/>
            </a:xfrm>
            <a:prstGeom prst="line">
              <a:avLst/>
            </a:prstGeom>
            <a:noFill/>
            <a:ln w="28575">
              <a:solidFill>
                <a:srgbClr val="66CC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68" name="Rectangle 539"/>
            <p:cNvSpPr>
              <a:spLocks noChangeArrowheads="1"/>
            </p:cNvSpPr>
            <p:nvPr/>
          </p:nvSpPr>
          <p:spPr bwMode="auto">
            <a:xfrm>
              <a:off x="1869" y="2911"/>
              <a:ext cx="38" cy="38"/>
            </a:xfrm>
            <a:prstGeom prst="rect">
              <a:avLst/>
            </a:prstGeom>
            <a:solidFill>
              <a:srgbClr val="66CCFF"/>
            </a:solidFill>
            <a:ln w="9525">
              <a:solidFill>
                <a:srgbClr val="66CCFF"/>
              </a:solidFill>
              <a:miter lim="800000"/>
              <a:headEnd/>
              <a:tailEnd/>
            </a:ln>
          </p:spPr>
          <p:txBody>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endParaRPr lang="en-US" sz="1350">
                <a:latin typeface="Helvetica" panose="020B0604020202020204" pitchFamily="34" charset="0"/>
                <a:ea typeface="ＭＳ Ｐゴシック" panose="020B0600070205080204" pitchFamily="34" charset="-128"/>
              </a:endParaRPr>
            </a:p>
          </p:txBody>
        </p:sp>
        <p:sp>
          <p:nvSpPr>
            <p:cNvPr id="47169" name="Rectangle 540"/>
            <p:cNvSpPr>
              <a:spLocks noChangeArrowheads="1"/>
            </p:cNvSpPr>
            <p:nvPr/>
          </p:nvSpPr>
          <p:spPr bwMode="auto">
            <a:xfrm>
              <a:off x="1963" y="2897"/>
              <a:ext cx="38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b="1">
                  <a:solidFill>
                    <a:srgbClr val="FFFFFF"/>
                  </a:solidFill>
                  <a:latin typeface="Helvetica" panose="020B0604020202020204" pitchFamily="34" charset="0"/>
                  <a:ea typeface="ＭＳ Ｐゴシック" panose="020B0600070205080204" pitchFamily="34" charset="-128"/>
                </a:rPr>
                <a:t>Caudate</a:t>
              </a:r>
              <a:endParaRPr lang="en-US" sz="900">
                <a:latin typeface="Helvetica" panose="020B0604020202020204" pitchFamily="34" charset="0"/>
                <a:ea typeface="ＭＳ Ｐゴシック" panose="020B0600070205080204" pitchFamily="34" charset="-128"/>
              </a:endParaRPr>
            </a:p>
          </p:txBody>
        </p:sp>
        <p:sp>
          <p:nvSpPr>
            <p:cNvPr id="47170" name="Line 541"/>
            <p:cNvSpPr>
              <a:spLocks noChangeShapeType="1"/>
            </p:cNvSpPr>
            <p:nvPr/>
          </p:nvSpPr>
          <p:spPr bwMode="auto">
            <a:xfrm>
              <a:off x="697" y="3320"/>
              <a:ext cx="21"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1" name="Line 542"/>
            <p:cNvSpPr>
              <a:spLocks noChangeShapeType="1"/>
            </p:cNvSpPr>
            <p:nvPr/>
          </p:nvSpPr>
          <p:spPr bwMode="auto">
            <a:xfrm>
              <a:off x="716" y="3549"/>
              <a:ext cx="0" cy="19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2" name="Line 543"/>
            <p:cNvSpPr>
              <a:spLocks noChangeShapeType="1"/>
            </p:cNvSpPr>
            <p:nvPr/>
          </p:nvSpPr>
          <p:spPr bwMode="auto">
            <a:xfrm flipV="1">
              <a:off x="688" y="3532"/>
              <a:ext cx="63" cy="29"/>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3" name="Line 544"/>
            <p:cNvSpPr>
              <a:spLocks noChangeShapeType="1"/>
            </p:cNvSpPr>
            <p:nvPr/>
          </p:nvSpPr>
          <p:spPr bwMode="auto">
            <a:xfrm flipV="1">
              <a:off x="686" y="3503"/>
              <a:ext cx="63" cy="29"/>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47174" name="Text Box 545"/>
            <p:cNvSpPr txBox="1">
              <a:spLocks noChangeArrowheads="1"/>
            </p:cNvSpPr>
            <p:nvPr/>
          </p:nvSpPr>
          <p:spPr bwMode="auto">
            <a:xfrm>
              <a:off x="1749" y="2482"/>
              <a:ext cx="92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sz="1500" b="1">
                  <a:solidFill>
                    <a:srgbClr val="FFFF00"/>
                  </a:solidFill>
                  <a:latin typeface="Helvetica" panose="020B0604020202020204" pitchFamily="34" charset="0"/>
                  <a:ea typeface="ＭＳ Ｐゴシック" panose="020B0600070205080204" pitchFamily="34" charset="-128"/>
                </a:rPr>
                <a:t>NICOTINE</a:t>
              </a:r>
            </a:p>
          </p:txBody>
        </p:sp>
      </p:grpSp>
      <p:sp>
        <p:nvSpPr>
          <p:cNvPr id="47110" name="Rectangle 547"/>
          <p:cNvSpPr>
            <a:spLocks noChangeArrowheads="1"/>
          </p:cNvSpPr>
          <p:nvPr/>
        </p:nvSpPr>
        <p:spPr bwMode="auto">
          <a:xfrm>
            <a:off x="5765007" y="5794773"/>
            <a:ext cx="209431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r>
              <a:rPr lang="en-US" sz="900" i="1">
                <a:latin typeface="Helvetica" panose="020B0604020202020204" pitchFamily="34" charset="0"/>
                <a:ea typeface="ＭＳ Ｐゴシック" panose="020B0600070205080204" pitchFamily="34" charset="-128"/>
              </a:rPr>
              <a:t>Di Chiara and Imperato, PNAS, 1988</a:t>
            </a:r>
            <a:endParaRPr lang="en-US" sz="900" i="1">
              <a:solidFill>
                <a:srgbClr val="CC00CC"/>
              </a:solidFill>
              <a:latin typeface="Helvetica" panose="020B0604020202020204" pitchFamily="34" charset="0"/>
              <a:ea typeface="ＭＳ Ｐゴシック" panose="020B0600070205080204" pitchFamily="34" charset="-128"/>
            </a:endParaRPr>
          </a:p>
        </p:txBody>
      </p:sp>
      <p:sp>
        <p:nvSpPr>
          <p:cNvPr id="47111" name="Rectangle 548"/>
          <p:cNvSpPr>
            <a:spLocks noChangeArrowheads="1"/>
          </p:cNvSpPr>
          <p:nvPr/>
        </p:nvSpPr>
        <p:spPr bwMode="auto">
          <a:xfrm>
            <a:off x="1143000" y="814388"/>
            <a:ext cx="6858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cs typeface="Arial" panose="020B0604020202020204" pitchFamily="34" charset="0"/>
              </a:defRPr>
            </a:lvl1pPr>
            <a:lvl2pPr marL="37931725" indent="-37474525" eaLnBrk="0" hangingPunct="0">
              <a:defRPr sz="2400">
                <a:solidFill>
                  <a:schemeClr val="tx1"/>
                </a:solidFill>
                <a:latin typeface="Arial" panose="020B0604020202020204" pitchFamily="34" charset="0"/>
                <a:cs typeface="Arial" panose="020B0604020202020204" pitchFamily="34" charset="0"/>
              </a:defRPr>
            </a:lvl2pPr>
            <a:lvl3pPr eaLnBrk="0" hangingPunct="0">
              <a:defRPr sz="2400">
                <a:solidFill>
                  <a:schemeClr val="tx1"/>
                </a:solidFill>
                <a:latin typeface="Arial" panose="020B0604020202020204" pitchFamily="34" charset="0"/>
                <a:cs typeface="Arial" panose="020B0604020202020204" pitchFamily="34" charset="0"/>
              </a:defRPr>
            </a:lvl3pPr>
            <a:lvl4pPr eaLnBrk="0" hangingPunct="0">
              <a:defRPr sz="2400">
                <a:solidFill>
                  <a:schemeClr val="tx1"/>
                </a:solidFill>
                <a:latin typeface="Arial" panose="020B0604020202020204" pitchFamily="34" charset="0"/>
                <a:cs typeface="Arial" panose="020B0604020202020204" pitchFamily="34" charset="0"/>
              </a:defRPr>
            </a:lvl4pPr>
            <a:lvl5pPr eaLnBrk="0" hangingPunct="0">
              <a:defRPr sz="2400">
                <a:solidFill>
                  <a:schemeClr val="tx1"/>
                </a:solidFill>
                <a:latin typeface="Arial" panose="020B0604020202020204" pitchFamily="34" charset="0"/>
                <a:cs typeface="Arial" panose="020B0604020202020204" pitchFamily="34" charset="0"/>
              </a:defRPr>
            </a:lvl5pPr>
            <a:lvl6pPr marL="4572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9144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1371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18288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r>
              <a:rPr lang="en-US" sz="2250" b="1">
                <a:latin typeface="Helvetica" panose="020B0604020202020204" pitchFamily="34" charset="0"/>
                <a:ea typeface="ＭＳ Ｐゴシック" panose="020B0600070205080204" pitchFamily="34" charset="-128"/>
              </a:rPr>
              <a:t>Tác dụng của CGN đối với giải phóng chất Dopamine</a:t>
            </a:r>
          </a:p>
        </p:txBody>
      </p:sp>
    </p:spTree>
    <p:extLst>
      <p:ext uri="{BB962C8B-B14F-4D97-AF65-F5344CB8AC3E}">
        <p14:creationId xmlns:p14="http://schemas.microsoft.com/office/powerpoint/2010/main" val="185591142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a:solidFill>
                  <a:schemeClr val="accent2">
                    <a:lumMod val="75000"/>
                  </a:schemeClr>
                </a:solidFill>
              </a:rPr>
              <a:t>Tính</a:t>
            </a:r>
            <a:r>
              <a:rPr lang="en-US" b="1" dirty="0">
                <a:solidFill>
                  <a:schemeClr val="accent2">
                    <a:lumMod val="75000"/>
                  </a:schemeClr>
                </a:solidFill>
              </a:rPr>
              <a:t> </a:t>
            </a:r>
            <a:r>
              <a:rPr lang="en-US" b="1" dirty="0" err="1">
                <a:solidFill>
                  <a:schemeClr val="accent2">
                    <a:lumMod val="75000"/>
                  </a:schemeClr>
                </a:solidFill>
              </a:rPr>
              <a:t>chất</a:t>
            </a:r>
            <a:r>
              <a:rPr lang="en-US" b="1" dirty="0">
                <a:solidFill>
                  <a:schemeClr val="accent2">
                    <a:lumMod val="75000"/>
                  </a:schemeClr>
                </a:solidFill>
              </a:rPr>
              <a:t> </a:t>
            </a:r>
            <a:r>
              <a:rPr lang="en-US" b="1" dirty="0" err="1">
                <a:solidFill>
                  <a:schemeClr val="accent2">
                    <a:lumMod val="75000"/>
                  </a:schemeClr>
                </a:solidFill>
              </a:rPr>
              <a:t>cưỡng</a:t>
            </a:r>
            <a:r>
              <a:rPr lang="en-US" b="1" dirty="0">
                <a:solidFill>
                  <a:schemeClr val="accent2">
                    <a:lumMod val="75000"/>
                  </a:schemeClr>
                </a:solidFill>
              </a:rPr>
              <a:t> </a:t>
            </a:r>
            <a:r>
              <a:rPr lang="en-US" b="1" dirty="0" err="1">
                <a:solidFill>
                  <a:schemeClr val="accent2">
                    <a:lumMod val="75000"/>
                  </a:schemeClr>
                </a:solidFill>
              </a:rPr>
              <a:t>chế</a:t>
            </a:r>
            <a:r>
              <a:rPr lang="en-US" b="1" dirty="0">
                <a:solidFill>
                  <a:schemeClr val="accent2">
                    <a:lumMod val="75000"/>
                  </a:schemeClr>
                </a:solidFill>
              </a:rPr>
              <a:t> </a:t>
            </a:r>
            <a:r>
              <a:rPr lang="en-US" b="1" dirty="0" err="1">
                <a:solidFill>
                  <a:schemeClr val="accent2">
                    <a:lumMod val="75000"/>
                  </a:schemeClr>
                </a:solidFill>
              </a:rPr>
              <a:t>xuất</a:t>
            </a:r>
            <a:r>
              <a:rPr lang="en-US" b="1" dirty="0">
                <a:solidFill>
                  <a:schemeClr val="accent2">
                    <a:lumMod val="75000"/>
                  </a:schemeClr>
                </a:solidFill>
              </a:rPr>
              <a:t> </a:t>
            </a:r>
            <a:r>
              <a:rPr lang="en-US" b="1" dirty="0" err="1">
                <a:solidFill>
                  <a:schemeClr val="accent2">
                    <a:lumMod val="75000"/>
                  </a:schemeClr>
                </a:solidFill>
              </a:rPr>
              <a:t>phát</a:t>
            </a:r>
            <a:r>
              <a:rPr lang="en-US" b="1" dirty="0">
                <a:solidFill>
                  <a:schemeClr val="accent2">
                    <a:lumMod val="75000"/>
                  </a:schemeClr>
                </a:solidFill>
              </a:rPr>
              <a:t> </a:t>
            </a:r>
            <a:r>
              <a:rPr lang="en-US" b="1" dirty="0" err="1">
                <a:solidFill>
                  <a:schemeClr val="accent2">
                    <a:lumMod val="75000"/>
                  </a:schemeClr>
                </a:solidFill>
              </a:rPr>
              <a:t>từ</a:t>
            </a:r>
            <a:r>
              <a:rPr lang="en-US" b="1" dirty="0">
                <a:solidFill>
                  <a:schemeClr val="accent2">
                    <a:lumMod val="75000"/>
                  </a:schemeClr>
                </a:solidFill>
              </a:rPr>
              <a:t> </a:t>
            </a:r>
            <a:r>
              <a:rPr lang="en-US" b="1" dirty="0" err="1">
                <a:solidFill>
                  <a:schemeClr val="accent2">
                    <a:lumMod val="75000"/>
                  </a:schemeClr>
                </a:solidFill>
              </a:rPr>
              <a:t>não</a:t>
            </a:r>
            <a:endParaRPr lang="vi-VN" b="1" dirty="0">
              <a:solidFill>
                <a:schemeClr val="accent2">
                  <a:lumMod val="75000"/>
                </a:schemeClr>
              </a:solidFill>
            </a:endParaRPr>
          </a:p>
        </p:txBody>
      </p:sp>
      <p:sp>
        <p:nvSpPr>
          <p:cNvPr id="3" name="Content Placeholder 2"/>
          <p:cNvSpPr>
            <a:spLocks noGrp="1"/>
          </p:cNvSpPr>
          <p:nvPr>
            <p:ph idx="1"/>
          </p:nvPr>
        </p:nvSpPr>
        <p:spPr/>
        <p:txBody>
          <a:bodyPr>
            <a:normAutofit/>
          </a:bodyPr>
          <a:lstStyle/>
          <a:p>
            <a:pPr algn="just"/>
            <a:r>
              <a:rPr lang="en-US" sz="2700" dirty="0" err="1"/>
              <a:t>Não</a:t>
            </a:r>
            <a:r>
              <a:rPr lang="en-US" sz="2700" dirty="0"/>
              <a:t> </a:t>
            </a:r>
            <a:r>
              <a:rPr lang="en-US" sz="2700" dirty="0" err="1"/>
              <a:t>bộ</a:t>
            </a:r>
            <a:r>
              <a:rPr lang="en-US" sz="2700" dirty="0"/>
              <a:t> </a:t>
            </a:r>
            <a:r>
              <a:rPr lang="en-US" sz="2700" dirty="0" err="1"/>
              <a:t>của</a:t>
            </a:r>
            <a:r>
              <a:rPr lang="en-US" sz="2700" dirty="0"/>
              <a:t> </a:t>
            </a:r>
            <a:r>
              <a:rPr lang="en-US" sz="2700" dirty="0" err="1"/>
              <a:t>người</a:t>
            </a:r>
            <a:r>
              <a:rPr lang="en-US" sz="2700" dirty="0"/>
              <a:t> </a:t>
            </a:r>
            <a:r>
              <a:rPr lang="en-US" sz="2700" dirty="0" err="1"/>
              <a:t>nghiện</a:t>
            </a:r>
            <a:r>
              <a:rPr lang="en-US" sz="2700" dirty="0"/>
              <a:t> “</a:t>
            </a:r>
            <a:r>
              <a:rPr lang="en-US" sz="2700" dirty="0" err="1"/>
              <a:t>nghĩ</a:t>
            </a:r>
            <a:r>
              <a:rPr lang="en-US" sz="2700" dirty="0"/>
              <a:t>” </a:t>
            </a:r>
            <a:r>
              <a:rPr lang="en-US" sz="2700" dirty="0" err="1"/>
              <a:t>một</a:t>
            </a:r>
            <a:r>
              <a:rPr lang="en-US" sz="2700" dirty="0"/>
              <a:t> </a:t>
            </a:r>
            <a:r>
              <a:rPr lang="en-US" sz="2700" dirty="0" err="1"/>
              <a:t>cách</a:t>
            </a:r>
            <a:r>
              <a:rPr lang="en-US" sz="2700" dirty="0"/>
              <a:t> </a:t>
            </a:r>
            <a:r>
              <a:rPr lang="en-US" sz="2700" dirty="0" err="1"/>
              <a:t>sai</a:t>
            </a:r>
            <a:r>
              <a:rPr lang="en-US" sz="2700" dirty="0"/>
              <a:t> </a:t>
            </a:r>
            <a:r>
              <a:rPr lang="en-US" sz="2700" dirty="0" err="1"/>
              <a:t>lệch</a:t>
            </a:r>
            <a:r>
              <a:rPr lang="en-US" sz="2700" dirty="0"/>
              <a:t> </a:t>
            </a:r>
            <a:r>
              <a:rPr lang="en-US" sz="2700" dirty="0" err="1"/>
              <a:t>rằng</a:t>
            </a:r>
            <a:r>
              <a:rPr lang="en-US" sz="2700" dirty="0"/>
              <a:t> </a:t>
            </a:r>
            <a:r>
              <a:rPr lang="en-US" sz="2700" dirty="0" err="1"/>
              <a:t>hành</a:t>
            </a:r>
            <a:r>
              <a:rPr lang="en-US" sz="2700" dirty="0"/>
              <a:t> vi </a:t>
            </a:r>
            <a:r>
              <a:rPr lang="en-US" sz="2700" dirty="0" err="1"/>
              <a:t>sử</a:t>
            </a:r>
            <a:r>
              <a:rPr lang="en-US" sz="2700" dirty="0"/>
              <a:t> </a:t>
            </a:r>
            <a:r>
              <a:rPr lang="en-US" sz="2700" dirty="0" err="1"/>
              <a:t>dụng</a:t>
            </a:r>
            <a:r>
              <a:rPr lang="en-US" sz="2700" dirty="0"/>
              <a:t> </a:t>
            </a:r>
            <a:r>
              <a:rPr lang="en-US" sz="2700" dirty="0" err="1"/>
              <a:t>chất</a:t>
            </a:r>
            <a:r>
              <a:rPr lang="en-US" sz="2700" dirty="0"/>
              <a:t> </a:t>
            </a:r>
            <a:r>
              <a:rPr lang="en-US" sz="2700" dirty="0" err="1"/>
              <a:t>là</a:t>
            </a:r>
            <a:r>
              <a:rPr lang="en-US" sz="2700" dirty="0"/>
              <a:t> </a:t>
            </a:r>
            <a:r>
              <a:rPr lang="en-US" sz="2700" dirty="0" err="1"/>
              <a:t>thiết</a:t>
            </a:r>
            <a:r>
              <a:rPr lang="en-US" sz="2700" dirty="0"/>
              <a:t> </a:t>
            </a:r>
            <a:r>
              <a:rPr lang="en-US" sz="2700" dirty="0" err="1"/>
              <a:t>yếu</a:t>
            </a:r>
            <a:r>
              <a:rPr lang="en-US" sz="2700" dirty="0"/>
              <a:t> </a:t>
            </a:r>
            <a:r>
              <a:rPr lang="en-US" sz="2700" dirty="0" err="1"/>
              <a:t>cho</a:t>
            </a:r>
            <a:r>
              <a:rPr lang="en-US" sz="2700" dirty="0"/>
              <a:t> </a:t>
            </a:r>
            <a:r>
              <a:rPr lang="en-US" sz="2700" dirty="0" err="1"/>
              <a:t>cơ</a:t>
            </a:r>
            <a:r>
              <a:rPr lang="en-US" sz="2700" dirty="0"/>
              <a:t> </a:t>
            </a:r>
            <a:r>
              <a:rPr lang="en-US" sz="2700" dirty="0" err="1"/>
              <a:t>thể</a:t>
            </a:r>
            <a:r>
              <a:rPr lang="en-US" sz="2700" dirty="0"/>
              <a:t>.</a:t>
            </a:r>
          </a:p>
          <a:p>
            <a:pPr algn="just"/>
            <a:r>
              <a:rPr lang="en-US" sz="2700" dirty="0" err="1"/>
              <a:t>Thôi</a:t>
            </a:r>
            <a:r>
              <a:rPr lang="en-US" sz="2700" dirty="0"/>
              <a:t> </a:t>
            </a:r>
            <a:r>
              <a:rPr lang="en-US" sz="2700" dirty="0" err="1"/>
              <a:t>thúc</a:t>
            </a:r>
            <a:r>
              <a:rPr lang="en-US" sz="2700" dirty="0"/>
              <a:t> </a:t>
            </a:r>
            <a:r>
              <a:rPr lang="en-US" sz="2700" dirty="0" err="1"/>
              <a:t>sử</a:t>
            </a:r>
            <a:r>
              <a:rPr lang="en-US" sz="2700" dirty="0"/>
              <a:t> </a:t>
            </a:r>
            <a:r>
              <a:rPr lang="en-US" sz="2700" dirty="0" err="1"/>
              <a:t>dụng</a:t>
            </a:r>
            <a:r>
              <a:rPr lang="en-US" sz="2700" dirty="0"/>
              <a:t> </a:t>
            </a:r>
            <a:r>
              <a:rPr lang="en-US" sz="2700" dirty="0" err="1"/>
              <a:t>chất</a:t>
            </a:r>
            <a:r>
              <a:rPr lang="en-US" sz="2700" dirty="0"/>
              <a:t> ở </a:t>
            </a:r>
            <a:r>
              <a:rPr lang="en-US" sz="2700" dirty="0" err="1"/>
              <a:t>người</a:t>
            </a:r>
            <a:r>
              <a:rPr lang="en-US" sz="2700" dirty="0"/>
              <a:t> </a:t>
            </a:r>
            <a:r>
              <a:rPr lang="en-US" sz="2700" dirty="0" err="1"/>
              <a:t>nghiện</a:t>
            </a:r>
            <a:r>
              <a:rPr lang="en-US" sz="2700" dirty="0"/>
              <a:t> </a:t>
            </a:r>
            <a:r>
              <a:rPr lang="en-US" sz="2700" dirty="0" err="1"/>
              <a:t>mạnh</a:t>
            </a:r>
            <a:r>
              <a:rPr lang="en-US" sz="2700" dirty="0"/>
              <a:t> </a:t>
            </a:r>
            <a:r>
              <a:rPr lang="en-US" sz="2700" dirty="0" err="1"/>
              <a:t>hơn</a:t>
            </a:r>
            <a:r>
              <a:rPr lang="en-US" sz="2700" dirty="0"/>
              <a:t> </a:t>
            </a:r>
            <a:r>
              <a:rPr lang="en-US" sz="2700" dirty="0" err="1"/>
              <a:t>nhiều</a:t>
            </a:r>
            <a:r>
              <a:rPr lang="en-US" sz="2700" dirty="0"/>
              <a:t> </a:t>
            </a:r>
            <a:r>
              <a:rPr lang="en-US" sz="2700" dirty="0" err="1"/>
              <a:t>lần</a:t>
            </a:r>
            <a:r>
              <a:rPr lang="en-US" sz="2700" dirty="0"/>
              <a:t> so </a:t>
            </a:r>
            <a:r>
              <a:rPr lang="en-US" sz="2700" dirty="0" err="1"/>
              <a:t>với</a:t>
            </a:r>
            <a:r>
              <a:rPr lang="en-US" sz="2700" dirty="0"/>
              <a:t> </a:t>
            </a:r>
            <a:r>
              <a:rPr lang="en-US" sz="2700" dirty="0" err="1"/>
              <a:t>các</a:t>
            </a:r>
            <a:r>
              <a:rPr lang="en-US" sz="2700" dirty="0"/>
              <a:t> </a:t>
            </a:r>
            <a:r>
              <a:rPr lang="en-US" sz="2700" dirty="0" err="1"/>
              <a:t>hoạt</a:t>
            </a:r>
            <a:r>
              <a:rPr lang="en-US" sz="2700" dirty="0"/>
              <a:t> </a:t>
            </a:r>
            <a:r>
              <a:rPr lang="en-US" sz="2700" dirty="0" err="1"/>
              <a:t>động</a:t>
            </a:r>
            <a:r>
              <a:rPr lang="en-US" sz="2700" dirty="0"/>
              <a:t> </a:t>
            </a:r>
            <a:r>
              <a:rPr lang="en-US" sz="2700" dirty="0" err="1"/>
              <a:t>bản</a:t>
            </a:r>
            <a:r>
              <a:rPr lang="en-US" sz="2700" dirty="0"/>
              <a:t> </a:t>
            </a:r>
            <a:r>
              <a:rPr lang="en-US" sz="2700" dirty="0" err="1"/>
              <a:t>năng</a:t>
            </a:r>
            <a:r>
              <a:rPr lang="en-US" sz="2700" dirty="0"/>
              <a:t> </a:t>
            </a:r>
            <a:r>
              <a:rPr lang="en-US" sz="2700" dirty="0" err="1"/>
              <a:t>tự</a:t>
            </a:r>
            <a:r>
              <a:rPr lang="en-US" sz="2700" dirty="0"/>
              <a:t> </a:t>
            </a:r>
            <a:r>
              <a:rPr lang="en-US" sz="2700" dirty="0" err="1"/>
              <a:t>nhiên</a:t>
            </a:r>
            <a:r>
              <a:rPr lang="en-US" sz="2700" dirty="0"/>
              <a:t> (</a:t>
            </a:r>
            <a:r>
              <a:rPr lang="en-US" sz="2700" dirty="0" err="1"/>
              <a:t>như</a:t>
            </a:r>
            <a:r>
              <a:rPr lang="en-US" sz="2700" dirty="0"/>
              <a:t> </a:t>
            </a:r>
            <a:r>
              <a:rPr lang="en-US" sz="2700" dirty="0" err="1"/>
              <a:t>ăn</a:t>
            </a:r>
            <a:r>
              <a:rPr lang="en-US" sz="2700" dirty="0"/>
              <a:t>, </a:t>
            </a:r>
            <a:r>
              <a:rPr lang="en-US" sz="2700" dirty="0" err="1"/>
              <a:t>uống</a:t>
            </a:r>
            <a:r>
              <a:rPr lang="en-US" sz="2700" dirty="0"/>
              <a:t>, </a:t>
            </a:r>
            <a:r>
              <a:rPr lang="en-US" sz="2700" dirty="0" err="1"/>
              <a:t>tình</a:t>
            </a:r>
            <a:r>
              <a:rPr lang="en-US" sz="2700" dirty="0"/>
              <a:t> </a:t>
            </a:r>
            <a:r>
              <a:rPr lang="en-US" sz="2700" dirty="0" err="1"/>
              <a:t>dục</a:t>
            </a:r>
            <a:r>
              <a:rPr lang="en-US" sz="2700" dirty="0"/>
              <a:t>…).</a:t>
            </a:r>
          </a:p>
          <a:p>
            <a:pPr algn="just"/>
            <a:r>
              <a:rPr lang="en-US" sz="2700" dirty="0" err="1"/>
              <a:t>Mức</a:t>
            </a:r>
            <a:r>
              <a:rPr lang="en-US" sz="2700" dirty="0"/>
              <a:t> </a:t>
            </a:r>
            <a:r>
              <a:rPr lang="en-US" sz="2700" dirty="0" err="1"/>
              <a:t>độ</a:t>
            </a:r>
            <a:r>
              <a:rPr lang="en-US" sz="2700" dirty="0"/>
              <a:t> </a:t>
            </a:r>
            <a:r>
              <a:rPr lang="en-US" sz="2700" dirty="0" err="1"/>
              <a:t>phóng</a:t>
            </a:r>
            <a:r>
              <a:rPr lang="en-US" sz="2700" dirty="0"/>
              <a:t> </a:t>
            </a:r>
            <a:r>
              <a:rPr lang="en-US" sz="2700" dirty="0" err="1"/>
              <a:t>thích</a:t>
            </a:r>
            <a:r>
              <a:rPr lang="en-US" sz="2700" dirty="0"/>
              <a:t> dopamine ở </a:t>
            </a:r>
            <a:r>
              <a:rPr lang="en-US" sz="2700" dirty="0" err="1"/>
              <a:t>não</a:t>
            </a:r>
            <a:r>
              <a:rPr lang="en-US" sz="2700" dirty="0"/>
              <a:t> </a:t>
            </a:r>
            <a:r>
              <a:rPr lang="en-US" sz="2700" dirty="0" err="1"/>
              <a:t>khi</a:t>
            </a:r>
            <a:r>
              <a:rPr lang="en-US" sz="2700" dirty="0"/>
              <a:t> </a:t>
            </a:r>
            <a:r>
              <a:rPr lang="en-US" sz="2700" dirty="0" err="1"/>
              <a:t>sử</a:t>
            </a:r>
            <a:r>
              <a:rPr lang="en-US" sz="2700" dirty="0"/>
              <a:t> </a:t>
            </a:r>
            <a:r>
              <a:rPr lang="en-US" sz="2700" dirty="0" err="1"/>
              <a:t>dụng</a:t>
            </a:r>
            <a:r>
              <a:rPr lang="en-US" sz="2700" dirty="0"/>
              <a:t> </a:t>
            </a:r>
            <a:r>
              <a:rPr lang="en-US" sz="2700" dirty="0" err="1"/>
              <a:t>chất</a:t>
            </a:r>
            <a:r>
              <a:rPr lang="en-US" sz="2700" dirty="0"/>
              <a:t> </a:t>
            </a:r>
            <a:r>
              <a:rPr lang="en-US" sz="2700" dirty="0" err="1"/>
              <a:t>gây</a:t>
            </a:r>
            <a:r>
              <a:rPr lang="en-US" sz="2700" dirty="0"/>
              <a:t> </a:t>
            </a:r>
            <a:r>
              <a:rPr lang="en-US" sz="2700" dirty="0" err="1"/>
              <a:t>nghiện</a:t>
            </a:r>
            <a:r>
              <a:rPr lang="en-US" sz="2700" dirty="0"/>
              <a:t> </a:t>
            </a:r>
            <a:r>
              <a:rPr lang="en-US" sz="2700" dirty="0" err="1"/>
              <a:t>cao</a:t>
            </a:r>
            <a:r>
              <a:rPr lang="en-US" sz="2700" dirty="0"/>
              <a:t> </a:t>
            </a:r>
            <a:r>
              <a:rPr lang="en-US" sz="2700" dirty="0" err="1"/>
              <a:t>hơn</a:t>
            </a:r>
            <a:r>
              <a:rPr lang="en-US" sz="2700" dirty="0"/>
              <a:t> so </a:t>
            </a:r>
            <a:r>
              <a:rPr lang="en-US" sz="2700" dirty="0" err="1"/>
              <a:t>với</a:t>
            </a:r>
            <a:r>
              <a:rPr lang="en-US" sz="2700" dirty="0"/>
              <a:t> </a:t>
            </a:r>
            <a:r>
              <a:rPr lang="en-US" sz="2700" dirty="0" err="1"/>
              <a:t>các</a:t>
            </a:r>
            <a:r>
              <a:rPr lang="en-US" sz="2700" dirty="0"/>
              <a:t> </a:t>
            </a:r>
            <a:r>
              <a:rPr lang="en-US" sz="2700" dirty="0" err="1"/>
              <a:t>hoạt</a:t>
            </a:r>
            <a:r>
              <a:rPr lang="en-US" sz="2700" dirty="0"/>
              <a:t> </a:t>
            </a:r>
            <a:r>
              <a:rPr lang="en-US" sz="2700" dirty="0" err="1"/>
              <a:t>động</a:t>
            </a:r>
            <a:r>
              <a:rPr lang="en-US" sz="2700" dirty="0"/>
              <a:t> </a:t>
            </a:r>
            <a:r>
              <a:rPr lang="en-US" sz="2700" dirty="0" err="1"/>
              <a:t>bản</a:t>
            </a:r>
            <a:r>
              <a:rPr lang="en-US" sz="2700" dirty="0"/>
              <a:t> </a:t>
            </a:r>
            <a:r>
              <a:rPr lang="en-US" sz="2700" dirty="0" err="1"/>
              <a:t>năng</a:t>
            </a:r>
            <a:r>
              <a:rPr lang="en-US" sz="2700" dirty="0"/>
              <a:t> (</a:t>
            </a:r>
            <a:r>
              <a:rPr lang="en-US" sz="2700" dirty="0" err="1"/>
              <a:t>ăn</a:t>
            </a:r>
            <a:r>
              <a:rPr lang="en-US" sz="2700" dirty="0"/>
              <a:t>, </a:t>
            </a:r>
            <a:r>
              <a:rPr lang="en-US" sz="2700" dirty="0" err="1"/>
              <a:t>uống</a:t>
            </a:r>
            <a:r>
              <a:rPr lang="en-US" sz="2700" dirty="0"/>
              <a:t>, </a:t>
            </a:r>
            <a:r>
              <a:rPr lang="en-US" sz="2700" dirty="0" err="1"/>
              <a:t>tình</a:t>
            </a:r>
            <a:r>
              <a:rPr lang="en-US" sz="2700" dirty="0"/>
              <a:t> </a:t>
            </a:r>
            <a:r>
              <a:rPr lang="en-US" sz="2700" dirty="0" err="1"/>
              <a:t>dục</a:t>
            </a:r>
            <a:r>
              <a:rPr lang="en-US" sz="2700" dirty="0"/>
              <a:t>)</a:t>
            </a:r>
          </a:p>
        </p:txBody>
      </p:sp>
    </p:spTree>
    <p:extLst>
      <p:ext uri="{BB962C8B-B14F-4D97-AF65-F5344CB8AC3E}">
        <p14:creationId xmlns:p14="http://schemas.microsoft.com/office/powerpoint/2010/main" val="3613410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pic>
        <p:nvPicPr>
          <p:cNvPr id="37891"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0082" y="971551"/>
            <a:ext cx="7772399"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Slide Number Placeholder 4"/>
          <p:cNvSpPr txBox="1">
            <a:spLocks noGrp="1"/>
          </p:cNvSpPr>
          <p:nvPr/>
        </p:nvSpPr>
        <p:spPr bwMode="auto">
          <a:xfrm>
            <a:off x="6057900" y="5669757"/>
            <a:ext cx="16002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fld id="{944F4A39-4F40-489C-A8F5-0CCA287CEBC7}" type="slidenum">
              <a:rPr lang="en-US" sz="1200"/>
              <a:pPr algn="r" eaLnBrk="1" hangingPunct="1"/>
              <a:t>23</a:t>
            </a:fld>
            <a:endParaRPr lang="en-US" sz="1200"/>
          </a:p>
        </p:txBody>
      </p:sp>
    </p:spTree>
    <p:extLst>
      <p:ext uri="{BB962C8B-B14F-4D97-AF65-F5344CB8AC3E}">
        <p14:creationId xmlns:p14="http://schemas.microsoft.com/office/powerpoint/2010/main" val="2648720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sz="3000" b="1" dirty="0" err="1"/>
              <a:t>Quá</a:t>
            </a:r>
            <a:r>
              <a:rPr sz="3000" b="1" dirty="0"/>
              <a:t> </a:t>
            </a:r>
            <a:r>
              <a:rPr sz="3000" b="1" dirty="0" err="1"/>
              <a:t>trình</a:t>
            </a:r>
            <a:r>
              <a:rPr sz="3000" b="1" dirty="0"/>
              <a:t> </a:t>
            </a:r>
            <a:r>
              <a:rPr sz="3000" b="1" dirty="0" err="1"/>
              <a:t>phục</a:t>
            </a:r>
            <a:r>
              <a:rPr sz="3000" b="1" dirty="0"/>
              <a:t> </a:t>
            </a:r>
            <a:r>
              <a:rPr sz="3000" b="1" dirty="0" err="1"/>
              <a:t>hồi</a:t>
            </a:r>
            <a:r>
              <a:rPr sz="3000" b="1" dirty="0"/>
              <a:t> </a:t>
            </a:r>
            <a:r>
              <a:rPr sz="3000" b="1" dirty="0" err="1"/>
              <a:t>sau</a:t>
            </a:r>
            <a:r>
              <a:rPr sz="3000" b="1" dirty="0"/>
              <a:t> </a:t>
            </a:r>
            <a:r>
              <a:rPr sz="3000" b="1" dirty="0" err="1"/>
              <a:t>điều</a:t>
            </a:r>
            <a:r>
              <a:rPr sz="3000" b="1" dirty="0"/>
              <a:t> </a:t>
            </a:r>
            <a:r>
              <a:rPr sz="3000" b="1" dirty="0" err="1"/>
              <a:t>trị</a:t>
            </a:r>
            <a:endParaRPr lang="en-AU" sz="3000" b="1" dirty="0"/>
          </a:p>
        </p:txBody>
      </p:sp>
      <p:sp>
        <p:nvSpPr>
          <p:cNvPr id="2" name="Slide Number Placeholder 1"/>
          <p:cNvSpPr>
            <a:spLocks noGrp="1"/>
          </p:cNvSpPr>
          <p:nvPr>
            <p:ph type="sldNum" sz="quarter" idx="12"/>
          </p:nvPr>
        </p:nvSpPr>
        <p:spPr/>
        <p:txBody>
          <a:bodyPr/>
          <a:lstStyle/>
          <a:p>
            <a:fld id="{55493F70-B19E-4649-8993-B1AFFF9A5C87}" type="slidenum">
              <a:rPr lang="vi-VN" smtClean="0"/>
              <a:t>24</a:t>
            </a:fld>
            <a:endParaRPr lang="vi-VN" dirty="0"/>
          </a:p>
        </p:txBody>
      </p:sp>
      <p:grpSp>
        <p:nvGrpSpPr>
          <p:cNvPr id="4" name="Group 3"/>
          <p:cNvGrpSpPr/>
          <p:nvPr/>
        </p:nvGrpSpPr>
        <p:grpSpPr>
          <a:xfrm>
            <a:off x="1642467" y="2186863"/>
            <a:ext cx="6229350" cy="3332501"/>
            <a:chOff x="665956" y="1928813"/>
            <a:chExt cx="8686800" cy="4287085"/>
          </a:xfrm>
        </p:grpSpPr>
        <p:grpSp>
          <p:nvGrpSpPr>
            <p:cNvPr id="97283" name="Group 3"/>
            <p:cNvGrpSpPr>
              <a:grpSpLocks/>
            </p:cNvGrpSpPr>
            <p:nvPr/>
          </p:nvGrpSpPr>
          <p:grpSpPr bwMode="auto">
            <a:xfrm>
              <a:off x="665956" y="1928813"/>
              <a:ext cx="8686800" cy="4153734"/>
              <a:chOff x="609600" y="1928813"/>
              <a:chExt cx="8686800" cy="4153734"/>
            </a:xfrm>
          </p:grpSpPr>
          <p:pic>
            <p:nvPicPr>
              <p:cNvPr id="97284" name="Picture 4" descr="addiction"/>
              <p:cNvPicPr>
                <a:picLocks noChangeAspect="1" noChangeArrowheads="1"/>
              </p:cNvPicPr>
              <p:nvPr/>
            </p:nvPicPr>
            <p:blipFill>
              <a:blip r:embed="rId3">
                <a:extLst>
                  <a:ext uri="{28A0092B-C50C-407E-A947-70E740481C1C}">
                    <a14:useLocalDpi xmlns:a14="http://schemas.microsoft.com/office/drawing/2010/main" val="0"/>
                  </a:ext>
                </a:extLst>
              </a:blip>
              <a:srcRect l="16243" r="16982"/>
              <a:stretch>
                <a:fillRect/>
              </a:stretch>
            </p:blipFill>
            <p:spPr bwMode="auto">
              <a:xfrm>
                <a:off x="3429000" y="1944688"/>
                <a:ext cx="2819400" cy="3563937"/>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7285" name="Group 1"/>
              <p:cNvGrpSpPr>
                <a:grpSpLocks/>
              </p:cNvGrpSpPr>
              <p:nvPr/>
            </p:nvGrpSpPr>
            <p:grpSpPr bwMode="auto">
              <a:xfrm>
                <a:off x="609600" y="1928813"/>
                <a:ext cx="8686800" cy="4153734"/>
                <a:chOff x="609600" y="1928813"/>
                <a:chExt cx="8686800" cy="4153734"/>
              </a:xfrm>
            </p:grpSpPr>
            <p:pic>
              <p:nvPicPr>
                <p:cNvPr id="97286" name="Picture 3" descr="1yr drug free"/>
                <p:cNvPicPr>
                  <a:picLocks noChangeAspect="1" noChangeArrowheads="1"/>
                </p:cNvPicPr>
                <p:nvPr/>
              </p:nvPicPr>
              <p:blipFill>
                <a:blip r:embed="rId4">
                  <a:extLst>
                    <a:ext uri="{28A0092B-C50C-407E-A947-70E740481C1C}">
                      <a14:useLocalDpi xmlns:a14="http://schemas.microsoft.com/office/drawing/2010/main" val="0"/>
                    </a:ext>
                  </a:extLst>
                </a:blip>
                <a:srcRect l="17885" r="22395"/>
                <a:stretch>
                  <a:fillRect/>
                </a:stretch>
              </p:blipFill>
              <p:spPr bwMode="auto">
                <a:xfrm>
                  <a:off x="6477000" y="1968500"/>
                  <a:ext cx="2438400" cy="3460750"/>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7" name="Picture 6" descr="NLTOP"/>
                <p:cNvPicPr>
                  <a:picLocks noChangeAspect="1" noChangeArrowheads="1"/>
                </p:cNvPicPr>
                <p:nvPr/>
              </p:nvPicPr>
              <p:blipFill>
                <a:blip r:embed="rId5">
                  <a:extLst>
                    <a:ext uri="{28A0092B-C50C-407E-A947-70E740481C1C}">
                      <a14:useLocalDpi xmlns:a14="http://schemas.microsoft.com/office/drawing/2010/main" val="0"/>
                    </a:ext>
                  </a:extLst>
                </a:blip>
                <a:srcRect l="12933" r="15929"/>
                <a:stretch>
                  <a:fillRect/>
                </a:stretch>
              </p:blipFill>
              <p:spPr bwMode="auto">
                <a:xfrm>
                  <a:off x="609600" y="1928813"/>
                  <a:ext cx="2514600" cy="3633787"/>
                </a:xfrm>
                <a:prstGeom prst="rect">
                  <a:avLst/>
                </a:prstGeom>
                <a:noFill/>
                <a:ln w="9525" algn="ctr">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48520" name="Text Box 8"/>
                <p:cNvSpPr txBox="1">
                  <a:spLocks noChangeArrowheads="1"/>
                </p:cNvSpPr>
                <p:nvPr/>
              </p:nvSpPr>
              <p:spPr bwMode="auto">
                <a:xfrm>
                  <a:off x="3429001" y="5429250"/>
                  <a:ext cx="3008313" cy="653297"/>
                </a:xfrm>
                <a:prstGeom prst="rect">
                  <a:avLst/>
                </a:prstGeom>
                <a:noFill/>
                <a:ln w="9525" algn="ctr">
                  <a:noFill/>
                  <a:miter lim="800000"/>
                  <a:headEnd/>
                  <a:tailEnd/>
                </a:ln>
                <a:effectLst/>
              </p:spPr>
              <p:txBody>
                <a:bodyPr wrap="square">
                  <a:spAutoFit/>
                </a:bodyPr>
                <a:lstStyle>
                  <a:defPPr>
                    <a:defRPr lang="vi-VN"/>
                  </a:defPPr>
                  <a:lvl1pPr algn="ctr" eaLnBrk="0" hangingPunct="0">
                    <a:spcBef>
                      <a:spcPct val="50000"/>
                    </a:spcBef>
                    <a:defRPr b="1">
                      <a:latin typeface="Arial" pitchFamily="-112" charset="0"/>
                      <a:ea typeface="ＭＳ Ｐゴシック" pitchFamily="-112" charset="-128"/>
                    </a:defRPr>
                  </a:lvl1pPr>
                </a:lstStyle>
                <a:p>
                  <a:r>
                    <a:rPr lang="en-AU" sz="1350" dirty="0" err="1"/>
                    <a:t>Não</a:t>
                  </a:r>
                  <a:r>
                    <a:rPr lang="en-AU" sz="1350" dirty="0"/>
                    <a:t> </a:t>
                  </a:r>
                  <a:r>
                    <a:rPr lang="en-AU" sz="1350" dirty="0" err="1"/>
                    <a:t>của</a:t>
                  </a:r>
                  <a:r>
                    <a:rPr lang="en-AU" sz="1350" dirty="0"/>
                    <a:t> </a:t>
                  </a:r>
                  <a:r>
                    <a:rPr lang="en-AU" sz="1350" dirty="0" err="1"/>
                    <a:t>người</a:t>
                  </a:r>
                  <a:r>
                    <a:rPr lang="en-AU" sz="1350" dirty="0"/>
                    <a:t> </a:t>
                  </a:r>
                  <a:r>
                    <a:rPr lang="en-AU" sz="1350" dirty="0" err="1"/>
                    <a:t>đang</a:t>
                  </a:r>
                  <a:r>
                    <a:rPr lang="en-AU" sz="1350" dirty="0"/>
                    <a:t> </a:t>
                  </a:r>
                  <a:r>
                    <a:rPr lang="en-AU" sz="1350" dirty="0" err="1"/>
                    <a:t>sử</a:t>
                  </a:r>
                  <a:r>
                    <a:rPr lang="en-AU" sz="1350" dirty="0"/>
                    <a:t> </a:t>
                  </a:r>
                  <a:r>
                    <a:rPr lang="en-AU" sz="1350" dirty="0" err="1"/>
                    <a:t>dụng</a:t>
                  </a:r>
                  <a:r>
                    <a:rPr lang="en-AU" sz="1350" dirty="0"/>
                    <a:t> heroin</a:t>
                  </a:r>
                </a:p>
              </p:txBody>
            </p:sp>
            <p:sp>
              <p:nvSpPr>
                <p:cNvPr id="6848521" name="Text Box 9"/>
                <p:cNvSpPr txBox="1">
                  <a:spLocks noChangeArrowheads="1"/>
                </p:cNvSpPr>
                <p:nvPr/>
              </p:nvSpPr>
              <p:spPr bwMode="auto">
                <a:xfrm>
                  <a:off x="6324601" y="5373688"/>
                  <a:ext cx="2971799" cy="653297"/>
                </a:xfrm>
                <a:prstGeom prst="rect">
                  <a:avLst/>
                </a:prstGeom>
                <a:noFill/>
                <a:ln w="9525" algn="ctr">
                  <a:noFill/>
                  <a:miter lim="800000"/>
                  <a:headEnd/>
                  <a:tailEnd/>
                </a:ln>
                <a:effectLst/>
              </p:spPr>
              <p:txBody>
                <a:bodyPr>
                  <a:spAutoFit/>
                </a:bodyPr>
                <a:lstStyle/>
                <a:p>
                  <a:pPr algn="ctr" eaLnBrk="0" hangingPunct="0">
                    <a:spcBef>
                      <a:spcPct val="50000"/>
                    </a:spcBef>
                    <a:defRPr/>
                  </a:pPr>
                  <a:r>
                    <a:rPr lang="en-AU" sz="1350" b="1" dirty="0" err="1">
                      <a:latin typeface="Arial" pitchFamily="-112" charset="0"/>
                      <a:ea typeface="ＭＳ Ｐゴシック" pitchFamily="-112" charset="-128"/>
                    </a:rPr>
                    <a:t>Sau</a:t>
                  </a:r>
                  <a:r>
                    <a:rPr lang="en-AU" sz="1350" b="1" dirty="0">
                      <a:latin typeface="Arial" pitchFamily="-112" charset="0"/>
                      <a:ea typeface="ＭＳ Ｐゴシック" pitchFamily="-112" charset="-128"/>
                    </a:rPr>
                    <a:t> 1 </a:t>
                  </a:r>
                  <a:r>
                    <a:rPr lang="en-AU" sz="1350" b="1" dirty="0" err="1">
                      <a:latin typeface="Arial" pitchFamily="-112" charset="0"/>
                      <a:ea typeface="ＭＳ Ｐゴシック" pitchFamily="-112" charset="-128"/>
                    </a:rPr>
                    <a:t>năm</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không</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sử</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dụng</a:t>
                  </a:r>
                  <a:r>
                    <a:rPr lang="en-AU" sz="1350" b="1" dirty="0">
                      <a:latin typeface="Arial" pitchFamily="-112" charset="0"/>
                      <a:ea typeface="ＭＳ Ｐゴシック" pitchFamily="-112" charset="-128"/>
                    </a:rPr>
                    <a:t> heroin</a:t>
                  </a:r>
                </a:p>
              </p:txBody>
            </p:sp>
          </p:grpSp>
        </p:grpSp>
        <p:sp>
          <p:nvSpPr>
            <p:cNvPr id="3" name="Rectangle 2"/>
            <p:cNvSpPr/>
            <p:nvPr/>
          </p:nvSpPr>
          <p:spPr>
            <a:xfrm>
              <a:off x="665956" y="5562601"/>
              <a:ext cx="2393876" cy="653297"/>
            </a:xfrm>
            <a:prstGeom prst="rect">
              <a:avLst/>
            </a:prstGeom>
            <a:noFill/>
            <a:ln w="9525" algn="ctr">
              <a:noFill/>
              <a:miter lim="800000"/>
              <a:headEnd/>
              <a:tailEnd/>
            </a:ln>
            <a:effectLst/>
          </p:spPr>
          <p:txBody>
            <a:bodyPr wrap="square">
              <a:spAutoFit/>
            </a:bodyPr>
            <a:lstStyle/>
            <a:p>
              <a:pPr algn="ctr" eaLnBrk="0" hangingPunct="0">
                <a:spcBef>
                  <a:spcPct val="50000"/>
                </a:spcBef>
              </a:pPr>
              <a:r>
                <a:rPr lang="en-AU" sz="1350" b="1" dirty="0" err="1">
                  <a:latin typeface="Arial" pitchFamily="-112" charset="0"/>
                  <a:ea typeface="ＭＳ Ｐゴシック" pitchFamily="-112" charset="-128"/>
                </a:rPr>
                <a:t>Não</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của</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người</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bình</a:t>
              </a:r>
              <a:r>
                <a:rPr lang="en-AU" sz="1350" b="1" dirty="0">
                  <a:latin typeface="Arial" pitchFamily="-112" charset="0"/>
                  <a:ea typeface="ＭＳ Ｐゴシック" pitchFamily="-112" charset="-128"/>
                </a:rPr>
                <a:t> </a:t>
              </a:r>
              <a:r>
                <a:rPr lang="en-AU" sz="1350" b="1" dirty="0" err="1">
                  <a:latin typeface="Arial" pitchFamily="-112" charset="0"/>
                  <a:ea typeface="ＭＳ Ｐゴシック" pitchFamily="-112" charset="-128"/>
                </a:rPr>
                <a:t>thường</a:t>
              </a:r>
              <a:endParaRPr lang="en-AU" sz="1350" b="1" dirty="0">
                <a:latin typeface="Arial" pitchFamily="-112" charset="0"/>
                <a:ea typeface="ＭＳ Ｐゴシック" pitchFamily="-112" charset="-128"/>
              </a:endParaRPr>
            </a:p>
          </p:txBody>
        </p:sp>
      </p:grpSp>
    </p:spTree>
    <p:extLst>
      <p:ext uri="{BB962C8B-B14F-4D97-AF65-F5344CB8AC3E}">
        <p14:creationId xmlns:p14="http://schemas.microsoft.com/office/powerpoint/2010/main" val="42793891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0466"/>
                                        </p:tgtEl>
                                        <p:attrNameLst>
                                          <p:attrName>style.visibility</p:attrName>
                                        </p:attrNameLst>
                                      </p:cBhvr>
                                      <p:to>
                                        <p:strVal val="visible"/>
                                      </p:to>
                                    </p:set>
                                    <p:animEffect transition="in" filter="fade">
                                      <p:cBhvr>
                                        <p:cTn id="7" dur="500"/>
                                        <p:tgtEl>
                                          <p:spTgt spid="190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2963" y="977530"/>
            <a:ext cx="8279448" cy="5259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Slide Number Placeholder 4"/>
          <p:cNvSpPr txBox="1">
            <a:spLocks noGrp="1"/>
          </p:cNvSpPr>
          <p:nvPr/>
        </p:nvSpPr>
        <p:spPr bwMode="auto">
          <a:xfrm>
            <a:off x="6057900" y="5669757"/>
            <a:ext cx="16002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fld id="{34590C5F-5840-49F9-A66F-3A7167CCB370}" type="slidenum">
              <a:rPr lang="en-US" sz="1200"/>
              <a:pPr algn="r" eaLnBrk="1" hangingPunct="1"/>
              <a:t>25</a:t>
            </a:fld>
            <a:endParaRPr lang="en-US" sz="1200" dirty="0"/>
          </a:p>
        </p:txBody>
      </p:sp>
    </p:spTree>
    <p:extLst>
      <p:ext uri="{BB962C8B-B14F-4D97-AF65-F5344CB8AC3E}">
        <p14:creationId xmlns:p14="http://schemas.microsoft.com/office/powerpoint/2010/main" val="2301897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idx="4294967295"/>
          </p:nvPr>
        </p:nvSpPr>
        <p:spPr>
          <a:xfrm>
            <a:off x="1733910" y="864798"/>
            <a:ext cx="5427663" cy="617538"/>
          </a:xfrm>
        </p:spPr>
        <p:txBody>
          <a:bodyPr>
            <a:normAutofit fontScale="90000"/>
          </a:bodyPr>
          <a:lstStyle/>
          <a:p>
            <a:pPr eaLnBrk="1" hangingPunct="1"/>
            <a:r>
              <a:rPr lang="en-US" dirty="0" err="1"/>
              <a:t>Hoạt</a:t>
            </a:r>
            <a:r>
              <a:rPr lang="en-US" dirty="0"/>
              <a:t> </a:t>
            </a:r>
            <a:r>
              <a:rPr lang="en-US" dirty="0" err="1"/>
              <a:t>động</a:t>
            </a:r>
            <a:r>
              <a:rPr lang="en-US" dirty="0"/>
              <a:t> </a:t>
            </a:r>
            <a:r>
              <a:rPr lang="en-US" dirty="0" err="1"/>
              <a:t>ghi</a:t>
            </a:r>
            <a:r>
              <a:rPr lang="en-US" dirty="0"/>
              <a:t> </a:t>
            </a:r>
            <a:r>
              <a:rPr lang="en-US" dirty="0" err="1"/>
              <a:t>sổ</a:t>
            </a:r>
            <a:r>
              <a:rPr lang="en-US" dirty="0"/>
              <a:t> </a:t>
            </a:r>
            <a:r>
              <a:rPr lang="en-US" dirty="0" err="1"/>
              <a:t>tay</a:t>
            </a:r>
            <a:endParaRPr lang="en-US" dirty="0"/>
          </a:p>
        </p:txBody>
      </p:sp>
      <p:sp>
        <p:nvSpPr>
          <p:cNvPr id="46084" name="Rectangle 3"/>
          <p:cNvSpPr>
            <a:spLocks noGrp="1" noChangeArrowheads="1"/>
          </p:cNvSpPr>
          <p:nvPr>
            <p:ph sz="quarter" idx="4294967295"/>
          </p:nvPr>
        </p:nvSpPr>
        <p:spPr>
          <a:xfrm>
            <a:off x="1733910" y="1885950"/>
            <a:ext cx="6335713" cy="3943350"/>
          </a:xfrm>
        </p:spPr>
        <p:txBody>
          <a:bodyPr>
            <a:normAutofit lnSpcReduction="10000"/>
          </a:bodyPr>
          <a:lstStyle/>
          <a:p>
            <a:pPr marL="239316" indent="-239316"/>
            <a:r>
              <a:rPr lang="en-GB" dirty="0" err="1"/>
              <a:t>Có</a:t>
            </a:r>
            <a:r>
              <a:rPr lang="en-GB" dirty="0"/>
              <a:t> </a:t>
            </a:r>
            <a:r>
              <a:rPr lang="en-GB" dirty="0" err="1"/>
              <a:t>thông</a:t>
            </a:r>
            <a:r>
              <a:rPr lang="en-GB" dirty="0"/>
              <a:t> tin </a:t>
            </a:r>
            <a:r>
              <a:rPr lang="en-GB" dirty="0" err="1"/>
              <a:t>nào</a:t>
            </a:r>
            <a:r>
              <a:rPr lang="en-GB" dirty="0"/>
              <a:t> </a:t>
            </a:r>
            <a:r>
              <a:rPr lang="en-GB" dirty="0" err="1"/>
              <a:t>trong</a:t>
            </a:r>
            <a:r>
              <a:rPr lang="en-GB" dirty="0"/>
              <a:t> </a:t>
            </a:r>
            <a:r>
              <a:rPr lang="en-GB" dirty="0" err="1"/>
              <a:t>bài</a:t>
            </a:r>
            <a:r>
              <a:rPr lang="en-GB" dirty="0"/>
              <a:t> </a:t>
            </a:r>
            <a:r>
              <a:rPr lang="en-GB" dirty="0" err="1"/>
              <a:t>trình</a:t>
            </a:r>
            <a:r>
              <a:rPr lang="en-GB" dirty="0"/>
              <a:t> </a:t>
            </a:r>
            <a:r>
              <a:rPr lang="en-GB" dirty="0" err="1"/>
              <a:t>bày</a:t>
            </a:r>
            <a:r>
              <a:rPr lang="en-GB" dirty="0"/>
              <a:t> </a:t>
            </a:r>
            <a:r>
              <a:rPr lang="en-GB" dirty="0" err="1"/>
              <a:t>trên</a:t>
            </a:r>
            <a:r>
              <a:rPr lang="en-GB" dirty="0"/>
              <a:t> </a:t>
            </a:r>
            <a:r>
              <a:rPr lang="en-GB" dirty="0" err="1"/>
              <a:t>khiến</a:t>
            </a:r>
            <a:r>
              <a:rPr lang="en-GB" dirty="0"/>
              <a:t> </a:t>
            </a:r>
            <a:r>
              <a:rPr lang="en-GB" dirty="0" err="1"/>
              <a:t>các</a:t>
            </a:r>
            <a:r>
              <a:rPr lang="en-GB" dirty="0"/>
              <a:t> </a:t>
            </a:r>
            <a:r>
              <a:rPr lang="en-GB" dirty="0" err="1"/>
              <a:t>anh</a:t>
            </a:r>
            <a:r>
              <a:rPr lang="en-GB" dirty="0"/>
              <a:t>/</a:t>
            </a:r>
            <a:r>
              <a:rPr lang="en-GB" dirty="0" err="1"/>
              <a:t>chị</a:t>
            </a:r>
            <a:r>
              <a:rPr lang="en-GB" dirty="0"/>
              <a:t> </a:t>
            </a:r>
            <a:r>
              <a:rPr lang="en-GB" dirty="0" err="1"/>
              <a:t>ngạc</a:t>
            </a:r>
            <a:r>
              <a:rPr lang="en-GB" dirty="0"/>
              <a:t> </a:t>
            </a:r>
            <a:r>
              <a:rPr lang="en-GB" dirty="0" err="1"/>
              <a:t>nhiên</a:t>
            </a:r>
            <a:r>
              <a:rPr lang="en-GB" dirty="0"/>
              <a:t> </a:t>
            </a:r>
            <a:r>
              <a:rPr lang="en-GB" dirty="0" err="1"/>
              <a:t>không</a:t>
            </a:r>
            <a:r>
              <a:rPr lang="en-GB" dirty="0"/>
              <a:t>?</a:t>
            </a:r>
          </a:p>
          <a:p>
            <a:pPr marL="239316" indent="-239316"/>
            <a:r>
              <a:rPr lang="en-GB" dirty="0" err="1"/>
              <a:t>Các</a:t>
            </a:r>
            <a:r>
              <a:rPr lang="en-GB" dirty="0"/>
              <a:t> </a:t>
            </a:r>
            <a:r>
              <a:rPr lang="en-GB" dirty="0" err="1"/>
              <a:t>anh</a:t>
            </a:r>
            <a:r>
              <a:rPr lang="en-GB" dirty="0"/>
              <a:t>/</a:t>
            </a:r>
            <a:r>
              <a:rPr lang="en-GB" dirty="0" err="1"/>
              <a:t>chị</a:t>
            </a:r>
            <a:r>
              <a:rPr lang="en-GB" dirty="0"/>
              <a:t> </a:t>
            </a:r>
            <a:r>
              <a:rPr lang="en-GB" dirty="0" err="1"/>
              <a:t>có</a:t>
            </a:r>
            <a:r>
              <a:rPr lang="en-GB" dirty="0"/>
              <a:t> </a:t>
            </a:r>
            <a:r>
              <a:rPr lang="en-GB" dirty="0" err="1"/>
              <a:t>cảm</a:t>
            </a:r>
            <a:r>
              <a:rPr lang="en-GB" dirty="0"/>
              <a:t> </a:t>
            </a:r>
            <a:r>
              <a:rPr lang="en-GB" dirty="0" err="1"/>
              <a:t>thấy</a:t>
            </a:r>
            <a:r>
              <a:rPr lang="en-GB" dirty="0"/>
              <a:t> </a:t>
            </a:r>
            <a:r>
              <a:rPr lang="en-GB" dirty="0" err="1"/>
              <a:t>khó</a:t>
            </a:r>
            <a:r>
              <a:rPr lang="en-GB" dirty="0"/>
              <a:t> </a:t>
            </a:r>
            <a:r>
              <a:rPr lang="en-GB" dirty="0" err="1"/>
              <a:t>khăn</a:t>
            </a:r>
            <a:r>
              <a:rPr lang="en-GB" dirty="0"/>
              <a:t> </a:t>
            </a:r>
            <a:r>
              <a:rPr lang="en-GB" dirty="0" err="1"/>
              <a:t>khi</a:t>
            </a:r>
            <a:r>
              <a:rPr lang="en-GB" dirty="0"/>
              <a:t> </a:t>
            </a:r>
            <a:r>
              <a:rPr lang="en-GB" dirty="0" err="1"/>
              <a:t>chấp</a:t>
            </a:r>
            <a:r>
              <a:rPr lang="en-GB" dirty="0"/>
              <a:t> </a:t>
            </a:r>
            <a:r>
              <a:rPr lang="en-GB" dirty="0" err="1"/>
              <a:t>nhận</a:t>
            </a:r>
            <a:r>
              <a:rPr lang="en-GB" dirty="0"/>
              <a:t> </a:t>
            </a:r>
            <a:r>
              <a:rPr lang="en-GB" dirty="0" err="1"/>
              <a:t>rằng</a:t>
            </a:r>
            <a:r>
              <a:rPr lang="en-GB" dirty="0"/>
              <a:t> </a:t>
            </a:r>
            <a:r>
              <a:rPr lang="en-GB" dirty="0" err="1"/>
              <a:t>nghiện</a:t>
            </a:r>
            <a:r>
              <a:rPr lang="en-GB" dirty="0"/>
              <a:t> ma </a:t>
            </a:r>
            <a:r>
              <a:rPr lang="en-GB" dirty="0" err="1"/>
              <a:t>túy</a:t>
            </a:r>
            <a:r>
              <a:rPr lang="en-GB" dirty="0"/>
              <a:t> </a:t>
            </a:r>
            <a:r>
              <a:rPr lang="en-GB" dirty="0" err="1"/>
              <a:t>là</a:t>
            </a:r>
            <a:r>
              <a:rPr lang="en-GB" dirty="0"/>
              <a:t> </a:t>
            </a:r>
            <a:r>
              <a:rPr lang="en-GB" dirty="0" err="1"/>
              <a:t>một</a:t>
            </a:r>
            <a:r>
              <a:rPr lang="en-GB" dirty="0"/>
              <a:t> </a:t>
            </a:r>
            <a:r>
              <a:rPr lang="en-GB" dirty="0" err="1"/>
              <a:t>dạng</a:t>
            </a:r>
            <a:r>
              <a:rPr lang="en-GB" dirty="0"/>
              <a:t> </a:t>
            </a:r>
            <a:r>
              <a:rPr lang="en-GB" b="1" i="1" dirty="0" err="1"/>
              <a:t>bệnh</a:t>
            </a:r>
            <a:r>
              <a:rPr lang="en-GB" b="1" i="1" dirty="0"/>
              <a:t> </a:t>
            </a:r>
            <a:r>
              <a:rPr lang="en-GB" b="1" i="1" dirty="0" err="1"/>
              <a:t>lý</a:t>
            </a:r>
            <a:r>
              <a:rPr lang="en-GB" dirty="0"/>
              <a:t> </a:t>
            </a:r>
            <a:r>
              <a:rPr lang="en-GB" dirty="0" err="1"/>
              <a:t>không</a:t>
            </a:r>
            <a:r>
              <a:rPr lang="en-GB" dirty="0"/>
              <a:t>?</a:t>
            </a:r>
            <a:endParaRPr lang="en-US" dirty="0"/>
          </a:p>
          <a:p>
            <a:pPr marL="239316" indent="-239316"/>
            <a:r>
              <a:rPr lang="en-GB" dirty="0" err="1"/>
              <a:t>Suy</a:t>
            </a:r>
            <a:r>
              <a:rPr lang="en-GB" dirty="0"/>
              <a:t> </a:t>
            </a:r>
            <a:r>
              <a:rPr lang="en-GB" dirty="0" err="1"/>
              <a:t>nghĩ</a:t>
            </a:r>
            <a:r>
              <a:rPr lang="en-GB" dirty="0"/>
              <a:t> </a:t>
            </a:r>
            <a:r>
              <a:rPr lang="en-GB" dirty="0" err="1"/>
              <a:t>hiện</a:t>
            </a:r>
            <a:r>
              <a:rPr lang="en-GB" dirty="0"/>
              <a:t> </a:t>
            </a:r>
            <a:r>
              <a:rPr lang="en-GB" dirty="0" err="1"/>
              <a:t>tại</a:t>
            </a:r>
            <a:r>
              <a:rPr lang="en-GB" dirty="0"/>
              <a:t> </a:t>
            </a:r>
            <a:r>
              <a:rPr lang="en-GB" dirty="0" err="1"/>
              <a:t>của</a:t>
            </a:r>
            <a:r>
              <a:rPr lang="en-GB" dirty="0"/>
              <a:t> </a:t>
            </a:r>
            <a:r>
              <a:rPr lang="en-GB" dirty="0" err="1"/>
              <a:t>các</a:t>
            </a:r>
            <a:r>
              <a:rPr lang="en-GB" dirty="0"/>
              <a:t> </a:t>
            </a:r>
            <a:r>
              <a:rPr lang="en-GB" dirty="0" err="1"/>
              <a:t>anh</a:t>
            </a:r>
            <a:r>
              <a:rPr lang="en-GB" dirty="0"/>
              <a:t>/</a:t>
            </a:r>
            <a:r>
              <a:rPr lang="en-GB" dirty="0" err="1"/>
              <a:t>chị</a:t>
            </a:r>
            <a:r>
              <a:rPr lang="en-GB" dirty="0"/>
              <a:t> </a:t>
            </a:r>
            <a:r>
              <a:rPr lang="en-GB" dirty="0" err="1"/>
              <a:t>về</a:t>
            </a:r>
            <a:r>
              <a:rPr lang="en-GB" dirty="0"/>
              <a:t> </a:t>
            </a:r>
            <a:r>
              <a:rPr lang="en-GB" dirty="0" err="1"/>
              <a:t>nghiện</a:t>
            </a:r>
            <a:r>
              <a:rPr lang="en-GB" dirty="0"/>
              <a:t> ma </a:t>
            </a:r>
            <a:r>
              <a:rPr lang="en-GB" dirty="0" err="1"/>
              <a:t>túy</a:t>
            </a:r>
            <a:r>
              <a:rPr lang="en-GB" dirty="0"/>
              <a:t> </a:t>
            </a:r>
            <a:r>
              <a:rPr lang="en-GB" dirty="0" err="1"/>
              <a:t>có</a:t>
            </a:r>
            <a:r>
              <a:rPr lang="en-GB" dirty="0"/>
              <a:t> </a:t>
            </a:r>
            <a:r>
              <a:rPr lang="en-GB" dirty="0" err="1"/>
              <a:t>gì</a:t>
            </a:r>
            <a:r>
              <a:rPr lang="en-GB" dirty="0"/>
              <a:t> </a:t>
            </a:r>
            <a:r>
              <a:rPr lang="en-GB" dirty="0" err="1"/>
              <a:t>thay</a:t>
            </a:r>
            <a:r>
              <a:rPr lang="en-GB" dirty="0"/>
              <a:t> </a:t>
            </a:r>
            <a:r>
              <a:rPr lang="en-GB" dirty="0" err="1"/>
              <a:t>đổi</a:t>
            </a:r>
            <a:r>
              <a:rPr lang="en-GB" dirty="0"/>
              <a:t> so </a:t>
            </a:r>
            <a:r>
              <a:rPr lang="en-GB" dirty="0" err="1"/>
              <a:t>với</a:t>
            </a:r>
            <a:r>
              <a:rPr lang="en-GB" dirty="0"/>
              <a:t> </a:t>
            </a:r>
            <a:r>
              <a:rPr lang="en-GB" dirty="0" err="1"/>
              <a:t>trước</a:t>
            </a:r>
            <a:r>
              <a:rPr lang="en-GB" dirty="0"/>
              <a:t> </a:t>
            </a:r>
            <a:r>
              <a:rPr lang="en-GB" dirty="0" err="1"/>
              <a:t>đây</a:t>
            </a:r>
            <a:r>
              <a:rPr lang="en-GB" dirty="0"/>
              <a:t> </a:t>
            </a:r>
            <a:r>
              <a:rPr lang="en-GB" dirty="0" err="1"/>
              <a:t>không</a:t>
            </a:r>
            <a:r>
              <a:rPr lang="en-GB" dirty="0"/>
              <a:t>?</a:t>
            </a:r>
            <a:endParaRPr lang="en-US" dirty="0"/>
          </a:p>
          <a:p>
            <a:pPr marL="239316" indent="-239316"/>
            <a:r>
              <a:rPr lang="en-GB" dirty="0" err="1"/>
              <a:t>Các</a:t>
            </a:r>
            <a:r>
              <a:rPr lang="en-GB" dirty="0"/>
              <a:t> </a:t>
            </a:r>
            <a:r>
              <a:rPr lang="en-GB" dirty="0" err="1"/>
              <a:t>anh</a:t>
            </a:r>
            <a:r>
              <a:rPr lang="en-GB" dirty="0"/>
              <a:t>/</a:t>
            </a:r>
            <a:r>
              <a:rPr lang="en-GB" dirty="0" err="1"/>
              <a:t>chị</a:t>
            </a:r>
            <a:r>
              <a:rPr lang="en-GB" dirty="0"/>
              <a:t> </a:t>
            </a:r>
            <a:r>
              <a:rPr lang="en-GB" dirty="0" err="1"/>
              <a:t>còn</a:t>
            </a:r>
            <a:r>
              <a:rPr lang="en-GB" dirty="0"/>
              <a:t> </a:t>
            </a:r>
            <a:r>
              <a:rPr lang="en-GB" dirty="0" err="1"/>
              <a:t>có</a:t>
            </a:r>
            <a:r>
              <a:rPr lang="en-GB" dirty="0"/>
              <a:t> </a:t>
            </a:r>
            <a:r>
              <a:rPr lang="en-GB" dirty="0" err="1"/>
              <a:t>câu</a:t>
            </a:r>
            <a:r>
              <a:rPr lang="en-GB" dirty="0"/>
              <a:t> </a:t>
            </a:r>
            <a:r>
              <a:rPr lang="en-GB" dirty="0" err="1"/>
              <a:t>hỏi</a:t>
            </a:r>
            <a:r>
              <a:rPr lang="en-GB" dirty="0"/>
              <a:t> </a:t>
            </a:r>
            <a:r>
              <a:rPr lang="en-GB" dirty="0" err="1"/>
              <a:t>gì</a:t>
            </a:r>
            <a:r>
              <a:rPr lang="en-GB" dirty="0"/>
              <a:t> </a:t>
            </a:r>
            <a:r>
              <a:rPr lang="en-GB" dirty="0" err="1"/>
              <a:t>liên</a:t>
            </a:r>
            <a:r>
              <a:rPr lang="en-GB" dirty="0"/>
              <a:t> </a:t>
            </a:r>
            <a:r>
              <a:rPr lang="en-GB" dirty="0" err="1"/>
              <a:t>quan</a:t>
            </a:r>
            <a:r>
              <a:rPr lang="en-GB" dirty="0"/>
              <a:t> </a:t>
            </a:r>
            <a:r>
              <a:rPr lang="en-GB" dirty="0" err="1"/>
              <a:t>đến</a:t>
            </a:r>
            <a:r>
              <a:rPr lang="en-GB" dirty="0"/>
              <a:t> </a:t>
            </a:r>
            <a:r>
              <a:rPr lang="en-GB" dirty="0" err="1"/>
              <a:t>nội</a:t>
            </a:r>
            <a:r>
              <a:rPr lang="en-GB" dirty="0"/>
              <a:t> dung </a:t>
            </a:r>
            <a:r>
              <a:rPr lang="en-GB" dirty="0" err="1"/>
              <a:t>bài</a:t>
            </a:r>
            <a:r>
              <a:rPr lang="en-GB" dirty="0"/>
              <a:t> </a:t>
            </a:r>
            <a:r>
              <a:rPr lang="en-GB" dirty="0" err="1"/>
              <a:t>trình</a:t>
            </a:r>
            <a:r>
              <a:rPr lang="en-GB" dirty="0"/>
              <a:t> </a:t>
            </a:r>
            <a:r>
              <a:rPr lang="en-GB" dirty="0" err="1"/>
              <a:t>bày</a:t>
            </a:r>
            <a:r>
              <a:rPr lang="en-GB" dirty="0"/>
              <a:t> </a:t>
            </a:r>
            <a:r>
              <a:rPr lang="en-GB" dirty="0" err="1"/>
              <a:t>này</a:t>
            </a:r>
            <a:r>
              <a:rPr lang="en-GB" dirty="0"/>
              <a:t> </a:t>
            </a:r>
            <a:r>
              <a:rPr lang="en-GB" dirty="0" err="1"/>
              <a:t>không</a:t>
            </a:r>
            <a:r>
              <a:rPr lang="en-GB" dirty="0"/>
              <a:t>?</a:t>
            </a:r>
            <a:endParaRPr lang="en-US" dirty="0"/>
          </a:p>
        </p:txBody>
      </p:sp>
    </p:spTree>
    <p:extLst>
      <p:ext uri="{BB962C8B-B14F-4D97-AF65-F5344CB8AC3E}">
        <p14:creationId xmlns:p14="http://schemas.microsoft.com/office/powerpoint/2010/main" val="2775900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0088" y="971551"/>
            <a:ext cx="7986712"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Slide Number Placeholder 4"/>
          <p:cNvSpPr txBox="1">
            <a:spLocks noGrp="1"/>
          </p:cNvSpPr>
          <p:nvPr/>
        </p:nvSpPr>
        <p:spPr bwMode="auto">
          <a:xfrm>
            <a:off x="6057900" y="5669757"/>
            <a:ext cx="16002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37931725" indent="-37474525">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fld id="{2B9F9B83-5125-4727-BDB9-5160CC879498}" type="slidenum">
              <a:rPr lang="en-US" sz="1200"/>
              <a:pPr algn="r" eaLnBrk="1" hangingPunct="1"/>
              <a:t>27</a:t>
            </a:fld>
            <a:endParaRPr lang="en-US" sz="1200"/>
          </a:p>
        </p:txBody>
      </p:sp>
    </p:spTree>
    <p:extLst>
      <p:ext uri="{BB962C8B-B14F-4D97-AF65-F5344CB8AC3E}">
        <p14:creationId xmlns:p14="http://schemas.microsoft.com/office/powerpoint/2010/main" val="3785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Những</a:t>
            </a:r>
            <a:r>
              <a:rPr lang="en-US" dirty="0"/>
              <a:t> </a:t>
            </a:r>
            <a:r>
              <a:rPr lang="en-US" dirty="0" err="1"/>
              <a:t>hiểu</a:t>
            </a:r>
            <a:r>
              <a:rPr lang="en-US" dirty="0"/>
              <a:t> </a:t>
            </a:r>
            <a:r>
              <a:rPr lang="en-US" dirty="0" err="1"/>
              <a:t>lầm</a:t>
            </a:r>
            <a:r>
              <a:rPr lang="en-US" dirty="0"/>
              <a:t> </a:t>
            </a:r>
            <a:r>
              <a:rPr lang="en-US" dirty="0" err="1"/>
              <a:t>về</a:t>
            </a:r>
            <a:r>
              <a:rPr lang="en-US" dirty="0"/>
              <a:t> </a:t>
            </a:r>
            <a:r>
              <a:rPr lang="en-US" dirty="0" err="1"/>
              <a:t>việc</a:t>
            </a:r>
            <a:r>
              <a:rPr lang="en-US" dirty="0"/>
              <a:t> </a:t>
            </a:r>
            <a:r>
              <a:rPr lang="en-US" dirty="0" err="1"/>
              <a:t>sử</a:t>
            </a:r>
            <a:r>
              <a:rPr lang="en-US" dirty="0"/>
              <a:t> </a:t>
            </a:r>
            <a:r>
              <a:rPr lang="en-US" dirty="0" err="1"/>
              <a:t>dụng</a:t>
            </a:r>
            <a:r>
              <a:rPr lang="en-US" dirty="0"/>
              <a:t> ma </a:t>
            </a:r>
            <a:r>
              <a:rPr lang="en-US" dirty="0" err="1"/>
              <a:t>túy</a:t>
            </a:r>
            <a:endParaRPr lang="en-US" dirty="0"/>
          </a:p>
        </p:txBody>
      </p:sp>
      <p:sp>
        <p:nvSpPr>
          <p:cNvPr id="3" name="Content Placeholder 2"/>
          <p:cNvSpPr>
            <a:spLocks noGrp="1"/>
          </p:cNvSpPr>
          <p:nvPr>
            <p:ph idx="1"/>
          </p:nvPr>
        </p:nvSpPr>
        <p:spPr/>
        <p:txBody>
          <a:bodyPr/>
          <a:lstStyle/>
          <a:p>
            <a:r>
              <a:rPr lang="en-US" dirty="0" err="1"/>
              <a:t>Có</a:t>
            </a:r>
            <a:r>
              <a:rPr lang="en-US" dirty="0"/>
              <a:t> </a:t>
            </a:r>
            <a:r>
              <a:rPr lang="en-US" dirty="0" err="1"/>
              <a:t>thể</a:t>
            </a:r>
            <a:r>
              <a:rPr lang="en-US" dirty="0"/>
              <a:t> </a:t>
            </a:r>
            <a:r>
              <a:rPr lang="en-US" dirty="0" err="1"/>
              <a:t>nhận</a:t>
            </a:r>
            <a:r>
              <a:rPr lang="en-US" dirty="0"/>
              <a:t> </a:t>
            </a:r>
            <a:r>
              <a:rPr lang="en-US" dirty="0" err="1"/>
              <a:t>biết</a:t>
            </a:r>
            <a:r>
              <a:rPr lang="en-US" dirty="0"/>
              <a:t> </a:t>
            </a:r>
            <a:r>
              <a:rPr lang="en-US" dirty="0" err="1"/>
              <a:t>người</a:t>
            </a:r>
            <a:r>
              <a:rPr lang="en-US" dirty="0"/>
              <a:t> </a:t>
            </a:r>
            <a:r>
              <a:rPr lang="en-US" dirty="0" err="1"/>
              <a:t>sử</a:t>
            </a:r>
            <a:r>
              <a:rPr lang="en-US" dirty="0"/>
              <a:t> </a:t>
            </a:r>
            <a:r>
              <a:rPr lang="en-US" dirty="0" err="1"/>
              <a:t>dụng</a:t>
            </a:r>
            <a:r>
              <a:rPr lang="en-US" dirty="0"/>
              <a:t> ma </a:t>
            </a:r>
            <a:r>
              <a:rPr lang="en-US" dirty="0" err="1"/>
              <a:t>túy</a:t>
            </a:r>
            <a:r>
              <a:rPr lang="en-US" dirty="0"/>
              <a:t> </a:t>
            </a:r>
            <a:r>
              <a:rPr lang="en-US" dirty="0" err="1"/>
              <a:t>một</a:t>
            </a:r>
            <a:r>
              <a:rPr lang="en-US" dirty="0"/>
              <a:t> </a:t>
            </a:r>
            <a:r>
              <a:rPr lang="en-US" dirty="0" err="1"/>
              <a:t>cách</a:t>
            </a:r>
            <a:r>
              <a:rPr lang="en-US" dirty="0"/>
              <a:t> </a:t>
            </a:r>
            <a:r>
              <a:rPr lang="en-US" dirty="0" err="1"/>
              <a:t>dễ</a:t>
            </a:r>
            <a:r>
              <a:rPr lang="en-US" dirty="0"/>
              <a:t> </a:t>
            </a:r>
            <a:r>
              <a:rPr lang="en-US" dirty="0" err="1"/>
              <a:t>dàng</a:t>
            </a:r>
            <a:endParaRPr lang="en-US" dirty="0"/>
          </a:p>
          <a:p>
            <a:r>
              <a:rPr lang="en-US" dirty="0" err="1"/>
              <a:t>Sử</a:t>
            </a:r>
            <a:r>
              <a:rPr lang="en-US" dirty="0"/>
              <a:t> </a:t>
            </a:r>
            <a:r>
              <a:rPr lang="en-US" dirty="0" err="1"/>
              <a:t>dụng</a:t>
            </a:r>
            <a:r>
              <a:rPr lang="en-US" dirty="0"/>
              <a:t> ma </a:t>
            </a:r>
            <a:r>
              <a:rPr lang="en-US" dirty="0" err="1"/>
              <a:t>túy</a:t>
            </a:r>
            <a:r>
              <a:rPr lang="en-US" dirty="0"/>
              <a:t> </a:t>
            </a:r>
            <a:r>
              <a:rPr lang="en-US" dirty="0" err="1"/>
              <a:t>một</a:t>
            </a:r>
            <a:r>
              <a:rPr lang="en-US" dirty="0"/>
              <a:t> </a:t>
            </a:r>
            <a:r>
              <a:rPr lang="en-US" dirty="0" err="1"/>
              <a:t>lần</a:t>
            </a:r>
            <a:r>
              <a:rPr lang="en-US" dirty="0"/>
              <a:t> </a:t>
            </a:r>
            <a:r>
              <a:rPr lang="en-US" dirty="0" err="1"/>
              <a:t>sẽ</a:t>
            </a:r>
            <a:r>
              <a:rPr lang="en-US" dirty="0"/>
              <a:t> </a:t>
            </a:r>
            <a:r>
              <a:rPr lang="en-US" dirty="0" err="1"/>
              <a:t>nghiện</a:t>
            </a:r>
            <a:r>
              <a:rPr lang="en-US" dirty="0"/>
              <a:t> </a:t>
            </a:r>
            <a:r>
              <a:rPr lang="en-US" dirty="0" err="1"/>
              <a:t>ngay</a:t>
            </a:r>
            <a:endParaRPr lang="en-US" dirty="0"/>
          </a:p>
          <a:p>
            <a:r>
              <a:rPr lang="en-US" dirty="0" err="1"/>
              <a:t>Những</a:t>
            </a:r>
            <a:r>
              <a:rPr lang="en-US" dirty="0"/>
              <a:t> </a:t>
            </a:r>
            <a:r>
              <a:rPr lang="en-US" dirty="0" err="1"/>
              <a:t>người</a:t>
            </a:r>
            <a:r>
              <a:rPr lang="en-US" dirty="0"/>
              <a:t> </a:t>
            </a:r>
            <a:r>
              <a:rPr lang="en-US" dirty="0" err="1"/>
              <a:t>nghiện</a:t>
            </a:r>
            <a:r>
              <a:rPr lang="en-US" dirty="0"/>
              <a:t> ma </a:t>
            </a:r>
            <a:r>
              <a:rPr lang="en-US" dirty="0" err="1"/>
              <a:t>túy</a:t>
            </a:r>
            <a:r>
              <a:rPr lang="en-US" dirty="0"/>
              <a:t> </a:t>
            </a:r>
            <a:r>
              <a:rPr lang="en-US" dirty="0" err="1"/>
              <a:t>là</a:t>
            </a:r>
            <a:r>
              <a:rPr lang="en-US" dirty="0"/>
              <a:t> </a:t>
            </a:r>
            <a:r>
              <a:rPr lang="en-US" dirty="0" err="1"/>
              <a:t>vô</a:t>
            </a:r>
            <a:r>
              <a:rPr lang="en-US" dirty="0"/>
              <a:t> </a:t>
            </a:r>
            <a:r>
              <a:rPr lang="en-US" dirty="0" err="1"/>
              <a:t>phương</a:t>
            </a:r>
            <a:r>
              <a:rPr lang="en-US" dirty="0"/>
              <a:t> </a:t>
            </a:r>
            <a:r>
              <a:rPr lang="en-US" dirty="0" err="1"/>
              <a:t>cứu</a:t>
            </a:r>
            <a:r>
              <a:rPr lang="en-US" dirty="0"/>
              <a:t> </a:t>
            </a:r>
            <a:r>
              <a:rPr lang="en-US" dirty="0" err="1"/>
              <a:t>chữa</a:t>
            </a:r>
            <a:r>
              <a:rPr lang="en-US" dirty="0"/>
              <a:t> </a:t>
            </a:r>
            <a:r>
              <a:rPr lang="en-US" dirty="0" err="1"/>
              <a:t>và</a:t>
            </a:r>
            <a:r>
              <a:rPr lang="en-US" dirty="0"/>
              <a:t> </a:t>
            </a:r>
            <a:r>
              <a:rPr lang="en-US" dirty="0" err="1"/>
              <a:t>không</a:t>
            </a:r>
            <a:r>
              <a:rPr lang="en-US" dirty="0"/>
              <a:t> </a:t>
            </a:r>
            <a:r>
              <a:rPr lang="en-US" dirty="0" err="1"/>
              <a:t>bao</a:t>
            </a:r>
            <a:r>
              <a:rPr lang="en-US" dirty="0"/>
              <a:t> </a:t>
            </a:r>
            <a:r>
              <a:rPr lang="en-US" dirty="0" err="1"/>
              <a:t>giờ</a:t>
            </a:r>
            <a:r>
              <a:rPr lang="en-US" dirty="0"/>
              <a:t> </a:t>
            </a:r>
            <a:r>
              <a:rPr lang="en-US" dirty="0" err="1"/>
              <a:t>giúp</a:t>
            </a:r>
            <a:r>
              <a:rPr lang="en-US" dirty="0"/>
              <a:t> </a:t>
            </a:r>
            <a:r>
              <a:rPr lang="en-US" dirty="0" err="1"/>
              <a:t>họ</a:t>
            </a:r>
            <a:r>
              <a:rPr lang="en-US" dirty="0"/>
              <a:t> </a:t>
            </a:r>
            <a:r>
              <a:rPr lang="en-US" dirty="0" err="1"/>
              <a:t>cai</a:t>
            </a:r>
            <a:r>
              <a:rPr lang="en-US" dirty="0"/>
              <a:t> </a:t>
            </a:r>
            <a:r>
              <a:rPr lang="en-US" dirty="0" err="1"/>
              <a:t>nghiện</a:t>
            </a:r>
            <a:r>
              <a:rPr lang="en-US" dirty="0"/>
              <a:t> </a:t>
            </a:r>
            <a:r>
              <a:rPr lang="en-US" dirty="0" err="1"/>
              <a:t>được</a:t>
            </a:r>
            <a:endParaRPr lang="en-US" dirty="0"/>
          </a:p>
          <a:p>
            <a:r>
              <a:rPr lang="en-US" dirty="0"/>
              <a:t>Heroin </a:t>
            </a:r>
            <a:r>
              <a:rPr lang="en-US" dirty="0" err="1"/>
              <a:t>là</a:t>
            </a:r>
            <a:r>
              <a:rPr lang="en-US" dirty="0"/>
              <a:t> </a:t>
            </a:r>
            <a:r>
              <a:rPr lang="en-US" dirty="0" err="1"/>
              <a:t>chất</a:t>
            </a:r>
            <a:r>
              <a:rPr lang="en-US" dirty="0"/>
              <a:t> </a:t>
            </a:r>
            <a:r>
              <a:rPr lang="en-US" dirty="0" err="1"/>
              <a:t>gây</a:t>
            </a:r>
            <a:r>
              <a:rPr lang="en-US" dirty="0"/>
              <a:t> </a:t>
            </a:r>
            <a:r>
              <a:rPr lang="en-US" dirty="0" err="1"/>
              <a:t>nghiện</a:t>
            </a:r>
            <a:r>
              <a:rPr lang="en-US" dirty="0"/>
              <a:t> </a:t>
            </a:r>
            <a:r>
              <a:rPr lang="en-US" dirty="0" err="1"/>
              <a:t>mạnh</a:t>
            </a:r>
            <a:r>
              <a:rPr lang="en-US" dirty="0"/>
              <a:t> </a:t>
            </a:r>
            <a:r>
              <a:rPr lang="en-US" dirty="0" err="1"/>
              <a:t>nhất</a:t>
            </a:r>
            <a:endParaRPr lang="en-US" dirty="0"/>
          </a:p>
          <a:p>
            <a:endParaRPr lang="en-US" dirty="0"/>
          </a:p>
          <a:p>
            <a:endParaRPr lang="en-US" dirty="0"/>
          </a:p>
        </p:txBody>
      </p:sp>
    </p:spTree>
    <p:extLst>
      <p:ext uri="{BB962C8B-B14F-4D97-AF65-F5344CB8AC3E}">
        <p14:creationId xmlns:p14="http://schemas.microsoft.com/office/powerpoint/2010/main" val="3214460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2">
                    <a:lumMod val="75000"/>
                  </a:schemeClr>
                </a:solidFill>
              </a:rPr>
              <a:t>Phân</a:t>
            </a:r>
            <a:r>
              <a:rPr lang="en-US" b="1" dirty="0">
                <a:solidFill>
                  <a:schemeClr val="accent2">
                    <a:lumMod val="75000"/>
                  </a:schemeClr>
                </a:solidFill>
              </a:rPr>
              <a:t> </a:t>
            </a:r>
            <a:r>
              <a:rPr lang="en-US" b="1" dirty="0" err="1">
                <a:solidFill>
                  <a:schemeClr val="accent2">
                    <a:lumMod val="75000"/>
                  </a:schemeClr>
                </a:solidFill>
              </a:rPr>
              <a:t>loại</a:t>
            </a:r>
            <a:r>
              <a:rPr lang="en-US" b="1" dirty="0">
                <a:solidFill>
                  <a:schemeClr val="accent2">
                    <a:lumMod val="75000"/>
                  </a:schemeClr>
                </a:solidFill>
              </a:rPr>
              <a:t> ma </a:t>
            </a:r>
            <a:r>
              <a:rPr lang="en-US" b="1" dirty="0" err="1">
                <a:solidFill>
                  <a:schemeClr val="accent2">
                    <a:lumMod val="75000"/>
                  </a:schemeClr>
                </a:solidFill>
              </a:rPr>
              <a:t>túy</a:t>
            </a:r>
            <a:endParaRPr lang="en-US" b="1" dirty="0">
              <a:solidFill>
                <a:schemeClr val="accent2">
                  <a:lumMod val="75000"/>
                </a:schemeClr>
              </a:solidFill>
            </a:endParaRPr>
          </a:p>
        </p:txBody>
      </p:sp>
      <p:graphicFrame>
        <p:nvGraphicFramePr>
          <p:cNvPr id="6" name="Content Placeholder 5"/>
          <p:cNvGraphicFramePr>
            <a:graphicFrameLocks noGrp="1"/>
          </p:cNvGraphicFramePr>
          <p:nvPr>
            <p:ph idx="1"/>
          </p:nvPr>
        </p:nvGraphicFramePr>
        <p:xfrm>
          <a:off x="628650" y="2226469"/>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2080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a:solidFill>
                  <a:schemeClr val="accent2">
                    <a:lumMod val="75000"/>
                  </a:schemeClr>
                </a:solidFill>
              </a:rPr>
              <a:t>Phân</a:t>
            </a:r>
            <a:r>
              <a:rPr lang="en-US" b="1" dirty="0">
                <a:solidFill>
                  <a:schemeClr val="accent2">
                    <a:lumMod val="75000"/>
                  </a:schemeClr>
                </a:solidFill>
              </a:rPr>
              <a:t> </a:t>
            </a:r>
            <a:r>
              <a:rPr lang="en-US" b="1" dirty="0" err="1">
                <a:solidFill>
                  <a:schemeClr val="accent2">
                    <a:lumMod val="75000"/>
                  </a:schemeClr>
                </a:solidFill>
              </a:rPr>
              <a:t>loại</a:t>
            </a:r>
            <a:r>
              <a:rPr lang="en-US" b="1" dirty="0">
                <a:solidFill>
                  <a:schemeClr val="accent2">
                    <a:lumMod val="75000"/>
                  </a:schemeClr>
                </a:solidFill>
              </a:rPr>
              <a:t> ma </a:t>
            </a:r>
            <a:r>
              <a:rPr lang="en-US" b="1" dirty="0" err="1">
                <a:solidFill>
                  <a:schemeClr val="accent2">
                    <a:lumMod val="75000"/>
                  </a:schemeClr>
                </a:solidFill>
              </a:rPr>
              <a:t>túy</a:t>
            </a:r>
            <a:br>
              <a:rPr lang="en-US" b="1" dirty="0">
                <a:solidFill>
                  <a:schemeClr val="accent2">
                    <a:lumMod val="75000"/>
                  </a:schemeClr>
                </a:solidFill>
              </a:rPr>
            </a:br>
            <a:r>
              <a:rPr lang="en-US" b="1" dirty="0">
                <a:solidFill>
                  <a:schemeClr val="accent2">
                    <a:lumMod val="75000"/>
                  </a:schemeClr>
                </a:solidFill>
              </a:rPr>
              <a:t>(</a:t>
            </a:r>
            <a:r>
              <a:rPr lang="en-US" b="1" dirty="0" err="1">
                <a:solidFill>
                  <a:schemeClr val="accent2">
                    <a:lumMod val="75000"/>
                  </a:schemeClr>
                </a:solidFill>
              </a:rPr>
              <a:t>dựa</a:t>
            </a:r>
            <a:r>
              <a:rPr lang="en-US" b="1" dirty="0">
                <a:solidFill>
                  <a:schemeClr val="accent2">
                    <a:lumMod val="75000"/>
                  </a:schemeClr>
                </a:solidFill>
              </a:rPr>
              <a:t> </a:t>
            </a:r>
            <a:r>
              <a:rPr lang="en-US" b="1" dirty="0" err="1">
                <a:solidFill>
                  <a:schemeClr val="accent2">
                    <a:lumMod val="75000"/>
                  </a:schemeClr>
                </a:solidFill>
              </a:rPr>
              <a:t>trên</a:t>
            </a:r>
            <a:r>
              <a:rPr lang="en-US" b="1" dirty="0">
                <a:solidFill>
                  <a:schemeClr val="accent2">
                    <a:lumMod val="75000"/>
                  </a:schemeClr>
                </a:solidFill>
              </a:rPr>
              <a:t> </a:t>
            </a:r>
            <a:r>
              <a:rPr lang="en-US" b="1" dirty="0" err="1">
                <a:solidFill>
                  <a:schemeClr val="accent2">
                    <a:lumMod val="75000"/>
                  </a:schemeClr>
                </a:solidFill>
              </a:rPr>
              <a:t>tâm</a:t>
            </a:r>
            <a:r>
              <a:rPr lang="en-US" b="1" dirty="0">
                <a:solidFill>
                  <a:schemeClr val="accent2">
                    <a:lumMod val="75000"/>
                  </a:schemeClr>
                </a:solidFill>
              </a:rPr>
              <a:t> </a:t>
            </a:r>
            <a:r>
              <a:rPr lang="en-US" b="1" dirty="0" err="1">
                <a:solidFill>
                  <a:schemeClr val="accent2">
                    <a:lumMod val="75000"/>
                  </a:schemeClr>
                </a:solidFill>
              </a:rPr>
              <a:t>lý</a:t>
            </a:r>
            <a:r>
              <a:rPr lang="en-US" b="1" dirty="0">
                <a:solidFill>
                  <a:schemeClr val="accent2">
                    <a:lumMod val="75000"/>
                  </a:schemeClr>
                </a:solidFill>
              </a:rPr>
              <a:t>, </a:t>
            </a:r>
            <a:r>
              <a:rPr lang="en-US" b="1" dirty="0" err="1">
                <a:solidFill>
                  <a:schemeClr val="accent2">
                    <a:lumMod val="75000"/>
                  </a:schemeClr>
                </a:solidFill>
              </a:rPr>
              <a:t>hành</a:t>
            </a:r>
            <a:r>
              <a:rPr lang="en-US" b="1" dirty="0">
                <a:solidFill>
                  <a:schemeClr val="accent2">
                    <a:lumMod val="75000"/>
                  </a:schemeClr>
                </a:solidFill>
              </a:rPr>
              <a:t> vi)</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6819496"/>
              </p:ext>
            </p:extLst>
          </p:nvPr>
        </p:nvGraphicFramePr>
        <p:xfrm>
          <a:off x="628650" y="2375405"/>
          <a:ext cx="7886700" cy="2057400"/>
        </p:xfrm>
        <a:graphic>
          <a:graphicData uri="http://schemas.openxmlformats.org/drawingml/2006/table">
            <a:tbl>
              <a:tblPr firstRow="1" bandRow="1">
                <a:tableStyleId>{5C22544A-7EE6-4342-B048-85BDC9FD1C3A}</a:tableStyleId>
              </a:tblPr>
              <a:tblGrid>
                <a:gridCol w="2628900">
                  <a:extLst>
                    <a:ext uri="{9D8B030D-6E8A-4147-A177-3AD203B41FA5}">
                      <a16:colId xmlns:a16="http://schemas.microsoft.com/office/drawing/2014/main" val="20000"/>
                    </a:ext>
                  </a:extLst>
                </a:gridCol>
                <a:gridCol w="26289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tblGrid>
              <a:tr h="388620">
                <a:tc>
                  <a:txBody>
                    <a:bodyPr/>
                    <a:lstStyle/>
                    <a:p>
                      <a:r>
                        <a:rPr lang="en-US" sz="2100" dirty="0" err="1"/>
                        <a:t>Kích</a:t>
                      </a:r>
                      <a:r>
                        <a:rPr lang="en-US" sz="2100" baseline="0" dirty="0"/>
                        <a:t> </a:t>
                      </a:r>
                      <a:r>
                        <a:rPr lang="en-US" sz="2100" baseline="0" dirty="0" err="1"/>
                        <a:t>thần</a:t>
                      </a:r>
                      <a:endParaRPr lang="en-US" sz="2100" dirty="0"/>
                    </a:p>
                  </a:txBody>
                  <a:tcPr marL="68580" marR="68580" marT="34290" marB="34290"/>
                </a:tc>
                <a:tc>
                  <a:txBody>
                    <a:bodyPr/>
                    <a:lstStyle/>
                    <a:p>
                      <a:r>
                        <a:rPr lang="en-US" sz="2100" dirty="0" err="1"/>
                        <a:t>Yên</a:t>
                      </a:r>
                      <a:r>
                        <a:rPr lang="en-US" sz="2100" baseline="0" dirty="0"/>
                        <a:t> </a:t>
                      </a:r>
                      <a:r>
                        <a:rPr lang="en-US" sz="2100" baseline="0" dirty="0" err="1"/>
                        <a:t>dịu</a:t>
                      </a:r>
                      <a:endParaRPr lang="en-US" sz="2100" dirty="0"/>
                    </a:p>
                  </a:txBody>
                  <a:tcPr marL="68580" marR="68580" marT="34290" marB="34290"/>
                </a:tc>
                <a:tc>
                  <a:txBody>
                    <a:bodyPr/>
                    <a:lstStyle/>
                    <a:p>
                      <a:r>
                        <a:rPr lang="en-US" sz="2100" dirty="0" err="1"/>
                        <a:t>Ảo</a:t>
                      </a:r>
                      <a:r>
                        <a:rPr lang="en-US" sz="2100" dirty="0"/>
                        <a:t> </a:t>
                      </a:r>
                      <a:r>
                        <a:rPr lang="en-US" sz="2100" dirty="0" err="1"/>
                        <a:t>giác</a:t>
                      </a:r>
                      <a:endParaRPr lang="en-US" sz="2100" dirty="0"/>
                    </a:p>
                  </a:txBody>
                  <a:tcPr marL="68580" marR="68580" marT="34290" marB="34290"/>
                </a:tc>
                <a:extLst>
                  <a:ext uri="{0D108BD9-81ED-4DB2-BD59-A6C34878D82A}">
                    <a16:rowId xmlns:a16="http://schemas.microsoft.com/office/drawing/2014/main" val="10000"/>
                  </a:ext>
                </a:extLst>
              </a:tr>
              <a:tr h="1668780">
                <a:tc>
                  <a:txBody>
                    <a:bodyPr/>
                    <a:lstStyle/>
                    <a:p>
                      <a:r>
                        <a:rPr lang="en-US" sz="2100" dirty="0" err="1"/>
                        <a:t>Gia</a:t>
                      </a:r>
                      <a:r>
                        <a:rPr lang="en-US" sz="2100" dirty="0"/>
                        <a:t> </a:t>
                      </a:r>
                      <a:r>
                        <a:rPr lang="en-US" sz="2100" dirty="0" err="1"/>
                        <a:t>tăng</a:t>
                      </a:r>
                      <a:r>
                        <a:rPr lang="en-US" sz="2100" baseline="0" dirty="0"/>
                        <a:t> </a:t>
                      </a:r>
                      <a:r>
                        <a:rPr lang="en-US" sz="2100" baseline="0" dirty="0" err="1"/>
                        <a:t>hoạt</a:t>
                      </a:r>
                      <a:r>
                        <a:rPr lang="en-US" sz="2100" baseline="0" dirty="0"/>
                        <a:t> </a:t>
                      </a:r>
                      <a:r>
                        <a:rPr lang="en-US" sz="2100" baseline="0" dirty="0" err="1"/>
                        <a:t>động</a:t>
                      </a:r>
                      <a:r>
                        <a:rPr lang="en-US" sz="2100" baseline="0" dirty="0"/>
                        <a:t> </a:t>
                      </a:r>
                      <a:r>
                        <a:rPr lang="en-US" sz="2100" baseline="0" dirty="0" err="1"/>
                        <a:t>tâm</a:t>
                      </a:r>
                      <a:r>
                        <a:rPr lang="en-US" sz="2100" baseline="0" dirty="0"/>
                        <a:t> </a:t>
                      </a:r>
                      <a:r>
                        <a:rPr lang="en-US" sz="2100" baseline="0" dirty="0" err="1"/>
                        <a:t>sinh</a:t>
                      </a:r>
                      <a:r>
                        <a:rPr lang="en-US" sz="2100" baseline="0" dirty="0"/>
                        <a:t> </a:t>
                      </a:r>
                      <a:r>
                        <a:rPr lang="en-US" sz="2100" baseline="0" dirty="0" err="1"/>
                        <a:t>lý</a:t>
                      </a:r>
                      <a:r>
                        <a:rPr lang="en-US" sz="2100" baseline="0" dirty="0"/>
                        <a:t> </a:t>
                      </a:r>
                    </a:p>
                    <a:p>
                      <a:r>
                        <a:rPr lang="en-US" sz="2100" baseline="0" dirty="0" err="1"/>
                        <a:t>Ví</a:t>
                      </a:r>
                      <a:r>
                        <a:rPr lang="en-US" sz="2100" baseline="0" dirty="0"/>
                        <a:t> </a:t>
                      </a:r>
                      <a:r>
                        <a:rPr lang="en-US" sz="2100" baseline="0" dirty="0" err="1"/>
                        <a:t>dụ</a:t>
                      </a:r>
                      <a:r>
                        <a:rPr lang="en-US" sz="2100" baseline="0" dirty="0"/>
                        <a:t>: Ma </a:t>
                      </a:r>
                      <a:r>
                        <a:rPr lang="en-US" sz="2100" baseline="0" dirty="0" err="1"/>
                        <a:t>túy</a:t>
                      </a:r>
                      <a:r>
                        <a:rPr lang="en-US" sz="2100" baseline="0" dirty="0"/>
                        <a:t> </a:t>
                      </a:r>
                      <a:r>
                        <a:rPr lang="en-US" sz="2100" baseline="0" dirty="0" err="1"/>
                        <a:t>đá</a:t>
                      </a:r>
                      <a:r>
                        <a:rPr lang="en-US" sz="2100" baseline="0" dirty="0"/>
                        <a:t>, nicotine, </a:t>
                      </a:r>
                      <a:r>
                        <a:rPr lang="en-US" sz="2100" baseline="0" dirty="0" err="1"/>
                        <a:t>cà</a:t>
                      </a:r>
                      <a:r>
                        <a:rPr lang="en-US" sz="2100" baseline="0" dirty="0"/>
                        <a:t> </a:t>
                      </a:r>
                      <a:r>
                        <a:rPr lang="en-US" sz="2100" baseline="0" dirty="0" err="1"/>
                        <a:t>phê</a:t>
                      </a:r>
                      <a:endParaRPr lang="en-US" sz="2100" dirty="0"/>
                    </a:p>
                  </a:txBody>
                  <a:tcPr marL="68580" marR="68580" marT="34290" marB="34290"/>
                </a:tc>
                <a:tc>
                  <a:txBody>
                    <a:bodyPr/>
                    <a:lstStyle/>
                    <a:p>
                      <a:r>
                        <a:rPr lang="en-US" sz="2100" dirty="0" err="1"/>
                        <a:t>Giảm</a:t>
                      </a:r>
                      <a:r>
                        <a:rPr lang="en-US" sz="2100" baseline="0" dirty="0"/>
                        <a:t> lo </a:t>
                      </a:r>
                      <a:r>
                        <a:rPr lang="en-US" sz="2100" baseline="0" dirty="0" err="1"/>
                        <a:t>âu</a:t>
                      </a:r>
                      <a:r>
                        <a:rPr lang="en-US" sz="2100" baseline="0" dirty="0"/>
                        <a:t>, </a:t>
                      </a:r>
                      <a:r>
                        <a:rPr lang="en-US" sz="2100" baseline="0" dirty="0" err="1"/>
                        <a:t>gây</a:t>
                      </a:r>
                      <a:r>
                        <a:rPr lang="en-US" sz="2100" baseline="0" dirty="0"/>
                        <a:t> </a:t>
                      </a:r>
                      <a:r>
                        <a:rPr lang="en-US" sz="2100" baseline="0" dirty="0" err="1"/>
                        <a:t>buồn</a:t>
                      </a:r>
                      <a:r>
                        <a:rPr lang="en-US" sz="2100" baseline="0" dirty="0"/>
                        <a:t> </a:t>
                      </a:r>
                      <a:r>
                        <a:rPr lang="en-US" sz="2100" baseline="0" dirty="0" err="1"/>
                        <a:t>ngủ</a:t>
                      </a:r>
                      <a:r>
                        <a:rPr lang="en-US" sz="2100" baseline="0" dirty="0"/>
                        <a:t>, </a:t>
                      </a:r>
                      <a:r>
                        <a:rPr lang="en-US" sz="2100" baseline="0" dirty="0" err="1"/>
                        <a:t>giảm</a:t>
                      </a:r>
                      <a:r>
                        <a:rPr lang="en-US" sz="2100" baseline="0" dirty="0"/>
                        <a:t> </a:t>
                      </a:r>
                      <a:r>
                        <a:rPr lang="en-US" sz="2100" baseline="0" dirty="0" err="1"/>
                        <a:t>hoạt</a:t>
                      </a:r>
                      <a:r>
                        <a:rPr lang="en-US" sz="2100" baseline="0" dirty="0"/>
                        <a:t> </a:t>
                      </a:r>
                      <a:r>
                        <a:rPr lang="en-US" sz="2100" baseline="0" dirty="0" err="1"/>
                        <a:t>động</a:t>
                      </a:r>
                      <a:r>
                        <a:rPr lang="en-US" sz="2100" baseline="0" dirty="0"/>
                        <a:t> </a:t>
                      </a:r>
                      <a:r>
                        <a:rPr lang="en-US" sz="2100" baseline="0" dirty="0" err="1"/>
                        <a:t>tâm</a:t>
                      </a:r>
                      <a:r>
                        <a:rPr lang="en-US" sz="2100" baseline="0" dirty="0"/>
                        <a:t> </a:t>
                      </a:r>
                      <a:r>
                        <a:rPr lang="en-US" sz="2100" baseline="0" dirty="0" err="1"/>
                        <a:t>sinh</a:t>
                      </a:r>
                      <a:r>
                        <a:rPr lang="en-US" sz="2100" baseline="0" dirty="0"/>
                        <a:t> </a:t>
                      </a:r>
                      <a:r>
                        <a:rPr lang="en-US" sz="2100" baseline="0" dirty="0" err="1"/>
                        <a:t>lý</a:t>
                      </a:r>
                      <a:endParaRPr lang="en-US" sz="2100" baseline="0" dirty="0"/>
                    </a:p>
                    <a:p>
                      <a:r>
                        <a:rPr lang="en-US" sz="2100" baseline="0" dirty="0" err="1"/>
                        <a:t>Ví</a:t>
                      </a:r>
                      <a:r>
                        <a:rPr lang="en-US" sz="2100" baseline="0" dirty="0"/>
                        <a:t> </a:t>
                      </a:r>
                      <a:r>
                        <a:rPr lang="en-US" sz="2100" baseline="0" dirty="0" err="1"/>
                        <a:t>dụ</a:t>
                      </a:r>
                      <a:r>
                        <a:rPr lang="en-US" sz="2100" baseline="0" dirty="0"/>
                        <a:t>: Heroin, </a:t>
                      </a:r>
                      <a:r>
                        <a:rPr lang="en-US" sz="2100" baseline="0" dirty="0" err="1"/>
                        <a:t>thuốc</a:t>
                      </a:r>
                      <a:r>
                        <a:rPr lang="en-US" sz="2100" baseline="0" dirty="0"/>
                        <a:t> </a:t>
                      </a:r>
                      <a:r>
                        <a:rPr lang="en-US" sz="2100" baseline="0" dirty="0" err="1"/>
                        <a:t>ngủ</a:t>
                      </a:r>
                      <a:r>
                        <a:rPr lang="en-US" sz="2100" baseline="0" dirty="0"/>
                        <a:t>, </a:t>
                      </a:r>
                      <a:r>
                        <a:rPr lang="en-US" sz="2100" baseline="0" dirty="0" err="1"/>
                        <a:t>rượu</a:t>
                      </a:r>
                      <a:endParaRPr lang="en-US" sz="2100" dirty="0"/>
                    </a:p>
                  </a:txBody>
                  <a:tcPr marL="68580" marR="68580" marT="34290" marB="34290"/>
                </a:tc>
                <a:tc>
                  <a:txBody>
                    <a:bodyPr/>
                    <a:lstStyle/>
                    <a:p>
                      <a:r>
                        <a:rPr lang="en-US" sz="2100" dirty="0"/>
                        <a:t>LSD</a:t>
                      </a:r>
                    </a:p>
                    <a:p>
                      <a:r>
                        <a:rPr lang="en-US" sz="2100" dirty="0" err="1"/>
                        <a:t>Nấm</a:t>
                      </a:r>
                      <a:r>
                        <a:rPr lang="en-US" sz="2100" dirty="0"/>
                        <a:t> </a:t>
                      </a:r>
                      <a:r>
                        <a:rPr lang="en-US" sz="2100" dirty="0" err="1"/>
                        <a:t>thần</a:t>
                      </a:r>
                      <a:endParaRPr lang="en-US" sz="2100" dirty="0"/>
                    </a:p>
                  </a:txBody>
                  <a:tcPr marL="68580" marR="68580" marT="34290" marB="34290"/>
                </a:tc>
                <a:extLst>
                  <a:ext uri="{0D108BD9-81ED-4DB2-BD59-A6C34878D82A}">
                    <a16:rowId xmlns:a16="http://schemas.microsoft.com/office/drawing/2014/main" val="10001"/>
                  </a:ext>
                </a:extLst>
              </a:tr>
            </a:tbl>
          </a:graphicData>
        </a:graphic>
      </p:graphicFrame>
      <p:sp>
        <p:nvSpPr>
          <p:cNvPr id="5" name="Rectangle 4"/>
          <p:cNvSpPr/>
          <p:nvPr/>
        </p:nvSpPr>
        <p:spPr>
          <a:xfrm>
            <a:off x="938645" y="4521778"/>
            <a:ext cx="6937664" cy="12330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Có</a:t>
            </a:r>
            <a:r>
              <a:rPr lang="en-US" sz="2400" dirty="0"/>
              <a:t> </a:t>
            </a:r>
            <a:r>
              <a:rPr lang="en-US" sz="2400" dirty="0" err="1"/>
              <a:t>thể</a:t>
            </a:r>
            <a:r>
              <a:rPr lang="en-US" sz="2400" dirty="0"/>
              <a:t> </a:t>
            </a:r>
            <a:r>
              <a:rPr lang="en-US" sz="2400" dirty="0" err="1"/>
              <a:t>kết</a:t>
            </a:r>
            <a:r>
              <a:rPr lang="en-US" sz="2400" dirty="0"/>
              <a:t> </a:t>
            </a:r>
            <a:r>
              <a:rPr lang="en-US" sz="2400" dirty="0" err="1"/>
              <a:t>hợp</a:t>
            </a:r>
            <a:endParaRPr lang="en-US" sz="2400" dirty="0"/>
          </a:p>
          <a:p>
            <a:pPr marL="214313" indent="-214313" algn="ctr">
              <a:buFontTx/>
              <a:buChar char="-"/>
            </a:pPr>
            <a:r>
              <a:rPr lang="en-US" sz="2400" dirty="0" err="1"/>
              <a:t>Khích</a:t>
            </a:r>
            <a:r>
              <a:rPr lang="en-US" sz="2400" dirty="0"/>
              <a:t> </a:t>
            </a:r>
            <a:r>
              <a:rPr lang="en-US" sz="2400" dirty="0" err="1"/>
              <a:t>thần</a:t>
            </a:r>
            <a:r>
              <a:rPr lang="en-US" sz="2400" dirty="0"/>
              <a:t> </a:t>
            </a:r>
            <a:r>
              <a:rPr lang="en-US" sz="2400" dirty="0" err="1"/>
              <a:t>gây</a:t>
            </a:r>
            <a:r>
              <a:rPr lang="en-US" sz="2400" dirty="0"/>
              <a:t> </a:t>
            </a:r>
            <a:r>
              <a:rPr lang="en-US" sz="2400" dirty="0" err="1"/>
              <a:t>ảo</a:t>
            </a:r>
            <a:r>
              <a:rPr lang="en-US" sz="2400" dirty="0"/>
              <a:t> </a:t>
            </a:r>
            <a:r>
              <a:rPr lang="en-US" sz="2400" dirty="0" err="1"/>
              <a:t>giác</a:t>
            </a:r>
            <a:endParaRPr lang="en-US" sz="2400" dirty="0"/>
          </a:p>
          <a:p>
            <a:pPr marL="214313" indent="-214313" algn="ctr">
              <a:buFontTx/>
              <a:buChar char="-"/>
            </a:pPr>
            <a:r>
              <a:rPr lang="en-US" sz="2400" dirty="0" err="1"/>
              <a:t>Yên</a:t>
            </a:r>
            <a:r>
              <a:rPr lang="en-US" sz="2400" dirty="0"/>
              <a:t> </a:t>
            </a:r>
            <a:r>
              <a:rPr lang="en-US" sz="2400" dirty="0" err="1"/>
              <a:t>dịu</a:t>
            </a:r>
            <a:r>
              <a:rPr lang="en-US" sz="2400" dirty="0"/>
              <a:t> </a:t>
            </a:r>
            <a:r>
              <a:rPr lang="en-US" sz="2400" dirty="0" err="1"/>
              <a:t>gây</a:t>
            </a:r>
            <a:r>
              <a:rPr lang="en-US" sz="2400" dirty="0"/>
              <a:t> </a:t>
            </a:r>
            <a:r>
              <a:rPr lang="en-US" sz="2400" dirty="0" err="1"/>
              <a:t>ảo</a:t>
            </a:r>
            <a:r>
              <a:rPr lang="en-US" sz="2400" dirty="0"/>
              <a:t> </a:t>
            </a:r>
            <a:r>
              <a:rPr lang="en-US" sz="2400" dirty="0" err="1"/>
              <a:t>giác</a:t>
            </a:r>
            <a:r>
              <a:rPr lang="en-US" sz="2400" dirty="0"/>
              <a:t>: </a:t>
            </a:r>
            <a:r>
              <a:rPr lang="en-US" sz="2400" dirty="0" err="1"/>
              <a:t>cần</a:t>
            </a:r>
            <a:r>
              <a:rPr lang="en-US" sz="2400" dirty="0"/>
              <a:t> </a:t>
            </a:r>
            <a:r>
              <a:rPr lang="en-US" sz="2400" dirty="0" err="1"/>
              <a:t>sa</a:t>
            </a:r>
            <a:r>
              <a:rPr lang="en-US" sz="2400" dirty="0"/>
              <a:t> </a:t>
            </a:r>
            <a:r>
              <a:rPr lang="en-US" sz="2400" dirty="0" err="1"/>
              <a:t>liều</a:t>
            </a:r>
            <a:r>
              <a:rPr lang="en-US" sz="2400" dirty="0"/>
              <a:t> </a:t>
            </a:r>
            <a:r>
              <a:rPr lang="en-US" sz="2400" dirty="0" err="1"/>
              <a:t>cao</a:t>
            </a:r>
            <a:endParaRPr lang="en-US" sz="2400" dirty="0"/>
          </a:p>
        </p:txBody>
      </p:sp>
    </p:spTree>
    <p:extLst>
      <p:ext uri="{BB962C8B-B14F-4D97-AF65-F5344CB8AC3E}">
        <p14:creationId xmlns:p14="http://schemas.microsoft.com/office/powerpoint/2010/main" val="1264861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chemeClr val="accent2">
                    <a:lumMod val="75000"/>
                  </a:schemeClr>
                </a:solidFill>
              </a:rPr>
              <a:t>Thế</a:t>
            </a:r>
            <a:r>
              <a:rPr lang="en-US" b="1" dirty="0">
                <a:solidFill>
                  <a:schemeClr val="accent2">
                    <a:lumMod val="75000"/>
                  </a:schemeClr>
                </a:solidFill>
              </a:rPr>
              <a:t> </a:t>
            </a:r>
            <a:r>
              <a:rPr lang="en-US" b="1" dirty="0" err="1">
                <a:solidFill>
                  <a:schemeClr val="accent2">
                    <a:lumMod val="75000"/>
                  </a:schemeClr>
                </a:solidFill>
              </a:rPr>
              <a:t>nào</a:t>
            </a:r>
            <a:r>
              <a:rPr lang="en-US" b="1" dirty="0">
                <a:solidFill>
                  <a:schemeClr val="accent2">
                    <a:lumMod val="75000"/>
                  </a:schemeClr>
                </a:solidFill>
              </a:rPr>
              <a:t> </a:t>
            </a:r>
            <a:r>
              <a:rPr lang="en-US" b="1" dirty="0" err="1">
                <a:solidFill>
                  <a:schemeClr val="accent2">
                    <a:lumMod val="75000"/>
                  </a:schemeClr>
                </a:solidFill>
              </a:rPr>
              <a:t>là</a:t>
            </a:r>
            <a:r>
              <a:rPr lang="en-US" b="1" dirty="0">
                <a:solidFill>
                  <a:schemeClr val="accent2">
                    <a:lumMod val="75000"/>
                  </a:schemeClr>
                </a:solidFill>
              </a:rPr>
              <a:t> </a:t>
            </a:r>
            <a:r>
              <a:rPr lang="en-US" b="1" dirty="0" err="1">
                <a:solidFill>
                  <a:schemeClr val="accent2">
                    <a:lumMod val="75000"/>
                  </a:schemeClr>
                </a:solidFill>
              </a:rPr>
              <a:t>nghiện</a:t>
            </a:r>
            <a:r>
              <a:rPr lang="en-US" b="1" dirty="0">
                <a:solidFill>
                  <a:schemeClr val="accent2">
                    <a:lumMod val="75000"/>
                  </a:schemeClr>
                </a:solidFill>
              </a:rPr>
              <a:t> </a:t>
            </a:r>
            <a:r>
              <a:rPr lang="en-US" b="1" dirty="0" err="1">
                <a:solidFill>
                  <a:schemeClr val="accent2">
                    <a:lumMod val="75000"/>
                  </a:schemeClr>
                </a:solidFill>
              </a:rPr>
              <a:t>chất</a:t>
            </a:r>
            <a:r>
              <a:rPr lang="en-US" b="1" dirty="0">
                <a:solidFill>
                  <a:schemeClr val="accent2">
                    <a:lumMod val="75000"/>
                  </a:schemeClr>
                </a:solidFill>
              </a:rPr>
              <a:t>?</a:t>
            </a:r>
            <a:endParaRPr lang="vi-VN" b="1" dirty="0">
              <a:solidFill>
                <a:schemeClr val="accent2">
                  <a:lumMod val="75000"/>
                </a:schemeClr>
              </a:solidFill>
            </a:endParaRPr>
          </a:p>
        </p:txBody>
      </p:sp>
      <p:sp>
        <p:nvSpPr>
          <p:cNvPr id="3" name="Content Placeholder 2"/>
          <p:cNvSpPr>
            <a:spLocks noGrp="1"/>
          </p:cNvSpPr>
          <p:nvPr>
            <p:ph idx="1"/>
          </p:nvPr>
        </p:nvSpPr>
        <p:spPr/>
        <p:txBody>
          <a:bodyPr>
            <a:normAutofit/>
          </a:bodyPr>
          <a:lstStyle/>
          <a:p>
            <a:pPr marL="385763" indent="-385763">
              <a:lnSpc>
                <a:spcPct val="170000"/>
              </a:lnSpc>
              <a:spcBef>
                <a:spcPts val="900"/>
              </a:spcBef>
              <a:buFont typeface="+mj-lt"/>
              <a:buAutoNum type="alphaUcPeriod"/>
            </a:pPr>
            <a:r>
              <a:rPr lang="en-US"/>
              <a:t>Sử dụng chất (gây nghiện)?</a:t>
            </a:r>
          </a:p>
          <a:p>
            <a:pPr marL="385763" indent="-385763">
              <a:lnSpc>
                <a:spcPct val="170000"/>
              </a:lnSpc>
              <a:spcBef>
                <a:spcPts val="900"/>
              </a:spcBef>
              <a:buFont typeface="+mj-lt"/>
              <a:buAutoNum type="alphaUcPeriod"/>
            </a:pPr>
            <a:r>
              <a:rPr lang="en-US"/>
              <a:t>Sử dụng chất thường xuyên?</a:t>
            </a:r>
          </a:p>
          <a:p>
            <a:pPr marL="385763" indent="-385763">
              <a:lnSpc>
                <a:spcPct val="170000"/>
              </a:lnSpc>
              <a:spcBef>
                <a:spcPts val="900"/>
              </a:spcBef>
              <a:buFont typeface="+mj-lt"/>
              <a:buAutoNum type="alphaUcPeriod"/>
            </a:pPr>
            <a:r>
              <a:rPr lang="en-US"/>
              <a:t>Không chịu được nếu không sử dụng chất?</a:t>
            </a:r>
          </a:p>
          <a:p>
            <a:pPr marL="385763" indent="-385763">
              <a:lnSpc>
                <a:spcPct val="170000"/>
              </a:lnSpc>
              <a:spcBef>
                <a:spcPts val="900"/>
              </a:spcBef>
              <a:buFont typeface="+mj-lt"/>
              <a:buAutoNum type="alphaUcPeriod"/>
            </a:pPr>
            <a:r>
              <a:rPr lang="en-US"/>
              <a:t>Mất khả năng kiểm soát việc sử dụng chất?</a:t>
            </a:r>
          </a:p>
        </p:txBody>
      </p:sp>
    </p:spTree>
    <p:extLst>
      <p:ext uri="{BB962C8B-B14F-4D97-AF65-F5344CB8AC3E}">
        <p14:creationId xmlns:p14="http://schemas.microsoft.com/office/powerpoint/2010/main" val="492321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21508" name="Slide Number Placeholder 4"/>
          <p:cNvSpPr>
            <a:spLocks noGrp="1"/>
          </p:cNvSpPr>
          <p:nvPr>
            <p:ph type="sldNum" sz="quarter" idx="12"/>
          </p:nvPr>
        </p:nvSpPr>
        <p:spPr>
          <a:xfrm>
            <a:off x="6057900" y="5669757"/>
            <a:ext cx="16002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28448794" indent="-28105894">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82B37DB-ADE0-438F-BD54-AE80D56D28B1}" type="slidenum">
              <a:rPr lang="en-US" sz="1200"/>
              <a:pPr/>
              <a:t>7</a:t>
            </a:fld>
            <a:endParaRPr lang="en-US" sz="1200"/>
          </a:p>
        </p:txBody>
      </p:sp>
      <p:pic>
        <p:nvPicPr>
          <p:cNvPr id="21507"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4375" y="971551"/>
            <a:ext cx="8165306"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599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23556" name="Slide Number Placeholder 4"/>
          <p:cNvSpPr>
            <a:spLocks noGrp="1"/>
          </p:cNvSpPr>
          <p:nvPr>
            <p:ph type="sldNum" sz="quarter" idx="12"/>
          </p:nvPr>
        </p:nvSpPr>
        <p:spPr>
          <a:xfrm>
            <a:off x="6057900" y="5669757"/>
            <a:ext cx="16002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28448794" indent="-28105894">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9C50697-7D22-446C-9142-C037ABA8D089}" type="slidenum">
              <a:rPr lang="en-US" sz="1200"/>
              <a:pPr/>
              <a:t>8</a:t>
            </a:fld>
            <a:endParaRPr lang="en-US" sz="1200"/>
          </a:p>
        </p:txBody>
      </p:sp>
      <p:pic>
        <p:nvPicPr>
          <p:cNvPr id="23555"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1538" y="971551"/>
            <a:ext cx="7543800"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2387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Footer Placeholder 2"/>
          <p:cNvSpPr>
            <a:spLocks noGrp="1"/>
          </p:cNvSpPr>
          <p:nvPr>
            <p:ph type="ftr" sz="quarter" idx="11"/>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t>4.1</a:t>
            </a:r>
          </a:p>
        </p:txBody>
      </p:sp>
      <p:sp>
        <p:nvSpPr>
          <p:cNvPr id="25604" name="Slide Number Placeholder 4"/>
          <p:cNvSpPr>
            <a:spLocks noGrp="1"/>
          </p:cNvSpPr>
          <p:nvPr>
            <p:ph type="sldNum" sz="quarter" idx="12"/>
          </p:nvPr>
        </p:nvSpPr>
        <p:spPr>
          <a:xfrm>
            <a:off x="6057900" y="5669757"/>
            <a:ext cx="1600200" cy="27384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28448794" indent="-28105894">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defTabSz="342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C10C5F24-361B-4782-A91B-A2BF80F3E591}" type="slidenum">
              <a:rPr lang="en-US" sz="1200"/>
              <a:pPr/>
              <a:t>9</a:t>
            </a:fld>
            <a:endParaRPr lang="en-US" sz="1200"/>
          </a:p>
        </p:txBody>
      </p:sp>
      <p:pic>
        <p:nvPicPr>
          <p:cNvPr id="25603" name="Picture 3" descr="2.1-1.a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7231" y="971551"/>
            <a:ext cx="7786688" cy="486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1839968"/>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266</TotalTime>
  <Words>2126</Words>
  <Application>Microsoft Office PowerPoint</Application>
  <PresentationFormat>On-screen Show (4:3)</PresentationFormat>
  <Paragraphs>405</Paragraphs>
  <Slides>27</Slides>
  <Notes>21</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7" baseType="lpstr">
      <vt:lpstr>Arial</vt:lpstr>
      <vt:lpstr>Calibri</vt:lpstr>
      <vt:lpstr>Calibri Light</vt:lpstr>
      <vt:lpstr>Helvetica</vt:lpstr>
      <vt:lpstr>Tahoma</vt:lpstr>
      <vt:lpstr>Times New Roman</vt:lpstr>
      <vt:lpstr>Verdana</vt:lpstr>
      <vt:lpstr>Office Theme</vt:lpstr>
      <vt:lpstr>Custom Design</vt:lpstr>
      <vt:lpstr>Clip</vt:lpstr>
      <vt:lpstr>PowerPoint Presentation</vt:lpstr>
      <vt:lpstr>Nội dung</vt:lpstr>
      <vt:lpstr>Những hiểu lầm về việc sử dụng ma túy</vt:lpstr>
      <vt:lpstr>Phân loại ma túy</vt:lpstr>
      <vt:lpstr>Phân loại ma túy (dựa trên tâm lý, hành vi)</vt:lpstr>
      <vt:lpstr>Thế nào là nghiện chất?</vt:lpstr>
      <vt:lpstr>PowerPoint Presentation</vt:lpstr>
      <vt:lpstr>PowerPoint Presentation</vt:lpstr>
      <vt:lpstr>PowerPoint Presentation</vt:lpstr>
      <vt:lpstr>PowerPoint Presentation</vt:lpstr>
      <vt:lpstr>Các Động cơ sử dụng ma túy</vt:lpstr>
      <vt:lpstr>Diễn tiến bệnh lí nghiện chất</vt:lpstr>
      <vt:lpstr>Tại sao lại không cung cấp các loại dịch vụ khác nhau</vt:lpstr>
      <vt:lpstr>Diễn tiến của NGHIỆN 1 </vt:lpstr>
      <vt:lpstr>Diễn tiến của NGHIỆN 2</vt:lpstr>
      <vt:lpstr>Diễn tiến của NGHIỆN 3</vt:lpstr>
      <vt:lpstr>Diễn tiến của NGHIỆN 4</vt:lpstr>
      <vt:lpstr>PowerPoint Presentation</vt:lpstr>
      <vt:lpstr>PowerPoint Presentation</vt:lpstr>
      <vt:lpstr>PowerPoint Presentation</vt:lpstr>
      <vt:lpstr>PowerPoint Presentation</vt:lpstr>
      <vt:lpstr>Tính chất cưỡng chế xuất phát từ não</vt:lpstr>
      <vt:lpstr>PowerPoint Presentation</vt:lpstr>
      <vt:lpstr>Quá trình phục hồi sau điều trị</vt:lpstr>
      <vt:lpstr>PowerPoint Presentation</vt:lpstr>
      <vt:lpstr>Hoạt động ghi sổ tay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Cơ sở khoa học về Nghiện</dc:title>
  <dc:creator>user</dc:creator>
  <cp:lastModifiedBy>VHATTC-UMP-VI</cp:lastModifiedBy>
  <cp:revision>21</cp:revision>
  <dcterms:created xsi:type="dcterms:W3CDTF">2016-01-26T05:33:50Z</dcterms:created>
  <dcterms:modified xsi:type="dcterms:W3CDTF">2019-02-20T08:11:23Z</dcterms:modified>
</cp:coreProperties>
</file>